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3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4"/>
  </p:sldMasterIdLst>
  <p:notesMasterIdLst>
    <p:notesMasterId r:id="rId50"/>
  </p:notesMasterIdLst>
  <p:handoutMasterIdLst>
    <p:handoutMasterId r:id="rId51"/>
  </p:handoutMasterIdLst>
  <p:sldIdLst>
    <p:sldId id="2641" r:id="rId5"/>
    <p:sldId id="2561" r:id="rId6"/>
    <p:sldId id="2601" r:id="rId7"/>
    <p:sldId id="2603" r:id="rId8"/>
    <p:sldId id="2604" r:id="rId9"/>
    <p:sldId id="2605" r:id="rId10"/>
    <p:sldId id="2637" r:id="rId11"/>
    <p:sldId id="2607" r:id="rId12"/>
    <p:sldId id="2608" r:id="rId13"/>
    <p:sldId id="2638" r:id="rId14"/>
    <p:sldId id="2611" r:id="rId15"/>
    <p:sldId id="2587" r:id="rId16"/>
    <p:sldId id="2588" r:id="rId17"/>
    <p:sldId id="2639" r:id="rId18"/>
    <p:sldId id="2642" r:id="rId19"/>
    <p:sldId id="2643" r:id="rId20"/>
    <p:sldId id="2592" r:id="rId21"/>
    <p:sldId id="2598" r:id="rId22"/>
    <p:sldId id="2640" r:id="rId23"/>
    <p:sldId id="2599" r:id="rId24"/>
    <p:sldId id="2612" r:id="rId25"/>
    <p:sldId id="2630" r:id="rId26"/>
    <p:sldId id="2613" r:id="rId27"/>
    <p:sldId id="2629" r:id="rId28"/>
    <p:sldId id="2614" r:id="rId29"/>
    <p:sldId id="2615" r:id="rId30"/>
    <p:sldId id="2616" r:id="rId31"/>
    <p:sldId id="2617" r:id="rId32"/>
    <p:sldId id="2628" r:id="rId33"/>
    <p:sldId id="2631" r:id="rId34"/>
    <p:sldId id="2625" r:id="rId35"/>
    <p:sldId id="2635" r:id="rId36"/>
    <p:sldId id="2645" r:id="rId37"/>
    <p:sldId id="2626" r:id="rId38"/>
    <p:sldId id="2618" r:id="rId39"/>
    <p:sldId id="2646" r:id="rId40"/>
    <p:sldId id="2647" r:id="rId41"/>
    <p:sldId id="2648" r:id="rId42"/>
    <p:sldId id="2649" r:id="rId43"/>
    <p:sldId id="2650" r:id="rId44"/>
    <p:sldId id="2651" r:id="rId45"/>
    <p:sldId id="2652" r:id="rId46"/>
    <p:sldId id="2653" r:id="rId47"/>
    <p:sldId id="2633" r:id="rId48"/>
    <p:sldId id="263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0E4221-6F06-64E5-5214-772388C857B5}" name="Elizabeth Feldbruegge (ALLEGIS GROUP HOLDINGS INC)" initials="EF(GHI" userId="S::v-felizabeth@microsoft.com::ba5aea11-28e4-484d-8e49-c15efb1bd2e9" providerId="AD"/>
  <p188:author id="{98C28768-C62F-F64F-6347-87559A624ABE}" name="Kaila Orsucci" initials="K" userId="S::kaila@andersenconsultants.com::11b61a15-dbbf-4176-9673-5e6d6ac372ec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FE"/>
    <a:srgbClr val="FFC1E0"/>
    <a:srgbClr val="FFE4FE"/>
    <a:srgbClr val="EB7484"/>
    <a:srgbClr val="0070BD"/>
    <a:srgbClr val="160CE2"/>
    <a:srgbClr val="7E60EF"/>
    <a:srgbClr val="5105FF"/>
    <a:srgbClr val="FC7928"/>
    <a:srgbClr val="F88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ADC28-7CF8-4D61-8576-717F56A97830}" v="23" dt="2025-09-25T20:18:00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2" autoAdjust="0"/>
    <p:restoredTop sz="94597"/>
  </p:normalViewPr>
  <p:slideViewPr>
    <p:cSldViewPr snapToGrid="0">
      <p:cViewPr varScale="1">
        <p:scale>
          <a:sx n="115" d="100"/>
          <a:sy n="115" d="100"/>
        </p:scale>
        <p:origin x="102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80119956\Desktop\1_TRABALHO\WEBINARS%20CRONOGRAMA%20DAS%20SEs\GLIC\Dados_Webinar_Glic-jan24_a_ago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80119956\Downloads\data%20(5)%20(2)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80119956\Desktop\1_TRABALHO\WEBINARS%20CRONOGRAMA%20DAS%20SEs\GLIC\BaseGLIC_Utilizada%20para%20SE%20RJ%20Webinars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80119956\Desktop\1_TRABALHO\WEBINARS%20CRONOGRAMA%20DAS%20SEs\GLIC\BaseGLIC_Utilizada%20para%20SE%20RJ%20Webinar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correiosbrasil-my.sharepoint.com/personal/philipesilva_correios_com_br/Documents/Pasta%208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80119956\Desktop\1_TRABALHO\WEBINARS%20CRONOGRAMA%20DAS%20SEs\GLIC\Dados_Webinar_Glic-jan24_a_ago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80119956\Desktop\1_TRABALHO\WEBINARS%20CRONOGRAMA%20DAS%20SEs\GLIC\Dados_Webinar_Glic-jan24_a_ago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80119956\Desktop\1_TRABALHO\WEBINARS%20CRONOGRAMA%20DAS%20SEs\GLIC\Dados_Webinar_Glic-jan24_a_ago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80119956\Desktop\1_TRABALHO\WEBINARS%20CRONOGRAMA%20DAS%20SEs\GLIC\BaseGLIC_Utilizada%20para%20SE%20RJ%20Webinar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80119956\Desktop\1_TRABALHO\INDICADORES\INDICADORES%20GLIC\BaseGLIC_SE%20RJ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80119956\Desktop\1_TRABALHO\INDICADORES\INDICADORES%20GLIC\BaseGLIC_SE%20RJ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80119956\Desktop\1_TRABALHO\WEBINARS%20CRONOGRAMA%20DAS%20SEs\GLIC\BaseGLIC_Utilizada%20para%20SE%20RJ%20Webinar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80119956\Desktop\1_TRABALHO\WEBINARS%20CRONOGRAMA%20DAS%20SEs\GLIC\BaseGLIC_Utilizada%20para%20SE%20RJ%20Webinar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pt-BR" sz="18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Visão Geral - Sucesso </a:t>
            </a:r>
            <a:r>
              <a:rPr lang="pt-BR" sz="1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 Insucesso</a:t>
            </a:r>
            <a:r>
              <a:rPr lang="pt-BR" sz="1800" b="1" baseline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800" b="1" baseline="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Contratações 2024 a </a:t>
            </a:r>
            <a:r>
              <a:rPr lang="pt-BR" sz="1800" b="1" baseline="0" dirty="0" err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ago</a:t>
            </a:r>
            <a:r>
              <a:rPr lang="pt-BR" sz="1800" b="1" baseline="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2025</a:t>
            </a:r>
            <a:endParaRPr lang="pt-BR" sz="18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1384277701182462"/>
          <c:y val="2.42151121843723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444531212250921E-2"/>
          <c:y val="0.32223078528651472"/>
          <c:w val="0.93888888888888888"/>
          <c:h val="0.5797754447360746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'2_T-Glic'!$I$20</c:f>
              <c:strCache>
                <c:ptCount val="1"/>
                <c:pt idx="0">
                  <c:v>insucesso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'2_T-Glic'!$H$21:$H$22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'2_T-Glic'!$I$21:$I$22</c:f>
              <c:numCache>
                <c:formatCode>0%</c:formatCode>
                <c:ptCount val="2"/>
                <c:pt idx="0">
                  <c:v>0.12941176470588237</c:v>
                </c:pt>
                <c:pt idx="1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'2_T-Glic'!$J$20</c:f>
              <c:strCache>
                <c:ptCount val="1"/>
                <c:pt idx="0">
                  <c:v>sucesso</c:v>
                </c:pt>
              </c:strCache>
            </c:strRef>
          </c:tx>
          <c:spPr>
            <a:solidFill>
              <a:srgbClr val="FFE1FE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'2_T-Glic'!$H$21:$H$22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'2_T-Glic'!$J$21:$J$22</c:f>
              <c:numCache>
                <c:formatCode>0%</c:formatCode>
                <c:ptCount val="2"/>
                <c:pt idx="0">
                  <c:v>0.87058823529411766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6984176"/>
        <c:axId val="276977104"/>
        <c:axId val="0"/>
      </c:bar3DChart>
      <c:catAx>
        <c:axId val="27698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76977104"/>
        <c:crosses val="autoZero"/>
        <c:auto val="1"/>
        <c:lblAlgn val="ctr"/>
        <c:lblOffset val="100"/>
        <c:noMultiLvlLbl val="0"/>
      </c:catAx>
      <c:valAx>
        <c:axId val="2769771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76984176"/>
        <c:crosses val="autoZero"/>
        <c:crossBetween val="between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0.3612975809237492"/>
          <c:y val="0.17329734373322139"/>
          <c:w val="0.27740483815250172"/>
          <c:h val="4.4260960395169711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 smtClean="0">
                <a:solidFill>
                  <a:srgbClr val="002060"/>
                </a:solidFill>
              </a:rPr>
              <a:t>Licitação</a:t>
            </a:r>
            <a:endParaRPr lang="pt-BR" sz="18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39851866421340199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0201874154281798E-2"/>
          <c:y val="0.20694444444444443"/>
          <c:w val="0.9397981258457182"/>
          <c:h val="0.709814814814814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BD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metal">
              <a:bevelT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0070B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metal"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FFE4FE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metal">
                <a:bevelT/>
              </a:sp3d>
            </c:spPr>
          </c:dPt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Export!$I$13:$I$18</c:f>
              <c:strCache>
                <c:ptCount val="6"/>
                <c:pt idx="0">
                  <c:v>SPI</c:v>
                </c:pt>
                <c:pt idx="1">
                  <c:v>SPM</c:v>
                </c:pt>
                <c:pt idx="2">
                  <c:v>MG</c:v>
                </c:pt>
                <c:pt idx="3">
                  <c:v>CS</c:v>
                </c:pt>
                <c:pt idx="4">
                  <c:v>RJ</c:v>
                </c:pt>
                <c:pt idx="5">
                  <c:v>PR</c:v>
                </c:pt>
              </c:strCache>
            </c:strRef>
          </c:cat>
          <c:val>
            <c:numRef>
              <c:f>Export!$J$13:$J$18</c:f>
              <c:numCache>
                <c:formatCode>0%</c:formatCode>
                <c:ptCount val="6"/>
                <c:pt idx="0">
                  <c:v>0.1864406779661017</c:v>
                </c:pt>
                <c:pt idx="1">
                  <c:v>0.19191919191919191</c:v>
                </c:pt>
                <c:pt idx="2">
                  <c:v>0.2</c:v>
                </c:pt>
                <c:pt idx="3">
                  <c:v>0.21428571428571427</c:v>
                </c:pt>
                <c:pt idx="4">
                  <c:v>0.234375</c:v>
                </c:pt>
                <c:pt idx="5">
                  <c:v>0.47619047619047616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422912"/>
        <c:axId val="316420736"/>
      </c:barChart>
      <c:catAx>
        <c:axId val="31642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t-BR" sz="900" b="1" i="0" u="none" strike="noStrike" kern="120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316420736"/>
        <c:crosses val="autoZero"/>
        <c:auto val="1"/>
        <c:lblAlgn val="ctr"/>
        <c:lblOffset val="100"/>
        <c:noMultiLvlLbl val="0"/>
      </c:catAx>
      <c:valAx>
        <c:axId val="31642073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642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>
          <a:lumMod val="15000"/>
          <a:lumOff val="85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Contratação </a:t>
            </a:r>
            <a:r>
              <a:rPr lang="pt-BR" sz="18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Direta</a:t>
            </a:r>
            <a:endParaRPr lang="pt-BR" sz="18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37601753710093277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/>
            </a:sp3d>
          </c:spPr>
          <c:invertIfNegative val="0"/>
          <c:dLbls>
            <c:dLbl>
              <c:idx val="0"/>
              <c:layout>
                <c:manualLayout>
                  <c:x val="-5.8115893521535116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'T-Motivo Dv_CD_2025'!$K$36:$K$40</c:f>
              <c:strCache>
                <c:ptCount val="5"/>
                <c:pt idx="0">
                  <c:v>CS</c:v>
                </c:pt>
                <c:pt idx="1">
                  <c:v>MG</c:v>
                </c:pt>
                <c:pt idx="2">
                  <c:v>PR</c:v>
                </c:pt>
                <c:pt idx="3">
                  <c:v>SPI</c:v>
                </c:pt>
                <c:pt idx="4">
                  <c:v>SPM</c:v>
                </c:pt>
              </c:strCache>
            </c:strRef>
          </c:cat>
          <c:val>
            <c:numRef>
              <c:f>'T-Motivo Dv_CD_2025'!$L$36:$L$40</c:f>
              <c:numCache>
                <c:formatCode>0%</c:formatCode>
                <c:ptCount val="5"/>
                <c:pt idx="0">
                  <c:v>0.4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421280"/>
        <c:axId val="316413664"/>
      </c:barChart>
      <c:catAx>
        <c:axId val="31642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316413664"/>
        <c:crosses val="autoZero"/>
        <c:auto val="1"/>
        <c:lblAlgn val="ctr"/>
        <c:lblOffset val="100"/>
        <c:noMultiLvlLbl val="0"/>
      </c:catAx>
      <c:valAx>
        <c:axId val="3164136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642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58092738407699"/>
          <c:y val="0.20344925634295713"/>
          <c:w val="0.87197462817147853"/>
          <c:h val="0.745624817731117"/>
        </c:manualLayout>
      </c:layout>
      <c:bubbleChart>
        <c:varyColors val="0"/>
        <c:ser>
          <c:idx val="0"/>
          <c:order val="0"/>
          <c:tx>
            <c:strRef>
              <c:f>'Dados_GINC_SE PR'!$G$26</c:f>
              <c:strCache>
                <c:ptCount val="1"/>
                <c:pt idx="0">
                  <c:v>Percentual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0.1111111111111110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'Dados_GINC_SE PR'!$F$27:$F$29</c:f>
              <c:strCache>
                <c:ptCount val="3"/>
                <c:pt idx="0">
                  <c:v>Serviço sem cessão de mão de obra</c:v>
                </c:pt>
                <c:pt idx="1">
                  <c:v>Aquisição</c:v>
                </c:pt>
                <c:pt idx="2">
                  <c:v>Serviço com cessão de mão de obra</c:v>
                </c:pt>
              </c:strCache>
            </c:strRef>
          </c:xVal>
          <c:yVal>
            <c:numRef>
              <c:f>'Dados_GINC_SE PR'!$G$27:$G$29</c:f>
              <c:numCache>
                <c:formatCode>0%</c:formatCode>
                <c:ptCount val="3"/>
                <c:pt idx="0">
                  <c:v>0.8</c:v>
                </c:pt>
                <c:pt idx="1">
                  <c:v>0.6</c:v>
                </c:pt>
                <c:pt idx="2" formatCode="0.00%">
                  <c:v>0.1739</c:v>
                </c:pt>
              </c:numCache>
            </c:numRef>
          </c:yVal>
          <c:bubbleSize>
            <c:numRef>
              <c:f>'Dados_GINC_SE PR'!$H$27:$H$29</c:f>
              <c:numCache>
                <c:formatCode>0%</c:formatCode>
                <c:ptCount val="3"/>
                <c:pt idx="0">
                  <c:v>0.8</c:v>
                </c:pt>
                <c:pt idx="1">
                  <c:v>0.6</c:v>
                </c:pt>
                <c:pt idx="2" formatCode="0.00%">
                  <c:v>0.1739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16414208"/>
        <c:axId val="316416928"/>
      </c:bubbleChart>
      <c:valAx>
        <c:axId val="316414208"/>
        <c:scaling>
          <c:orientation val="minMax"/>
        </c:scaling>
        <c:delete val="1"/>
        <c:axPos val="b"/>
        <c:majorTickMark val="none"/>
        <c:minorTickMark val="none"/>
        <c:tickLblPos val="nextTo"/>
        <c:crossAx val="316416928"/>
        <c:crosses val="autoZero"/>
        <c:crossBetween val="midCat"/>
      </c:valAx>
      <c:valAx>
        <c:axId val="31641692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6414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Frequência</a:t>
            </a:r>
            <a:r>
              <a:rPr lang="en-US" dirty="0"/>
              <a:t> da </a:t>
            </a:r>
            <a:r>
              <a:rPr lang="en-US" dirty="0" err="1"/>
              <a:t>participação</a:t>
            </a:r>
            <a:r>
              <a:rPr lang="en-US" dirty="0"/>
              <a:t> </a:t>
            </a:r>
            <a:r>
              <a:rPr lang="en-US" dirty="0" err="1"/>
              <a:t>nos</a:t>
            </a:r>
            <a:r>
              <a:rPr lang="en-US" dirty="0"/>
              <a:t> </a:t>
            </a:r>
            <a:r>
              <a:rPr lang="en-US" dirty="0" err="1"/>
              <a:t>processos</a:t>
            </a:r>
            <a:r>
              <a:rPr lang="en-US" dirty="0"/>
              <a:t> de </a:t>
            </a:r>
            <a:r>
              <a:rPr lang="en-US" dirty="0" err="1"/>
              <a:t>contratação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dirty="0"/>
              <a:t>Frequência da participação nos processos de </a:t>
            </a:r>
            <a:endParaRPr lang="pt-BR" sz="1400" dirty="0" smtClean="0"/>
          </a:p>
          <a:p>
            <a:pPr>
              <a:defRPr sz="1400"/>
            </a:pPr>
            <a:r>
              <a:rPr lang="pt-BR" sz="1400" dirty="0" smtClean="0"/>
              <a:t>contratação</a:t>
            </a:r>
            <a:endParaRPr lang="pt-BR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Frequência da participação nos processos de contratação
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Frequentemente</c:v>
                </c:pt>
                <c:pt idx="1">
                  <c:v>Raramente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dirty="0"/>
              <a:t>Conhecimento sobre os documentos exigidos na fase interna</a:t>
            </a:r>
            <a:r>
              <a:rPr lang="pt-BR" sz="1400" dirty="0" smtClean="0"/>
              <a:t>​</a:t>
            </a:r>
            <a:endParaRPr lang="pt-BR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Conhecimento sobre os documentos exigidos na fase interna​
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Bom</c:v>
                </c:pt>
                <c:pt idx="1">
                  <c:v>Razoável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/>
              <a:t>Melhorias que a área de contratação poderia implementar para facilitar o </a:t>
            </a:r>
          </a:p>
          <a:p>
            <a:pPr>
              <a:defRPr sz="1600"/>
            </a:pPr>
            <a:r>
              <a:rPr lang="pt-BR" sz="1600" dirty="0"/>
              <a:t>processo de solicitação: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Melhorias que a área de contratação poderia implementar para facilitar o processo de solicitação: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Banco de dados de SEI´s que deram certo</c:v>
                </c:pt>
                <c:pt idx="1">
                  <c:v>Consultoria ou orientação individual para dúvidas</c:v>
                </c:pt>
                <c:pt idx="2">
                  <c:v>Capacitações práticas e diretas</c:v>
                </c:pt>
                <c:pt idx="3">
                  <c:v>Melhoria nos fluxos e prazos</c:v>
                </c:pt>
                <c:pt idx="4">
                  <c:v>Simplificar os formulários</c:v>
                </c:pt>
                <c:pt idx="5">
                  <c:v>Exemplos/modelos padronizados de documentos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0">
                  <c:v>4.7619047619047616E-2</c:v>
                </c:pt>
                <c:pt idx="1">
                  <c:v>0.14285714285714285</c:v>
                </c:pt>
                <c:pt idx="2">
                  <c:v>0.19047619047619047</c:v>
                </c:pt>
                <c:pt idx="3">
                  <c:v>0.19047619047619047</c:v>
                </c:pt>
                <c:pt idx="4">
                  <c:v>0.19047619047619047</c:v>
                </c:pt>
                <c:pt idx="5">
                  <c:v>0.23809523809523808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9221120"/>
        <c:axId val="319231456"/>
      </c:barChart>
      <c:catAx>
        <c:axId val="319221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9231456"/>
        <c:crosses val="autoZero"/>
        <c:auto val="1"/>
        <c:lblAlgn val="ctr"/>
        <c:lblOffset val="100"/>
        <c:noMultiLvlLbl val="0"/>
      </c:catAx>
      <c:valAx>
        <c:axId val="3192314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1922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Documentos que mais geram dúvidas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Matriz de risco</c:v>
                </c:pt>
                <c:pt idx="1">
                  <c:v>Projeto Básico / Especificação Técnica / Descrição Técnica</c:v>
                </c:pt>
                <c:pt idx="2">
                  <c:v>Checklist do requisitante</c:v>
                </c:pt>
                <c:pt idx="3">
                  <c:v>Estudo Técnico Preliminar</c:v>
                </c:pt>
                <c:pt idx="4">
                  <c:v>Termo de Solicitação da Contratação - TSC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0.13333333333333333</c:v>
                </c:pt>
                <c:pt idx="1">
                  <c:v>0.13333333333333333</c:v>
                </c:pt>
                <c:pt idx="2">
                  <c:v>0.2</c:v>
                </c:pt>
                <c:pt idx="3">
                  <c:v>0.2</c:v>
                </c:pt>
                <c:pt idx="4">
                  <c:v>0.33333333333333331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9223296"/>
        <c:axId val="319226560"/>
      </c:barChart>
      <c:catAx>
        <c:axId val="319223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9226560"/>
        <c:crosses val="autoZero"/>
        <c:auto val="1"/>
        <c:lblAlgn val="ctr"/>
        <c:lblOffset val="100"/>
        <c:noMultiLvlLbl val="0"/>
      </c:catAx>
      <c:valAx>
        <c:axId val="3192265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192232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 sz="18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Insucessos da Contratação 2024/2025</a:t>
            </a:r>
          </a:p>
        </c:rich>
      </c:tx>
      <c:layout>
        <c:manualLayout>
          <c:xMode val="edge"/>
          <c:yMode val="edge"/>
          <c:x val="0.18965921596608312"/>
          <c:y val="2.816615904742493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206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'2_T-Glic'!$F$90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dPt>
            <c:idx val="0"/>
            <c:bubble3D val="0"/>
            <c:spPr>
              <a:solidFill>
                <a:srgbClr val="7E60E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3.0555555555555555E-2"/>
                  <c:y val="-8.796296296296296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'2_T-Glic'!$G$89:$I$89</c:f>
              <c:strCache>
                <c:ptCount val="2"/>
                <c:pt idx="0">
                  <c:v>Anulado</c:v>
                </c:pt>
                <c:pt idx="1">
                  <c:v>Fracassado</c:v>
                </c:pt>
              </c:strCache>
              <c:extLst/>
            </c:strRef>
          </c:cat>
          <c:val>
            <c:numRef>
              <c:f>'2_T-Glic'!$G$90:$I$90</c:f>
              <c:numCache>
                <c:formatCode>General</c:formatCode>
                <c:ptCount val="2"/>
                <c:pt idx="0">
                  <c:v>2</c:v>
                </c:pt>
                <c:pt idx="1">
                  <c:v>13</c:v>
                </c:pt>
              </c:numCache>
              <c:extLst/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206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pt-BR" sz="18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Sucesso X Insucesso</a:t>
            </a:r>
            <a:r>
              <a:rPr lang="pt-BR" sz="1800" b="1" baseline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Alienações</a:t>
            </a:r>
            <a:endParaRPr lang="pt-BR" sz="1800" b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444444444444446E-2"/>
          <c:y val="0.32789479440069991"/>
          <c:w val="0.93888888888888888"/>
          <c:h val="0.5797754447360746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'2_T-Glic'!$I$64</c:f>
              <c:strCache>
                <c:ptCount val="1"/>
                <c:pt idx="0">
                  <c:v>insucesso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'2_T-Glic'!$H$65:$H$66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'2_T-Glic'!$I$65:$I$66</c:f>
              <c:numCache>
                <c:formatCode>0.0%</c:formatCode>
                <c:ptCount val="2"/>
                <c:pt idx="0">
                  <c:v>2.5000000000000001E-2</c:v>
                </c:pt>
                <c:pt idx="1">
                  <c:v>1.8181818181818181E-2</c:v>
                </c:pt>
              </c:numCache>
            </c:numRef>
          </c:val>
        </c:ser>
        <c:ser>
          <c:idx val="1"/>
          <c:order val="1"/>
          <c:tx>
            <c:strRef>
              <c:f>'2_T-Glic'!$J$64</c:f>
              <c:strCache>
                <c:ptCount val="1"/>
                <c:pt idx="0">
                  <c:v>sucesso</c:v>
                </c:pt>
              </c:strCache>
            </c:strRef>
          </c:tx>
          <c:spPr>
            <a:solidFill>
              <a:srgbClr val="FFE4FE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'2_T-Glic'!$H$65:$H$66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'2_T-Glic'!$J$65:$J$66</c:f>
              <c:numCache>
                <c:formatCode>0.0%</c:formatCode>
                <c:ptCount val="2"/>
                <c:pt idx="0">
                  <c:v>0.97499999999999998</c:v>
                </c:pt>
                <c:pt idx="1">
                  <c:v>0.98181818181818181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6987440"/>
        <c:axId val="276979824"/>
        <c:axId val="0"/>
      </c:bar3DChart>
      <c:catAx>
        <c:axId val="27698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276979824"/>
        <c:crosses val="autoZero"/>
        <c:auto val="1"/>
        <c:lblAlgn val="ctr"/>
        <c:lblOffset val="100"/>
        <c:noMultiLvlLbl val="0"/>
      </c:catAx>
      <c:valAx>
        <c:axId val="27697982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7698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chemeClr val="tx1">
          <a:lumMod val="15000"/>
          <a:lumOff val="85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 sz="18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Insucessos da Alienação 2024/2025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206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'2_T-Glic'!$F$104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C16FC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'2_T-Glic'!$G$103:$I$103</c:f>
              <c:strCache>
                <c:ptCount val="2"/>
                <c:pt idx="0">
                  <c:v>Deserto</c:v>
                </c:pt>
                <c:pt idx="1">
                  <c:v>Fracassado</c:v>
                </c:pt>
              </c:strCache>
              <c:extLst/>
            </c:strRef>
          </c:cat>
          <c:val>
            <c:numRef>
              <c:f>'2_T-Glic'!$G$104:$I$104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  <c:extLst/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tx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206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clear">
                <a:bevelT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translucentPowder">
                <a:bevelT/>
                <a:contourClr>
                  <a:schemeClr val="lt1"/>
                </a:contourClr>
              </a:sp3d>
            </c:spPr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'T-CD_suc X insuc'!$G$13:$H$13</c:f>
              <c:strCache>
                <c:ptCount val="2"/>
                <c:pt idx="0">
                  <c:v>APROVADA</c:v>
                </c:pt>
                <c:pt idx="1">
                  <c:v>FRACASSADA</c:v>
                </c:pt>
              </c:strCache>
            </c:strRef>
          </c:cat>
          <c:val>
            <c:numRef>
              <c:f>'T-CD_suc X insuc'!$G$14:$H$14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>
                <a:solidFill>
                  <a:srgbClr val="002060"/>
                </a:solidFill>
              </a:rPr>
              <a:t>Resultado das Contratações Diretas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rAngAx val="0"/>
    </c:view3D>
    <c:floor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013147178319518E-2"/>
          <c:y val="0.16942566238851997"/>
          <c:w val="0.89052169350522925"/>
          <c:h val="0.5988288444202211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'2(1)_T'!$F$310</c:f>
              <c:strCache>
                <c:ptCount val="1"/>
                <c:pt idx="0">
                  <c:v>Fracassado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'2(1)_T'!$E$311:$E$312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'2(1)_T'!$F$311:$F$312</c:f>
              <c:numCache>
                <c:formatCode>General</c:formatCode>
                <c:ptCount val="2"/>
                <c:pt idx="0" formatCode="0%">
                  <c:v>8.9108910891089105E-2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4D-402B-81C5-F08D33398722}"/>
            </c:ext>
          </c:extLst>
        </c:ser>
        <c:ser>
          <c:idx val="1"/>
          <c:order val="1"/>
          <c:tx>
            <c:strRef>
              <c:f>'2(1)_T'!$G$310</c:f>
              <c:strCache>
                <c:ptCount val="1"/>
                <c:pt idx="0">
                  <c:v>Aprovado</c:v>
                </c:pt>
              </c:strCache>
            </c:strRef>
          </c:tx>
          <c:spPr>
            <a:solidFill>
              <a:srgbClr val="FDD7EF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'2(1)_T'!$E$311:$E$312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'2(1)_T'!$G$311:$G$312</c:f>
              <c:numCache>
                <c:formatCode>0%</c:formatCode>
                <c:ptCount val="2"/>
                <c:pt idx="0">
                  <c:v>0.91089108910891092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4D-402B-81C5-F08D33398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6983632"/>
        <c:axId val="276990160"/>
        <c:axId val="0"/>
      </c:bar3DChart>
      <c:catAx>
        <c:axId val="27698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6990160"/>
        <c:crosses val="autoZero"/>
        <c:auto val="1"/>
        <c:lblAlgn val="ctr"/>
        <c:lblOffset val="100"/>
        <c:noMultiLvlLbl val="0"/>
      </c:catAx>
      <c:valAx>
        <c:axId val="2769901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7698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 sz="1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Ranking dos </a:t>
            </a: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Sucessos -</a:t>
            </a:r>
            <a:r>
              <a:rPr lang="en-US" sz="1800" b="1" baseline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SEs da mesma categoria - Licitações e Alienações</a:t>
            </a:r>
            <a:endParaRPr lang="en-US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12977573431887851"/>
          <c:y val="2.41019942056349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3789872956180669E-2"/>
          <c:y val="0.15753778509558472"/>
          <c:w val="0.96966227949640249"/>
          <c:h val="0.7571158910183624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'2(1)_T'!$Y$408</c:f>
              <c:strCache>
                <c:ptCount val="1"/>
                <c:pt idx="0">
                  <c:v>Sucessos</c:v>
                </c:pt>
              </c:strCache>
            </c:strRef>
          </c:tx>
          <c:spPr>
            <a:solidFill>
              <a:srgbClr val="FDD7E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160CE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E4F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FFE4F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'2(1)_T'!$W$409:$W$414</c:f>
              <c:strCache>
                <c:ptCount val="6"/>
                <c:pt idx="0">
                  <c:v>PR</c:v>
                </c:pt>
                <c:pt idx="1">
                  <c:v>RJ</c:v>
                </c:pt>
                <c:pt idx="2">
                  <c:v>MG</c:v>
                </c:pt>
                <c:pt idx="3">
                  <c:v>SPI</c:v>
                </c:pt>
                <c:pt idx="4">
                  <c:v>SPM</c:v>
                </c:pt>
                <c:pt idx="5">
                  <c:v>CS</c:v>
                </c:pt>
              </c:strCache>
            </c:strRef>
          </c:cat>
          <c:val>
            <c:numRef>
              <c:f>'2(1)_T'!$Y$409:$Y$414</c:f>
              <c:numCache>
                <c:formatCode>0%</c:formatCode>
                <c:ptCount val="6"/>
                <c:pt idx="0">
                  <c:v>0.92996108949416345</c:v>
                </c:pt>
                <c:pt idx="1">
                  <c:v>0.90818858560794047</c:v>
                </c:pt>
                <c:pt idx="2">
                  <c:v>0.8928571428571429</c:v>
                </c:pt>
                <c:pt idx="3">
                  <c:v>0.87386018237082064</c:v>
                </c:pt>
                <c:pt idx="4">
                  <c:v>0.79533213644524237</c:v>
                </c:pt>
                <c:pt idx="5">
                  <c:v>0.79218750000000004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6975472"/>
        <c:axId val="2769760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'2(1)_T'!$X$408</c15:sqref>
                        </c15:formulaRef>
                      </c:ext>
                    </c:extLst>
                    <c:strCache>
                      <c:ptCount val="1"/>
                      <c:pt idx="0">
                        <c:v>Insucessos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'2(1)_T'!$W$409:$W$414</c15:sqref>
                        </c15:formulaRef>
                      </c:ext>
                    </c:extLst>
                    <c:strCache>
                      <c:ptCount val="6"/>
                      <c:pt idx="0">
                        <c:v>PR</c:v>
                      </c:pt>
                      <c:pt idx="1">
                        <c:v>RJ</c:v>
                      </c:pt>
                      <c:pt idx="2">
                        <c:v>MG</c:v>
                      </c:pt>
                      <c:pt idx="3">
                        <c:v>SPI</c:v>
                      </c:pt>
                      <c:pt idx="4">
                        <c:v>SPM</c:v>
                      </c:pt>
                      <c:pt idx="5">
                        <c:v>CS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'2(1)_T'!$X$409:$X$414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7.0038910505836577E-2</c:v>
                      </c:pt>
                      <c:pt idx="1">
                        <c:v>9.1811414392059559E-2</c:v>
                      </c:pt>
                      <c:pt idx="2">
                        <c:v>0.10714285714285714</c:v>
                      </c:pt>
                      <c:pt idx="3">
                        <c:v>0.12613981762917933</c:v>
                      </c:pt>
                      <c:pt idx="4">
                        <c:v>0.20466786355475763</c:v>
                      </c:pt>
                      <c:pt idx="5">
                        <c:v>0.20781250000000001</c:v>
                      </c:pt>
                    </c:numCache>
                  </c:numRef>
                </c:val>
              </c15:ser>
            </c15:filteredBarSeries>
          </c:ext>
        </c:extLst>
      </c:barChart>
      <c:lineChart>
        <c:grouping val="stacked"/>
        <c:varyColors val="0"/>
        <c:ser>
          <c:idx val="2"/>
          <c:order val="2"/>
          <c:tx>
            <c:strRef>
              <c:f>'2(1)_T'!$Z$408</c:f>
              <c:strCache>
                <c:ptCount val="1"/>
                <c:pt idx="0">
                  <c:v>META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'2(1)_T'!$W$409:$W$414</c:f>
              <c:strCache>
                <c:ptCount val="6"/>
                <c:pt idx="0">
                  <c:v>PR</c:v>
                </c:pt>
                <c:pt idx="1">
                  <c:v>RJ</c:v>
                </c:pt>
                <c:pt idx="2">
                  <c:v>MG</c:v>
                </c:pt>
                <c:pt idx="3">
                  <c:v>SPI</c:v>
                </c:pt>
                <c:pt idx="4">
                  <c:v>SPM</c:v>
                </c:pt>
                <c:pt idx="5">
                  <c:v>CS</c:v>
                </c:pt>
              </c:strCache>
            </c:strRef>
          </c:cat>
          <c:val>
            <c:numRef>
              <c:f>'2(1)_T'!$Z$409:$Z$414</c:f>
              <c:numCache>
                <c:formatCode>0%</c:formatCode>
                <c:ptCount val="6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975472"/>
        <c:axId val="276976016"/>
      </c:lineChart>
      <c:catAx>
        <c:axId val="27697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6976016"/>
        <c:crosses val="autoZero"/>
        <c:auto val="1"/>
        <c:lblAlgn val="ctr"/>
        <c:lblOffset val="100"/>
        <c:noMultiLvlLbl val="0"/>
      </c:catAx>
      <c:valAx>
        <c:axId val="2769760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7697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 sz="1800" b="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Quantidade</a:t>
            </a:r>
            <a:r>
              <a:rPr lang="en-US" sz="18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800" b="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lote</a:t>
            </a:r>
            <a:r>
              <a:rPr lang="en-US" sz="18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com e </a:t>
            </a:r>
            <a:r>
              <a:rPr lang="en-US" sz="1800" b="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sem</a:t>
            </a:r>
            <a:r>
              <a:rPr lang="en-US" sz="18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sucesso</a:t>
            </a:r>
            <a:endParaRPr lang="en-US" sz="1800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'4(3)T-'!$V$146</c:f>
              <c:strCache>
                <c:ptCount val="1"/>
                <c:pt idx="0">
                  <c:v>Sucesso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chilly" dir="t"/>
            </a:scene3d>
            <a:sp3d prstMaterial="clear">
              <a:bevelT/>
            </a:sp3d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'4(3)T-'!$U$147:$U$155</c:f>
              <c:strCache>
                <c:ptCount val="9"/>
                <c:pt idx="0">
                  <c:v>MOVEIS E UTENSILIOS</c:v>
                </c:pt>
                <c:pt idx="1">
                  <c:v>LTR-LINHA TRANSPORTE REGIONAL</c:v>
                </c:pt>
                <c:pt idx="2">
                  <c:v>OBRAS EM ANDAMENTO</c:v>
                </c:pt>
                <c:pt idx="3">
                  <c:v>MAQUINAS E EQUIPAMENTOS</c:v>
                </c:pt>
                <c:pt idx="4">
                  <c:v>LOCAÇÃO MÁQ.EQUIP.ESTRUT.TEMP.</c:v>
                </c:pt>
                <c:pt idx="5">
                  <c:v>DIVERSAS DESPESAS COMERCIAIS</c:v>
                </c:pt>
                <c:pt idx="6">
                  <c:v>REPAROS EM VEICULOS</c:v>
                </c:pt>
                <c:pt idx="7">
                  <c:v>EXEC IND SERVIÇOS-LOGÍSTICA</c:v>
                </c:pt>
                <c:pt idx="8">
                  <c:v>COMBUSTIVEIS</c:v>
                </c:pt>
              </c:strCache>
            </c:strRef>
          </c:cat>
          <c:val>
            <c:numRef>
              <c:f>'4(3)T-'!$V$147:$V$155</c:f>
              <c:numCache>
                <c:formatCode>General</c:formatCode>
                <c:ptCount val="9"/>
                <c:pt idx="0">
                  <c:v>17</c:v>
                </c:pt>
                <c:pt idx="1">
                  <c:v>18</c:v>
                </c:pt>
                <c:pt idx="2">
                  <c:v>9</c:v>
                </c:pt>
                <c:pt idx="3">
                  <c:v>6</c:v>
                </c:pt>
                <c:pt idx="4">
                  <c:v>7</c:v>
                </c:pt>
                <c:pt idx="5">
                  <c:v>5</c:v>
                </c:pt>
                <c:pt idx="6">
                  <c:v>4</c:v>
                </c:pt>
                <c:pt idx="7">
                  <c:v>2</c:v>
                </c:pt>
                <c:pt idx="8">
                  <c:v>3</c:v>
                </c:pt>
              </c:numCache>
            </c:numRef>
          </c:val>
        </c:ser>
        <c:ser>
          <c:idx val="3"/>
          <c:order val="1"/>
          <c:tx>
            <c:strRef>
              <c:f>'4(3)T-'!$W$146</c:f>
              <c:strCache>
                <c:ptCount val="1"/>
                <c:pt idx="0">
                  <c:v>Insucessos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'4(3)T-'!$U$147:$U$155</c:f>
              <c:strCache>
                <c:ptCount val="9"/>
                <c:pt idx="0">
                  <c:v>MOVEIS E UTENSILIOS</c:v>
                </c:pt>
                <c:pt idx="1">
                  <c:v>LTR-LINHA TRANSPORTE REGIONAL</c:v>
                </c:pt>
                <c:pt idx="2">
                  <c:v>OBRAS EM ANDAMENTO</c:v>
                </c:pt>
                <c:pt idx="3">
                  <c:v>MAQUINAS E EQUIPAMENTOS</c:v>
                </c:pt>
                <c:pt idx="4">
                  <c:v>LOCAÇÃO MÁQ.EQUIP.ESTRUT.TEMP.</c:v>
                </c:pt>
                <c:pt idx="5">
                  <c:v>DIVERSAS DESPESAS COMERCIAIS</c:v>
                </c:pt>
                <c:pt idx="6">
                  <c:v>REPAROS EM VEICULOS</c:v>
                </c:pt>
                <c:pt idx="7">
                  <c:v>EXEC IND SERVIÇOS-LOGÍSTICA</c:v>
                </c:pt>
                <c:pt idx="8">
                  <c:v>COMBUSTIVEIS</c:v>
                </c:pt>
              </c:strCache>
            </c:strRef>
          </c:cat>
          <c:val>
            <c:numRef>
              <c:f>'4(3)T-'!$W$147:$W$155</c:f>
              <c:numCache>
                <c:formatCode>General</c:formatCode>
                <c:ptCount val="9"/>
                <c:pt idx="0">
                  <c:v>4</c:v>
                </c:pt>
                <c:pt idx="2">
                  <c:v>7</c:v>
                </c:pt>
                <c:pt idx="3">
                  <c:v>1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6427808"/>
        <c:axId val="316413120"/>
        <c:extLst/>
      </c:barChart>
      <c:catAx>
        <c:axId val="31642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316413120"/>
        <c:crosses val="autoZero"/>
        <c:auto val="1"/>
        <c:lblAlgn val="ctr"/>
        <c:lblOffset val="100"/>
        <c:noMultiLvlLbl val="0"/>
      </c:catAx>
      <c:valAx>
        <c:axId val="316413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642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2060"/>
                </a:solidFill>
              </a:rPr>
              <a:t>Ranking dos </a:t>
            </a:r>
            <a:r>
              <a:rPr lang="en-US" sz="1600" b="1" dirty="0" err="1">
                <a:solidFill>
                  <a:srgbClr val="002060"/>
                </a:solidFill>
              </a:rPr>
              <a:t>Insucessos</a:t>
            </a:r>
            <a:r>
              <a:rPr lang="en-US" sz="1600" b="1" dirty="0">
                <a:solidFill>
                  <a:srgbClr val="002060"/>
                </a:solidFill>
              </a:rPr>
              <a:t> das </a:t>
            </a:r>
            <a:r>
              <a:rPr lang="en-US" sz="1600" b="1" dirty="0" err="1">
                <a:solidFill>
                  <a:srgbClr val="002060"/>
                </a:solidFill>
              </a:rPr>
              <a:t>contratações</a:t>
            </a:r>
            <a:r>
              <a:rPr lang="en-US" sz="1600" b="1" baseline="0" dirty="0">
                <a:solidFill>
                  <a:srgbClr val="002060"/>
                </a:solidFill>
              </a:rPr>
              <a:t> </a:t>
            </a:r>
            <a:r>
              <a:rPr lang="en-US" sz="1600" b="1" baseline="0" dirty="0" err="1">
                <a:solidFill>
                  <a:srgbClr val="002060"/>
                </a:solidFill>
              </a:rPr>
              <a:t>licitadas</a:t>
            </a:r>
            <a:r>
              <a:rPr lang="en-US" sz="1600" b="1" baseline="0" dirty="0">
                <a:solidFill>
                  <a:srgbClr val="002060"/>
                </a:solidFill>
              </a:rPr>
              <a:t> </a:t>
            </a:r>
            <a:endParaRPr lang="en-US" sz="1600" b="1" baseline="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(Jan/24 </a:t>
            </a:r>
            <a:r>
              <a:rPr lang="en-US" sz="1600" b="1" dirty="0">
                <a:solidFill>
                  <a:srgbClr val="002060"/>
                </a:solidFill>
              </a:rPr>
              <a:t>a </a:t>
            </a:r>
            <a:r>
              <a:rPr lang="en-US" sz="1600" b="1" dirty="0" smtClean="0">
                <a:solidFill>
                  <a:srgbClr val="002060"/>
                </a:solidFill>
              </a:rPr>
              <a:t>ago/25 </a:t>
            </a:r>
            <a:r>
              <a:rPr lang="en-US" sz="1600" b="1" dirty="0">
                <a:solidFill>
                  <a:srgbClr val="002060"/>
                </a:solidFill>
              </a:rPr>
              <a:t>- </a:t>
            </a:r>
            <a:r>
              <a:rPr lang="en-US" sz="1600" b="1" dirty="0" err="1">
                <a:solidFill>
                  <a:srgbClr val="002060"/>
                </a:solidFill>
              </a:rPr>
              <a:t>por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conta</a:t>
            </a:r>
            <a:r>
              <a:rPr lang="en-US" sz="1600" b="1" dirty="0" smtClean="0">
                <a:solidFill>
                  <a:srgbClr val="002060"/>
                </a:solidFill>
              </a:rPr>
              <a:t>)</a:t>
            </a:r>
            <a:endParaRPr lang="en-US" sz="16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'4(3)T-'!$AG$146</c:f>
              <c:strCache>
                <c:ptCount val="1"/>
                <c:pt idx="0">
                  <c:v>Insucessos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/>
              <a:lightRig rig="twoPt" dir="t"/>
            </a:scene3d>
            <a:sp3d>
              <a:bevelT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'4(3)T-'!$AF$147:$AF$150</c:f>
              <c:strCache>
                <c:ptCount val="4"/>
                <c:pt idx="0">
                  <c:v>EXEC IND SERVIÇOS-LOGÍSTICA</c:v>
                </c:pt>
                <c:pt idx="1">
                  <c:v>OBRAS EM ANDAMENTO</c:v>
                </c:pt>
                <c:pt idx="2">
                  <c:v>MOVEIS E UTENSILIOS</c:v>
                </c:pt>
                <c:pt idx="3">
                  <c:v>MAQUINAS E EQUIPAMENTOS</c:v>
                </c:pt>
              </c:strCache>
            </c:strRef>
          </c:cat>
          <c:val>
            <c:numRef>
              <c:f>'4(3)T-'!$AG$147:$AG$150</c:f>
              <c:numCache>
                <c:formatCode>0%</c:formatCode>
                <c:ptCount val="4"/>
                <c:pt idx="0">
                  <c:v>0.5</c:v>
                </c:pt>
                <c:pt idx="1">
                  <c:v>0.4375</c:v>
                </c:pt>
                <c:pt idx="2">
                  <c:v>0.19047619047619047</c:v>
                </c:pt>
                <c:pt idx="3">
                  <c:v>0.14285714285714285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6424544"/>
        <c:axId val="316416384"/>
        <c:extLst/>
      </c:barChart>
      <c:catAx>
        <c:axId val="316424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6416384"/>
        <c:crosses val="autoZero"/>
        <c:auto val="1"/>
        <c:lblAlgn val="ctr"/>
        <c:lblOffset val="100"/>
        <c:noMultiLvlLbl val="0"/>
      </c:catAx>
      <c:valAx>
        <c:axId val="3164163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1642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000">
  <a:srgbClr val="637CEF"/>
  <a:srgbClr val="E3008C"/>
  <a:srgbClr val="2AA0A4"/>
  <a:srgbClr val="9373C0"/>
  <a:srgbClr val="13A10E"/>
  <a:srgbClr val="3A96DD"/>
  <a:srgbClr val="CA5010"/>
  <a:srgbClr val="57811B"/>
  <a:srgbClr val="B146C2"/>
  <a:srgbClr val="AE8C00"/>
  <a:srgbClr val="AE8C00"/>
  <a:srgbClr val="637CEF"/>
  <a:srgbClr val="EE5FB7"/>
  <a:srgbClr val="008B94"/>
  <a:srgbClr val="D77440"/>
  <a:srgbClr val="BA58C9"/>
  <a:srgbClr val="3A96DD"/>
  <a:srgbClr val="E3008C"/>
  <a:srgbClr val="C36BD1"/>
  <a:srgbClr val="D06228"/>
  <a:srgbClr val="57811B"/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4F25B-70B2-4B66-913E-3B1E14494C81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902CA16-F198-4A87-8F05-DE80892C6A11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sz="1800" b="1" dirty="0" smtClean="0">
              <a:latin typeface="Trebuchet MS"/>
              <a:cs typeface="Calibri"/>
            </a:rPr>
            <a:t>         Quando aplicar? </a:t>
          </a:r>
        </a:p>
        <a:p>
          <a:pPr>
            <a:lnSpc>
              <a:spcPct val="100000"/>
            </a:lnSpc>
            <a:defRPr b="1"/>
          </a:pPr>
          <a:endParaRPr lang="pt-BR" sz="1800" b="1" dirty="0" smtClean="0">
            <a:latin typeface="Trebuchet MS"/>
            <a:cs typeface="Calibri"/>
          </a:endParaRPr>
        </a:p>
        <a:p>
          <a:pPr>
            <a:lnSpc>
              <a:spcPct val="100000"/>
            </a:lnSpc>
          </a:pPr>
          <a:r>
            <a:rPr lang="pt-BR" sz="1600" dirty="0" smtClean="0">
              <a:latin typeface="Trebuchet MS"/>
              <a:cs typeface="Calibri"/>
            </a:rPr>
            <a:t>           Análise prévia dos documentos antes de enviar o processo à área de contratação</a:t>
          </a:r>
          <a:endParaRPr lang="en-US" sz="1600" dirty="0"/>
        </a:p>
      </dgm:t>
    </dgm:pt>
    <dgm:pt modelId="{CD3B9FA3-0D36-42B6-982D-3C8F69F8078C}" type="parTrans" cxnId="{3EFDC850-2B8C-494A-89E8-CCB7753D0122}">
      <dgm:prSet/>
      <dgm:spPr/>
      <dgm:t>
        <a:bodyPr/>
        <a:lstStyle/>
        <a:p>
          <a:endParaRPr lang="en-US"/>
        </a:p>
      </dgm:t>
    </dgm:pt>
    <dgm:pt modelId="{6B66061D-C1E6-491E-A5C2-53E1797D55E9}" type="sibTrans" cxnId="{3EFDC850-2B8C-494A-89E8-CCB7753D0122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2BDA24E9-BA08-493F-A3C8-BA0BCA970045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3E507D61-E36B-447F-9006-BDF5EA7AD5F7}" type="parTrans" cxnId="{97643B0C-D6B3-47CB-A9A7-183EFA68D94F}">
      <dgm:prSet/>
      <dgm:spPr/>
      <dgm:t>
        <a:bodyPr/>
        <a:lstStyle/>
        <a:p>
          <a:endParaRPr lang="en-US"/>
        </a:p>
      </dgm:t>
    </dgm:pt>
    <dgm:pt modelId="{E03279A5-1E9E-47CE-B4CD-E47C2FEB381B}" type="sibTrans" cxnId="{97643B0C-D6B3-47CB-A9A7-183EFA68D94F}">
      <dgm:prSet/>
      <dgm:spPr/>
      <dgm:t>
        <a:bodyPr/>
        <a:lstStyle/>
        <a:p>
          <a:endParaRPr lang="en-US"/>
        </a:p>
      </dgm:t>
    </dgm:pt>
    <dgm:pt modelId="{DEF60817-D97E-474A-95BD-77025B09FEC4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sz="1400" b="1" dirty="0" smtClean="0">
              <a:latin typeface="Trebuchet MS"/>
              <a:cs typeface="Calibri"/>
            </a:rPr>
            <a:t>   </a:t>
          </a:r>
          <a:r>
            <a:rPr lang="pt-BR" sz="1800" b="1" dirty="0" smtClean="0">
              <a:latin typeface="Trebuchet MS"/>
              <a:cs typeface="Calibri"/>
            </a:rPr>
            <a:t>Como iniciar?</a:t>
          </a:r>
        </a:p>
        <a:p>
          <a:pPr>
            <a:lnSpc>
              <a:spcPct val="100000"/>
            </a:lnSpc>
          </a:pPr>
          <a:r>
            <a:rPr lang="pt-BR" sz="1400" dirty="0" smtClean="0">
              <a:latin typeface="Trebuchet MS"/>
              <a:cs typeface="Calibri"/>
            </a:rPr>
            <a:t>   </a:t>
          </a:r>
          <a:r>
            <a:rPr lang="pt-BR" sz="1600" dirty="0" smtClean="0">
              <a:latin typeface="Trebuchet MS"/>
              <a:cs typeface="Calibri"/>
            </a:rPr>
            <a:t>Help Desk – formulário 9.45.</a:t>
          </a:r>
        </a:p>
        <a:p>
          <a:pPr>
            <a:lnSpc>
              <a:spcPct val="100000"/>
            </a:lnSpc>
          </a:pPr>
          <a:r>
            <a:rPr lang="pt-BR" sz="1600" b="1" dirty="0" smtClean="0">
              <a:latin typeface="Trebuchet MS"/>
              <a:cs typeface="Calibri"/>
            </a:rPr>
            <a:t>   Objetivo:</a:t>
          </a:r>
          <a:r>
            <a:rPr lang="pt-BR" sz="1600" dirty="0" smtClean="0">
              <a:latin typeface="Trebuchet MS"/>
              <a:cs typeface="Calibri"/>
            </a:rPr>
            <a:t> análise rápida dos documentos elaborados pelo requisitante</a:t>
          </a:r>
        </a:p>
        <a:p>
          <a:pPr>
            <a:lnSpc>
              <a:spcPct val="100000"/>
            </a:lnSpc>
          </a:pPr>
          <a:endParaRPr lang="en-US" sz="1400" dirty="0" smtClean="0"/>
        </a:p>
        <a:p>
          <a:pPr>
            <a:lnSpc>
              <a:spcPct val="100000"/>
            </a:lnSpc>
          </a:pPr>
          <a:endParaRPr lang="en-US" sz="1400" dirty="0"/>
        </a:p>
      </dgm:t>
    </dgm:pt>
    <dgm:pt modelId="{B42D24DC-111C-4A81-92DC-CD28FC44AB61}" type="parTrans" cxnId="{32822D1C-0B3D-47E1-BE31-1DA9A49E5E81}">
      <dgm:prSet/>
      <dgm:spPr/>
      <dgm:t>
        <a:bodyPr/>
        <a:lstStyle/>
        <a:p>
          <a:endParaRPr lang="en-US"/>
        </a:p>
      </dgm:t>
    </dgm:pt>
    <dgm:pt modelId="{9F45751D-FF78-4C4E-94C8-D0A61ED0FC95}" type="sibTrans" cxnId="{32822D1C-0B3D-47E1-BE31-1DA9A49E5E81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C9CD84C6-D875-4B40-920A-8E18A52CF03B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5C1E54AE-41E1-4A8D-B8D8-079A9A08DC5F}" type="parTrans" cxnId="{4B425D30-5292-42D0-8D76-8B92E85DA112}">
      <dgm:prSet/>
      <dgm:spPr/>
      <dgm:t>
        <a:bodyPr/>
        <a:lstStyle/>
        <a:p>
          <a:endParaRPr lang="en-US"/>
        </a:p>
      </dgm:t>
    </dgm:pt>
    <dgm:pt modelId="{112E5BF0-E09F-4897-8ABD-21F523052347}" type="sibTrans" cxnId="{4B425D30-5292-42D0-8D76-8B92E85DA112}">
      <dgm:prSet/>
      <dgm:spPr/>
      <dgm:t>
        <a:bodyPr/>
        <a:lstStyle/>
        <a:p>
          <a:endParaRPr lang="en-US"/>
        </a:p>
      </dgm:t>
    </dgm:pt>
    <dgm:pt modelId="{8FCD67FB-FC63-400F-B92D-0DC2A337E853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sz="1800" b="1" dirty="0" smtClean="0">
              <a:latin typeface="Trebuchet MS"/>
              <a:cs typeface="Calibri"/>
            </a:rPr>
            <a:t>       Metodologia:</a:t>
          </a:r>
          <a:r>
            <a:rPr lang="pt-BR" sz="1800" dirty="0" smtClean="0">
              <a:latin typeface="Trebuchet MS"/>
              <a:cs typeface="Calibri"/>
            </a:rPr>
            <a:t> </a:t>
          </a:r>
          <a:r>
            <a:rPr lang="pt-BR" sz="1600" b="0" dirty="0" smtClean="0">
              <a:latin typeface="Trebuchet MS"/>
              <a:cs typeface="Calibri"/>
            </a:rPr>
            <a:t>1 </a:t>
          </a:r>
          <a:r>
            <a:rPr lang="pt-BR" sz="1600" b="0" dirty="0" err="1" smtClean="0">
              <a:latin typeface="Trebuchet MS"/>
              <a:cs typeface="Calibri"/>
            </a:rPr>
            <a:t>sprint</a:t>
          </a:r>
          <a:r>
            <a:rPr lang="pt-BR" sz="1600" b="0" dirty="0" smtClean="0">
              <a:latin typeface="Trebuchet MS"/>
              <a:cs typeface="Calibri"/>
            </a:rPr>
            <a:t>: revisão de documentos</a:t>
          </a:r>
        </a:p>
        <a:p>
          <a:pPr>
            <a:lnSpc>
              <a:spcPct val="100000"/>
            </a:lnSpc>
            <a:defRPr b="1"/>
          </a:pPr>
          <a:endParaRPr lang="pt-BR" sz="1800" dirty="0" smtClean="0">
            <a:latin typeface="Trebuchet MS"/>
            <a:cs typeface="Calibri"/>
          </a:endParaRPr>
        </a:p>
        <a:p>
          <a:pPr>
            <a:lnSpc>
              <a:spcPct val="100000"/>
            </a:lnSpc>
          </a:pPr>
          <a:r>
            <a:rPr lang="pt-BR" sz="1800" b="1" dirty="0" smtClean="0">
              <a:latin typeface="Trebuchet MS"/>
              <a:cs typeface="Calibri"/>
            </a:rPr>
            <a:t>       Foco: </a:t>
          </a:r>
          <a:r>
            <a:rPr lang="pt-BR" sz="1600" dirty="0" smtClean="0">
              <a:latin typeface="Trebuchet MS"/>
              <a:cs typeface="Calibri"/>
            </a:rPr>
            <a:t>Prevenção — evitar falhas antes que ocorram</a:t>
          </a:r>
        </a:p>
        <a:p>
          <a:pPr>
            <a:lnSpc>
              <a:spcPct val="100000"/>
            </a:lnSpc>
          </a:pPr>
          <a:endParaRPr lang="en-US" sz="1600" dirty="0"/>
        </a:p>
      </dgm:t>
    </dgm:pt>
    <dgm:pt modelId="{CB5B8C03-1AC6-420E-8CB3-1615A4E7AC3E}" type="parTrans" cxnId="{CDC7374E-BF3D-4986-937A-56EBBC2D729D}">
      <dgm:prSet/>
      <dgm:spPr/>
      <dgm:t>
        <a:bodyPr/>
        <a:lstStyle/>
        <a:p>
          <a:endParaRPr lang="en-US"/>
        </a:p>
      </dgm:t>
    </dgm:pt>
    <dgm:pt modelId="{2E8BC3CD-3D14-4776-AA1D-B93217E86E07}" type="sibTrans" cxnId="{CDC7374E-BF3D-4986-937A-56EBBC2D729D}">
      <dgm:prSet/>
      <dgm:spPr/>
      <dgm:t>
        <a:bodyPr/>
        <a:lstStyle/>
        <a:p>
          <a:endParaRPr lang="en-US"/>
        </a:p>
      </dgm:t>
    </dgm:pt>
    <dgm:pt modelId="{45C039EE-C578-45AF-B334-5D90B62A800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34B294BA-BE7B-4FA5-9031-C91E06C4A1D6}" type="parTrans" cxnId="{71540C46-AFC3-4BB9-86AB-9EE4C0C98819}">
      <dgm:prSet/>
      <dgm:spPr/>
      <dgm:t>
        <a:bodyPr/>
        <a:lstStyle/>
        <a:p>
          <a:endParaRPr lang="en-US"/>
        </a:p>
      </dgm:t>
    </dgm:pt>
    <dgm:pt modelId="{E3029C12-5D1D-4CFB-A7BB-3BEE6B3996AE}" type="sibTrans" cxnId="{71540C46-AFC3-4BB9-86AB-9EE4C0C98819}">
      <dgm:prSet/>
      <dgm:spPr/>
      <dgm:t>
        <a:bodyPr/>
        <a:lstStyle/>
        <a:p>
          <a:endParaRPr lang="en-US"/>
        </a:p>
      </dgm:t>
    </dgm:pt>
    <dgm:pt modelId="{25CDA1CB-4713-4695-9D16-44745E6F1D64}" type="pres">
      <dgm:prSet presAssocID="{A8B4F25B-70B2-4B66-913E-3B1E14494C8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DD8D3B4-5F67-44EC-ABC5-966F764D58AB}" type="pres">
      <dgm:prSet presAssocID="{C902CA16-F198-4A87-8F05-DE80892C6A11}" presName="Composite" presStyleCnt="0"/>
      <dgm:spPr/>
    </dgm:pt>
    <dgm:pt modelId="{10DCF234-9AA2-4D21-9D62-73EEBC712842}" type="pres">
      <dgm:prSet presAssocID="{C902CA16-F198-4A87-8F05-DE80892C6A11}" presName="Picture" presStyleLbl="node1" presStyleIdx="0" presStyleCnt="3" custScaleX="139760" custScaleY="110188" custLinFactNeighborX="9148" custLinFactNeighborY="304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Yellow percentage sign glowing over a smart phone on black background. Horizontal composition with copy space."/>
        </a:ext>
      </dgm:extLst>
    </dgm:pt>
    <dgm:pt modelId="{78B2871E-7DAF-4DDC-B709-B272036A278D}" type="pres">
      <dgm:prSet presAssocID="{C902CA16-F198-4A87-8F05-DE80892C6A11}" presName="Subtitle" presStyleLbl="revTx" presStyleIdx="0" presStyleCnt="6" custLinFactNeighborX="146" custLinFactNeighborY="25769">
        <dgm:presLayoutVars>
          <dgm:chMax val="0"/>
          <dgm:bulletEnabled/>
        </dgm:presLayoutVars>
      </dgm:prSet>
      <dgm:spPr/>
      <dgm:t>
        <a:bodyPr/>
        <a:lstStyle/>
        <a:p>
          <a:endParaRPr lang="pt-BR"/>
        </a:p>
      </dgm:t>
    </dgm:pt>
    <dgm:pt modelId="{52AFCBDC-F718-445A-80F4-F42646DCC07C}" type="pres">
      <dgm:prSet presAssocID="{C902CA16-F198-4A87-8F05-DE80892C6A11}" presName="Description" presStyleLbl="revTx" presStyleIdx="1" presStyleCnt="6">
        <dgm:presLayoutVars>
          <dgm:bulletEnabled/>
        </dgm:presLayoutVars>
      </dgm:prSet>
      <dgm:spPr/>
      <dgm:t>
        <a:bodyPr/>
        <a:lstStyle/>
        <a:p>
          <a:endParaRPr lang="pt-BR"/>
        </a:p>
      </dgm:t>
    </dgm:pt>
    <dgm:pt modelId="{96FBB9CC-EED3-41B4-B1B7-324502547F22}" type="pres">
      <dgm:prSet presAssocID="{6B66061D-C1E6-491E-A5C2-53E1797D55E9}" presName="sibTrans" presStyleLbl="sibTrans2D1" presStyleIdx="0" presStyleCnt="0"/>
      <dgm:spPr/>
      <dgm:t>
        <a:bodyPr/>
        <a:lstStyle/>
        <a:p>
          <a:endParaRPr lang="pt-BR"/>
        </a:p>
      </dgm:t>
    </dgm:pt>
    <dgm:pt modelId="{8D9FB563-D371-4DB7-8A75-ABD471475982}" type="pres">
      <dgm:prSet presAssocID="{DEF60817-D97E-474A-95BD-77025B09FEC4}" presName="Composite" presStyleCnt="0"/>
      <dgm:spPr/>
    </dgm:pt>
    <dgm:pt modelId="{3BD2E685-6E72-430B-A972-013ADA4473DA}" type="pres">
      <dgm:prSet presAssocID="{DEF60817-D97E-474A-95BD-77025B09FEC4}" presName="Picture" presStyleLbl="node1" presStyleIdx="1" presStyleCnt="3" custFlipVert="0" custFlipHor="1" custScaleX="71298" custScaleY="14327" custLinFactX="-769036" custLinFactY="5135687" custLinFactNeighborX="-800000" custLinFactNeighborY="5200000"/>
      <dgm:spPr/>
      <dgm:t>
        <a:bodyPr/>
        <a:lstStyle/>
        <a:p>
          <a:endParaRPr lang="pt-BR"/>
        </a:p>
      </dgm:t>
      <dgm:extLst/>
    </dgm:pt>
    <dgm:pt modelId="{EF27DBE2-CCA5-408D-9B97-15E1B1BFF885}" type="pres">
      <dgm:prSet presAssocID="{DEF60817-D97E-474A-95BD-77025B09FEC4}" presName="Subtitle" presStyleLbl="revTx" presStyleIdx="2" presStyleCnt="6" custScaleX="100000" custLinFactNeighborX="-5221" custLinFactNeighborY="14864">
        <dgm:presLayoutVars>
          <dgm:chMax val="0"/>
          <dgm:bulletEnabled/>
        </dgm:presLayoutVars>
      </dgm:prSet>
      <dgm:spPr/>
      <dgm:t>
        <a:bodyPr/>
        <a:lstStyle/>
        <a:p>
          <a:endParaRPr lang="pt-BR"/>
        </a:p>
      </dgm:t>
    </dgm:pt>
    <dgm:pt modelId="{A5B4DCE2-CA50-4CE6-A7C7-4A54BEEAEE1D}" type="pres">
      <dgm:prSet presAssocID="{DEF60817-D97E-474A-95BD-77025B09FEC4}" presName="Description" presStyleLbl="revTx" presStyleIdx="3" presStyleCnt="6">
        <dgm:presLayoutVars>
          <dgm:bulletEnabled/>
        </dgm:presLayoutVars>
      </dgm:prSet>
      <dgm:spPr/>
      <dgm:t>
        <a:bodyPr/>
        <a:lstStyle/>
        <a:p>
          <a:endParaRPr lang="pt-BR"/>
        </a:p>
      </dgm:t>
    </dgm:pt>
    <dgm:pt modelId="{B83E2BEB-73C8-455C-B14D-D2F5F6BADA4C}" type="pres">
      <dgm:prSet presAssocID="{9F45751D-FF78-4C4E-94C8-D0A61ED0FC95}" presName="sibTrans" presStyleLbl="sibTrans2D1" presStyleIdx="0" presStyleCnt="0"/>
      <dgm:spPr/>
      <dgm:t>
        <a:bodyPr/>
        <a:lstStyle/>
        <a:p>
          <a:endParaRPr lang="pt-BR"/>
        </a:p>
      </dgm:t>
    </dgm:pt>
    <dgm:pt modelId="{0F07C6F6-C269-41E3-BF0D-235DE5EEF13A}" type="pres">
      <dgm:prSet presAssocID="{8FCD67FB-FC63-400F-B92D-0DC2A337E853}" presName="Composite" presStyleCnt="0"/>
      <dgm:spPr/>
    </dgm:pt>
    <dgm:pt modelId="{B9BDDBFC-C65C-4805-82DD-46CA3C1D8141}" type="pres">
      <dgm:prSet presAssocID="{8FCD67FB-FC63-400F-B92D-0DC2A337E853}" presName="Picture" presStyleLbl="node1" presStyleIdx="2" presStyleCnt="3" custScaleX="188691" custScaleY="15635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Close-up of calculator and data"/>
        </a:ext>
      </dgm:extLst>
    </dgm:pt>
    <dgm:pt modelId="{5F17B8BE-D97B-4F1D-97D6-0A78E01982CB}" type="pres">
      <dgm:prSet presAssocID="{8FCD67FB-FC63-400F-B92D-0DC2A337E853}" presName="Subtitle" presStyleLbl="revTx" presStyleIdx="4" presStyleCnt="6" custLinFactNeighborX="509" custLinFactNeighborY="-5603">
        <dgm:presLayoutVars>
          <dgm:chMax val="0"/>
          <dgm:bulletEnabled/>
        </dgm:presLayoutVars>
      </dgm:prSet>
      <dgm:spPr/>
      <dgm:t>
        <a:bodyPr/>
        <a:lstStyle/>
        <a:p>
          <a:endParaRPr lang="pt-BR"/>
        </a:p>
      </dgm:t>
    </dgm:pt>
    <dgm:pt modelId="{C403E5D4-6837-4E91-A476-4B746DD58D5D}" type="pres">
      <dgm:prSet presAssocID="{8FCD67FB-FC63-400F-B92D-0DC2A337E853}" presName="Description" presStyleLbl="revTx" presStyleIdx="5" presStyleCnt="6">
        <dgm:presLayoutVars>
          <dgm:bulletEnabled/>
        </dgm:presLayoutVars>
      </dgm:prSet>
      <dgm:spPr/>
      <dgm:t>
        <a:bodyPr/>
        <a:lstStyle/>
        <a:p>
          <a:endParaRPr lang="pt-BR"/>
        </a:p>
      </dgm:t>
    </dgm:pt>
  </dgm:ptLst>
  <dgm:cxnLst>
    <dgm:cxn modelId="{E0B0729D-47C0-4028-9849-8B72741ACEC7}" type="presOf" srcId="{6B66061D-C1E6-491E-A5C2-53E1797D55E9}" destId="{96FBB9CC-EED3-41B4-B1B7-324502547F22}" srcOrd="0" destOrd="0" presId="urn:microsoft.com/office/officeart/2024/3/layout/verticalVisualTextBlock1"/>
    <dgm:cxn modelId="{7F4F673C-A479-432D-91A2-1566F46055FF}" type="presOf" srcId="{A8B4F25B-70B2-4B66-913E-3B1E14494C81}" destId="{25CDA1CB-4713-4695-9D16-44745E6F1D64}" srcOrd="0" destOrd="0" presId="urn:microsoft.com/office/officeart/2024/3/layout/verticalVisualTextBlock1"/>
    <dgm:cxn modelId="{32822D1C-0B3D-47E1-BE31-1DA9A49E5E81}" srcId="{A8B4F25B-70B2-4B66-913E-3B1E14494C81}" destId="{DEF60817-D97E-474A-95BD-77025B09FEC4}" srcOrd="1" destOrd="0" parTransId="{B42D24DC-111C-4A81-92DC-CD28FC44AB61}" sibTransId="{9F45751D-FF78-4C4E-94C8-D0A61ED0FC95}"/>
    <dgm:cxn modelId="{7E754C6E-2916-4EC6-A8A2-C88F68BD2A3A}" type="presOf" srcId="{2BDA24E9-BA08-493F-A3C8-BA0BCA970045}" destId="{52AFCBDC-F718-445A-80F4-F42646DCC07C}" srcOrd="0" destOrd="0" presId="urn:microsoft.com/office/officeart/2024/3/layout/verticalVisualTextBlock1"/>
    <dgm:cxn modelId="{40B44E38-30B1-4DBB-9249-01A687E7BA15}" type="presOf" srcId="{9F45751D-FF78-4C4E-94C8-D0A61ED0FC95}" destId="{B83E2BEB-73C8-455C-B14D-D2F5F6BADA4C}" srcOrd="0" destOrd="0" presId="urn:microsoft.com/office/officeart/2024/3/layout/verticalVisualTextBlock1"/>
    <dgm:cxn modelId="{4CF92CEF-B3F0-420B-8464-65C5AB007CC1}" type="presOf" srcId="{45C039EE-C578-45AF-B334-5D90B62A800A}" destId="{C403E5D4-6837-4E91-A476-4B746DD58D5D}" srcOrd="0" destOrd="0" presId="urn:microsoft.com/office/officeart/2024/3/layout/verticalVisualTextBlock1"/>
    <dgm:cxn modelId="{3EFDC850-2B8C-494A-89E8-CCB7753D0122}" srcId="{A8B4F25B-70B2-4B66-913E-3B1E14494C81}" destId="{C902CA16-F198-4A87-8F05-DE80892C6A11}" srcOrd="0" destOrd="0" parTransId="{CD3B9FA3-0D36-42B6-982D-3C8F69F8078C}" sibTransId="{6B66061D-C1E6-491E-A5C2-53E1797D55E9}"/>
    <dgm:cxn modelId="{CDC7374E-BF3D-4986-937A-56EBBC2D729D}" srcId="{A8B4F25B-70B2-4B66-913E-3B1E14494C81}" destId="{8FCD67FB-FC63-400F-B92D-0DC2A337E853}" srcOrd="2" destOrd="0" parTransId="{CB5B8C03-1AC6-420E-8CB3-1615A4E7AC3E}" sibTransId="{2E8BC3CD-3D14-4776-AA1D-B93217E86E07}"/>
    <dgm:cxn modelId="{9404AD7B-5936-4C88-9176-F39EFE6A45AA}" type="presOf" srcId="{C9CD84C6-D875-4B40-920A-8E18A52CF03B}" destId="{A5B4DCE2-CA50-4CE6-A7C7-4A54BEEAEE1D}" srcOrd="0" destOrd="0" presId="urn:microsoft.com/office/officeart/2024/3/layout/verticalVisualTextBlock1"/>
    <dgm:cxn modelId="{535426AF-D507-4C11-B947-E2495E5DD99F}" type="presOf" srcId="{C902CA16-F198-4A87-8F05-DE80892C6A11}" destId="{78B2871E-7DAF-4DDC-B709-B272036A278D}" srcOrd="0" destOrd="0" presId="urn:microsoft.com/office/officeart/2024/3/layout/verticalVisualTextBlock1"/>
    <dgm:cxn modelId="{97643B0C-D6B3-47CB-A9A7-183EFA68D94F}" srcId="{C902CA16-F198-4A87-8F05-DE80892C6A11}" destId="{2BDA24E9-BA08-493F-A3C8-BA0BCA970045}" srcOrd="0" destOrd="0" parTransId="{3E507D61-E36B-447F-9006-BDF5EA7AD5F7}" sibTransId="{E03279A5-1E9E-47CE-B4CD-E47C2FEB381B}"/>
    <dgm:cxn modelId="{71540C46-AFC3-4BB9-86AB-9EE4C0C98819}" srcId="{8FCD67FB-FC63-400F-B92D-0DC2A337E853}" destId="{45C039EE-C578-45AF-B334-5D90B62A800A}" srcOrd="0" destOrd="0" parTransId="{34B294BA-BE7B-4FA5-9031-C91E06C4A1D6}" sibTransId="{E3029C12-5D1D-4CFB-A7BB-3BEE6B3996AE}"/>
    <dgm:cxn modelId="{9CC1B6C0-7CA3-4CD8-AEDC-FFAE0C2F7405}" type="presOf" srcId="{DEF60817-D97E-474A-95BD-77025B09FEC4}" destId="{EF27DBE2-CCA5-408D-9B97-15E1B1BFF885}" srcOrd="0" destOrd="0" presId="urn:microsoft.com/office/officeart/2024/3/layout/verticalVisualTextBlock1"/>
    <dgm:cxn modelId="{463B9236-F343-4EE5-8C96-B4C1D175C813}" type="presOf" srcId="{8FCD67FB-FC63-400F-B92D-0DC2A337E853}" destId="{5F17B8BE-D97B-4F1D-97D6-0A78E01982CB}" srcOrd="0" destOrd="0" presId="urn:microsoft.com/office/officeart/2024/3/layout/verticalVisualTextBlock1"/>
    <dgm:cxn modelId="{4B425D30-5292-42D0-8D76-8B92E85DA112}" srcId="{DEF60817-D97E-474A-95BD-77025B09FEC4}" destId="{C9CD84C6-D875-4B40-920A-8E18A52CF03B}" srcOrd="0" destOrd="0" parTransId="{5C1E54AE-41E1-4A8D-B8D8-079A9A08DC5F}" sibTransId="{112E5BF0-E09F-4897-8ABD-21F523052347}"/>
    <dgm:cxn modelId="{97784998-52BE-42C1-9B66-C3F6B9FAF9A5}" type="presParOf" srcId="{25CDA1CB-4713-4695-9D16-44745E6F1D64}" destId="{9DD8D3B4-5F67-44EC-ABC5-966F764D58AB}" srcOrd="0" destOrd="0" presId="urn:microsoft.com/office/officeart/2024/3/layout/verticalVisualTextBlock1"/>
    <dgm:cxn modelId="{3702BB7E-183F-4376-B3FA-486F09C2263B}" type="presParOf" srcId="{9DD8D3B4-5F67-44EC-ABC5-966F764D58AB}" destId="{10DCF234-9AA2-4D21-9D62-73EEBC712842}" srcOrd="0" destOrd="0" presId="urn:microsoft.com/office/officeart/2024/3/layout/verticalVisualTextBlock1"/>
    <dgm:cxn modelId="{DE8124EF-C4DD-4892-8B6E-B7342FA3B03B}" type="presParOf" srcId="{9DD8D3B4-5F67-44EC-ABC5-966F764D58AB}" destId="{78B2871E-7DAF-4DDC-B709-B272036A278D}" srcOrd="1" destOrd="0" presId="urn:microsoft.com/office/officeart/2024/3/layout/verticalVisualTextBlock1"/>
    <dgm:cxn modelId="{F62583D7-5FC9-4948-B487-F47DA4AF45B9}" type="presParOf" srcId="{9DD8D3B4-5F67-44EC-ABC5-966F764D58AB}" destId="{52AFCBDC-F718-445A-80F4-F42646DCC07C}" srcOrd="2" destOrd="0" presId="urn:microsoft.com/office/officeart/2024/3/layout/verticalVisualTextBlock1"/>
    <dgm:cxn modelId="{CFC39373-241A-4B59-A63B-53841DBFED47}" type="presParOf" srcId="{25CDA1CB-4713-4695-9D16-44745E6F1D64}" destId="{96FBB9CC-EED3-41B4-B1B7-324502547F22}" srcOrd="1" destOrd="0" presId="urn:microsoft.com/office/officeart/2024/3/layout/verticalVisualTextBlock1"/>
    <dgm:cxn modelId="{3F231BF1-A268-4ABD-B673-CC36B2B3B514}" type="presParOf" srcId="{25CDA1CB-4713-4695-9D16-44745E6F1D64}" destId="{8D9FB563-D371-4DB7-8A75-ABD471475982}" srcOrd="2" destOrd="0" presId="urn:microsoft.com/office/officeart/2024/3/layout/verticalVisualTextBlock1"/>
    <dgm:cxn modelId="{F978B89A-E20A-4528-BF86-7FF9BE1E4618}" type="presParOf" srcId="{8D9FB563-D371-4DB7-8A75-ABD471475982}" destId="{3BD2E685-6E72-430B-A972-013ADA4473DA}" srcOrd="0" destOrd="0" presId="urn:microsoft.com/office/officeart/2024/3/layout/verticalVisualTextBlock1"/>
    <dgm:cxn modelId="{0A1C30C0-272F-4983-BF21-E492D152E61B}" type="presParOf" srcId="{8D9FB563-D371-4DB7-8A75-ABD471475982}" destId="{EF27DBE2-CCA5-408D-9B97-15E1B1BFF885}" srcOrd="1" destOrd="0" presId="urn:microsoft.com/office/officeart/2024/3/layout/verticalVisualTextBlock1"/>
    <dgm:cxn modelId="{3DEEDF8D-2D3B-45E5-99C2-D201BD8B467C}" type="presParOf" srcId="{8D9FB563-D371-4DB7-8A75-ABD471475982}" destId="{A5B4DCE2-CA50-4CE6-A7C7-4A54BEEAEE1D}" srcOrd="2" destOrd="0" presId="urn:microsoft.com/office/officeart/2024/3/layout/verticalVisualTextBlock1"/>
    <dgm:cxn modelId="{34F36707-ADE2-447A-AC45-06C0CEED4812}" type="presParOf" srcId="{25CDA1CB-4713-4695-9D16-44745E6F1D64}" destId="{B83E2BEB-73C8-455C-B14D-D2F5F6BADA4C}" srcOrd="3" destOrd="0" presId="urn:microsoft.com/office/officeart/2024/3/layout/verticalVisualTextBlock1"/>
    <dgm:cxn modelId="{39F1D539-2405-4E18-A498-51168065FA70}" type="presParOf" srcId="{25CDA1CB-4713-4695-9D16-44745E6F1D64}" destId="{0F07C6F6-C269-41E3-BF0D-235DE5EEF13A}" srcOrd="4" destOrd="0" presId="urn:microsoft.com/office/officeart/2024/3/layout/verticalVisualTextBlock1"/>
    <dgm:cxn modelId="{8232AB63-F68C-453B-BC07-ABA778D2D9FF}" type="presParOf" srcId="{0F07C6F6-C269-41E3-BF0D-235DE5EEF13A}" destId="{B9BDDBFC-C65C-4805-82DD-46CA3C1D8141}" srcOrd="0" destOrd="0" presId="urn:microsoft.com/office/officeart/2024/3/layout/verticalVisualTextBlock1"/>
    <dgm:cxn modelId="{D9624F08-B5E0-4488-B039-E8CD1CC0A84C}" type="presParOf" srcId="{0F07C6F6-C269-41E3-BF0D-235DE5EEF13A}" destId="{5F17B8BE-D97B-4F1D-97D6-0A78E01982CB}" srcOrd="1" destOrd="0" presId="urn:microsoft.com/office/officeart/2024/3/layout/verticalVisualTextBlock1"/>
    <dgm:cxn modelId="{EA3536ED-DDB0-4D77-8770-BED5206BEE33}" type="presParOf" srcId="{0F07C6F6-C269-41E3-BF0D-235DE5EEF13A}" destId="{C403E5D4-6837-4E91-A476-4B746DD58D5D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B4F25B-70B2-4B66-913E-3B1E14494C81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902CA16-F198-4A87-8F05-DE80892C6A11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sz="1800" b="1" dirty="0" smtClean="0">
              <a:latin typeface="Trebuchet MS"/>
              <a:cs typeface="Calibri"/>
            </a:rPr>
            <a:t> </a:t>
          </a:r>
        </a:p>
        <a:p>
          <a:pPr>
            <a:lnSpc>
              <a:spcPct val="100000"/>
            </a:lnSpc>
            <a:defRPr b="1"/>
          </a:pPr>
          <a:endParaRPr lang="pt-BR" sz="1800" b="1" dirty="0" smtClean="0">
            <a:latin typeface="Trebuchet MS"/>
            <a:cs typeface="Calibri"/>
          </a:endParaRPr>
        </a:p>
        <a:p>
          <a:pPr>
            <a:lnSpc>
              <a:spcPct val="100000"/>
            </a:lnSpc>
          </a:pPr>
          <a:r>
            <a:rPr lang="pt-BR" sz="1600" b="0" dirty="0" smtClean="0">
              <a:latin typeface="Trebuchet MS"/>
              <a:cs typeface="Calibri"/>
            </a:rPr>
            <a:t>                </a:t>
          </a:r>
          <a:r>
            <a:rPr lang="pt-BR" sz="1800" b="0" dirty="0" smtClean="0">
              <a:latin typeface="Trebuchet MS"/>
              <a:cs typeface="Calibri"/>
            </a:rPr>
            <a:t>D</a:t>
          </a:r>
          <a:r>
            <a:rPr lang="pt-BR" sz="1800" b="0" dirty="0" smtClean="0"/>
            <a:t>úvidas no preenchimento de documentos da contratação direta?</a:t>
          </a:r>
          <a:endParaRPr lang="en-US" sz="1800" b="0" dirty="0"/>
        </a:p>
      </dgm:t>
    </dgm:pt>
    <dgm:pt modelId="{CD3B9FA3-0D36-42B6-982D-3C8F69F8078C}" type="parTrans" cxnId="{3EFDC850-2B8C-494A-89E8-CCB7753D0122}">
      <dgm:prSet/>
      <dgm:spPr/>
      <dgm:t>
        <a:bodyPr/>
        <a:lstStyle/>
        <a:p>
          <a:endParaRPr lang="en-US"/>
        </a:p>
      </dgm:t>
    </dgm:pt>
    <dgm:pt modelId="{6B66061D-C1E6-491E-A5C2-53E1797D55E9}" type="sibTrans" cxnId="{3EFDC850-2B8C-494A-89E8-CCB7753D0122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2BDA24E9-BA08-493F-A3C8-BA0BCA970045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3E507D61-E36B-447F-9006-BDF5EA7AD5F7}" type="parTrans" cxnId="{97643B0C-D6B3-47CB-A9A7-183EFA68D94F}">
      <dgm:prSet/>
      <dgm:spPr/>
      <dgm:t>
        <a:bodyPr/>
        <a:lstStyle/>
        <a:p>
          <a:endParaRPr lang="en-US"/>
        </a:p>
      </dgm:t>
    </dgm:pt>
    <dgm:pt modelId="{E03279A5-1E9E-47CE-B4CD-E47C2FEB381B}" type="sibTrans" cxnId="{97643B0C-D6B3-47CB-A9A7-183EFA68D94F}">
      <dgm:prSet/>
      <dgm:spPr/>
      <dgm:t>
        <a:bodyPr/>
        <a:lstStyle/>
        <a:p>
          <a:endParaRPr lang="en-US"/>
        </a:p>
      </dgm:t>
    </dgm:pt>
    <dgm:pt modelId="{DEF60817-D97E-474A-95BD-77025B09FEC4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sz="1800" dirty="0" smtClean="0">
              <a:latin typeface="Trebuchet MS"/>
              <a:cs typeface="Calibri"/>
            </a:rPr>
            <a:t>Contato: </a:t>
          </a:r>
          <a:r>
            <a:rPr lang="pt-BR" sz="1600" b="0" dirty="0" smtClean="0"/>
            <a:t>(14) 3108 4698 – </a:t>
          </a:r>
          <a:r>
            <a:rPr lang="pt-BR" sz="1600" b="1" dirty="0" smtClean="0"/>
            <a:t>horário de atendimento</a:t>
          </a:r>
          <a:r>
            <a:rPr lang="pt-BR" sz="1600" b="0" dirty="0" smtClean="0"/>
            <a:t>: 8:00 – 17:00</a:t>
          </a:r>
          <a:endParaRPr lang="pt-BR" sz="1600" b="0" dirty="0" smtClean="0">
            <a:latin typeface="Trebuchet MS"/>
            <a:cs typeface="Calibri"/>
          </a:endParaRPr>
        </a:p>
        <a:p>
          <a:pPr>
            <a:lnSpc>
              <a:spcPct val="100000"/>
            </a:lnSpc>
          </a:pPr>
          <a:r>
            <a:rPr lang="pt-BR" sz="1800" b="1" dirty="0" smtClean="0">
              <a:latin typeface="Trebuchet MS"/>
              <a:cs typeface="Calibri"/>
            </a:rPr>
            <a:t>🎯 Objetivo:</a:t>
          </a:r>
          <a:r>
            <a:rPr lang="pt-BR" sz="1800" dirty="0" smtClean="0">
              <a:latin typeface="Trebuchet MS"/>
              <a:cs typeface="Calibri"/>
            </a:rPr>
            <a:t> </a:t>
          </a:r>
          <a:r>
            <a:rPr lang="pt-BR" sz="1600" dirty="0" smtClean="0">
              <a:latin typeface="Trebuchet MS"/>
              <a:cs typeface="Calibri"/>
            </a:rPr>
            <a:t>análise rápida dos documentos elaborados pelo requisitante</a:t>
          </a:r>
        </a:p>
        <a:p>
          <a:pPr>
            <a:lnSpc>
              <a:spcPct val="100000"/>
            </a:lnSpc>
          </a:pPr>
          <a:endParaRPr lang="en-US" sz="1400" dirty="0" smtClean="0"/>
        </a:p>
        <a:p>
          <a:pPr>
            <a:lnSpc>
              <a:spcPct val="100000"/>
            </a:lnSpc>
          </a:pPr>
          <a:endParaRPr lang="en-US" sz="1400" dirty="0"/>
        </a:p>
      </dgm:t>
    </dgm:pt>
    <dgm:pt modelId="{B42D24DC-111C-4A81-92DC-CD28FC44AB61}" type="parTrans" cxnId="{32822D1C-0B3D-47E1-BE31-1DA9A49E5E81}">
      <dgm:prSet/>
      <dgm:spPr/>
      <dgm:t>
        <a:bodyPr/>
        <a:lstStyle/>
        <a:p>
          <a:endParaRPr lang="en-US"/>
        </a:p>
      </dgm:t>
    </dgm:pt>
    <dgm:pt modelId="{9F45751D-FF78-4C4E-94C8-D0A61ED0FC95}" type="sibTrans" cxnId="{32822D1C-0B3D-47E1-BE31-1DA9A49E5E81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C9CD84C6-D875-4B40-920A-8E18A52CF03B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5C1E54AE-41E1-4A8D-B8D8-079A9A08DC5F}" type="parTrans" cxnId="{4B425D30-5292-42D0-8D76-8B92E85DA112}">
      <dgm:prSet/>
      <dgm:spPr/>
      <dgm:t>
        <a:bodyPr/>
        <a:lstStyle/>
        <a:p>
          <a:endParaRPr lang="en-US"/>
        </a:p>
      </dgm:t>
    </dgm:pt>
    <dgm:pt modelId="{112E5BF0-E09F-4897-8ABD-21F523052347}" type="sibTrans" cxnId="{4B425D30-5292-42D0-8D76-8B92E85DA112}">
      <dgm:prSet/>
      <dgm:spPr/>
      <dgm:t>
        <a:bodyPr/>
        <a:lstStyle/>
        <a:p>
          <a:endParaRPr lang="en-US"/>
        </a:p>
      </dgm:t>
    </dgm:pt>
    <dgm:pt modelId="{8FCD67FB-FC63-400F-B92D-0DC2A337E853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sz="1800" b="1" dirty="0" smtClean="0">
              <a:latin typeface="Trebuchet MS"/>
              <a:cs typeface="Calibri"/>
            </a:rPr>
            <a:t>       📈 Metodologia:</a:t>
          </a:r>
          <a:r>
            <a:rPr lang="pt-BR" sz="1800" dirty="0" smtClean="0">
              <a:latin typeface="Trebuchet MS"/>
              <a:cs typeface="Calibri"/>
            </a:rPr>
            <a:t> </a:t>
          </a:r>
          <a:r>
            <a:rPr lang="pt-BR" sz="1600" b="0" dirty="0" smtClean="0">
              <a:latin typeface="Trebuchet MS"/>
              <a:cs typeface="Calibri"/>
            </a:rPr>
            <a:t>1 </a:t>
          </a:r>
          <a:r>
            <a:rPr lang="pt-BR" sz="1600" b="0" dirty="0" err="1" smtClean="0">
              <a:latin typeface="Trebuchet MS"/>
              <a:cs typeface="Calibri"/>
            </a:rPr>
            <a:t>sprint</a:t>
          </a:r>
          <a:r>
            <a:rPr lang="pt-BR" sz="1600" b="0" dirty="0" smtClean="0">
              <a:latin typeface="Trebuchet MS"/>
              <a:cs typeface="Calibri"/>
            </a:rPr>
            <a:t>: revisão de documentos</a:t>
          </a:r>
          <a:endParaRPr lang="pt-BR" sz="1800" dirty="0" smtClean="0">
            <a:latin typeface="Trebuchet MS"/>
            <a:cs typeface="Calibri"/>
          </a:endParaRPr>
        </a:p>
        <a:p>
          <a:pPr>
            <a:lnSpc>
              <a:spcPct val="100000"/>
            </a:lnSpc>
          </a:pPr>
          <a:r>
            <a:rPr lang="pt-BR" sz="1800" b="1" dirty="0" smtClean="0">
              <a:latin typeface="Trebuchet MS"/>
              <a:cs typeface="Calibri"/>
            </a:rPr>
            <a:t>       Foco: </a:t>
          </a:r>
          <a:r>
            <a:rPr lang="pt-BR" sz="1600" dirty="0" smtClean="0">
              <a:latin typeface="Trebuchet MS"/>
              <a:cs typeface="Calibri"/>
            </a:rPr>
            <a:t>Prevenção — evitar falhas antes que ocorram</a:t>
          </a:r>
        </a:p>
        <a:p>
          <a:pPr>
            <a:lnSpc>
              <a:spcPct val="100000"/>
            </a:lnSpc>
          </a:pPr>
          <a:endParaRPr lang="en-US" sz="1600" dirty="0"/>
        </a:p>
      </dgm:t>
    </dgm:pt>
    <dgm:pt modelId="{CB5B8C03-1AC6-420E-8CB3-1615A4E7AC3E}" type="parTrans" cxnId="{CDC7374E-BF3D-4986-937A-56EBBC2D729D}">
      <dgm:prSet/>
      <dgm:spPr/>
      <dgm:t>
        <a:bodyPr/>
        <a:lstStyle/>
        <a:p>
          <a:endParaRPr lang="en-US"/>
        </a:p>
      </dgm:t>
    </dgm:pt>
    <dgm:pt modelId="{2E8BC3CD-3D14-4776-AA1D-B93217E86E07}" type="sibTrans" cxnId="{CDC7374E-BF3D-4986-937A-56EBBC2D729D}">
      <dgm:prSet/>
      <dgm:spPr/>
      <dgm:t>
        <a:bodyPr/>
        <a:lstStyle/>
        <a:p>
          <a:endParaRPr lang="en-US"/>
        </a:p>
      </dgm:t>
    </dgm:pt>
    <dgm:pt modelId="{45C039EE-C578-45AF-B334-5D90B62A800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34B294BA-BE7B-4FA5-9031-C91E06C4A1D6}" type="parTrans" cxnId="{71540C46-AFC3-4BB9-86AB-9EE4C0C98819}">
      <dgm:prSet/>
      <dgm:spPr/>
      <dgm:t>
        <a:bodyPr/>
        <a:lstStyle/>
        <a:p>
          <a:endParaRPr lang="en-US"/>
        </a:p>
      </dgm:t>
    </dgm:pt>
    <dgm:pt modelId="{E3029C12-5D1D-4CFB-A7BB-3BEE6B3996AE}" type="sibTrans" cxnId="{71540C46-AFC3-4BB9-86AB-9EE4C0C98819}">
      <dgm:prSet/>
      <dgm:spPr/>
      <dgm:t>
        <a:bodyPr/>
        <a:lstStyle/>
        <a:p>
          <a:endParaRPr lang="en-US"/>
        </a:p>
      </dgm:t>
    </dgm:pt>
    <dgm:pt modelId="{25CDA1CB-4713-4695-9D16-44745E6F1D64}" type="pres">
      <dgm:prSet presAssocID="{A8B4F25B-70B2-4B66-913E-3B1E14494C8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DD8D3B4-5F67-44EC-ABC5-966F764D58AB}" type="pres">
      <dgm:prSet presAssocID="{C902CA16-F198-4A87-8F05-DE80892C6A11}" presName="Composite" presStyleCnt="0"/>
      <dgm:spPr/>
    </dgm:pt>
    <dgm:pt modelId="{10DCF234-9AA2-4D21-9D62-73EEBC712842}" type="pres">
      <dgm:prSet presAssocID="{C902CA16-F198-4A87-8F05-DE80892C6A11}" presName="Picture" presStyleLbl="node1" presStyleIdx="0" presStyleCnt="3" custScaleX="258781" custScaleY="165300" custLinFactNeighborX="6080" custLinFactNeighborY="485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Yellow percentage sign glowing over a smart phone on black background. Horizontal composition with copy space."/>
        </a:ext>
      </dgm:extLst>
    </dgm:pt>
    <dgm:pt modelId="{78B2871E-7DAF-4DDC-B709-B272036A278D}" type="pres">
      <dgm:prSet presAssocID="{C902CA16-F198-4A87-8F05-DE80892C6A11}" presName="Subtitle" presStyleLbl="revTx" presStyleIdx="0" presStyleCnt="6" custLinFactNeighborY="-21268">
        <dgm:presLayoutVars>
          <dgm:chMax val="0"/>
          <dgm:bulletEnabled/>
        </dgm:presLayoutVars>
      </dgm:prSet>
      <dgm:spPr/>
      <dgm:t>
        <a:bodyPr/>
        <a:lstStyle/>
        <a:p>
          <a:endParaRPr lang="pt-BR"/>
        </a:p>
      </dgm:t>
    </dgm:pt>
    <dgm:pt modelId="{52AFCBDC-F718-445A-80F4-F42646DCC07C}" type="pres">
      <dgm:prSet presAssocID="{C902CA16-F198-4A87-8F05-DE80892C6A11}" presName="Description" presStyleLbl="revTx" presStyleIdx="1" presStyleCnt="6">
        <dgm:presLayoutVars>
          <dgm:bulletEnabled/>
        </dgm:presLayoutVars>
      </dgm:prSet>
      <dgm:spPr/>
      <dgm:t>
        <a:bodyPr/>
        <a:lstStyle/>
        <a:p>
          <a:endParaRPr lang="pt-BR"/>
        </a:p>
      </dgm:t>
    </dgm:pt>
    <dgm:pt modelId="{96FBB9CC-EED3-41B4-B1B7-324502547F22}" type="pres">
      <dgm:prSet presAssocID="{6B66061D-C1E6-491E-A5C2-53E1797D55E9}" presName="sibTrans" presStyleLbl="sibTrans2D1" presStyleIdx="0" presStyleCnt="0"/>
      <dgm:spPr/>
      <dgm:t>
        <a:bodyPr/>
        <a:lstStyle/>
        <a:p>
          <a:endParaRPr lang="pt-BR"/>
        </a:p>
      </dgm:t>
    </dgm:pt>
    <dgm:pt modelId="{8D9FB563-D371-4DB7-8A75-ABD471475982}" type="pres">
      <dgm:prSet presAssocID="{DEF60817-D97E-474A-95BD-77025B09FEC4}" presName="Composite" presStyleCnt="0"/>
      <dgm:spPr/>
    </dgm:pt>
    <dgm:pt modelId="{3BD2E685-6E72-430B-A972-013ADA4473DA}" type="pres">
      <dgm:prSet presAssocID="{DEF60817-D97E-474A-95BD-77025B09FEC4}" presName="Picture" presStyleLbl="node1" presStyleIdx="1" presStyleCnt="3" custFlipVert="0" custFlipHor="1" custScaleX="71298" custScaleY="14327" custLinFactX="-769036" custLinFactY="5135687" custLinFactNeighborX="-800000" custLinFactNeighborY="5200000"/>
      <dgm:spPr/>
      <dgm:t>
        <a:bodyPr/>
        <a:lstStyle/>
        <a:p>
          <a:endParaRPr lang="pt-BR"/>
        </a:p>
      </dgm:t>
      <dgm:extLst/>
    </dgm:pt>
    <dgm:pt modelId="{EF27DBE2-CCA5-408D-9B97-15E1B1BFF885}" type="pres">
      <dgm:prSet presAssocID="{DEF60817-D97E-474A-95BD-77025B09FEC4}" presName="Subtitle" presStyleLbl="revTx" presStyleIdx="2" presStyleCnt="6" custScaleX="100000" custLinFactNeighborX="-5221" custLinFactNeighborY="14864">
        <dgm:presLayoutVars>
          <dgm:chMax val="0"/>
          <dgm:bulletEnabled/>
        </dgm:presLayoutVars>
      </dgm:prSet>
      <dgm:spPr/>
      <dgm:t>
        <a:bodyPr/>
        <a:lstStyle/>
        <a:p>
          <a:endParaRPr lang="pt-BR"/>
        </a:p>
      </dgm:t>
    </dgm:pt>
    <dgm:pt modelId="{A5B4DCE2-CA50-4CE6-A7C7-4A54BEEAEE1D}" type="pres">
      <dgm:prSet presAssocID="{DEF60817-D97E-474A-95BD-77025B09FEC4}" presName="Description" presStyleLbl="revTx" presStyleIdx="3" presStyleCnt="6">
        <dgm:presLayoutVars>
          <dgm:bulletEnabled/>
        </dgm:presLayoutVars>
      </dgm:prSet>
      <dgm:spPr/>
      <dgm:t>
        <a:bodyPr/>
        <a:lstStyle/>
        <a:p>
          <a:endParaRPr lang="pt-BR"/>
        </a:p>
      </dgm:t>
    </dgm:pt>
    <dgm:pt modelId="{B83E2BEB-73C8-455C-B14D-D2F5F6BADA4C}" type="pres">
      <dgm:prSet presAssocID="{9F45751D-FF78-4C4E-94C8-D0A61ED0FC95}" presName="sibTrans" presStyleLbl="sibTrans2D1" presStyleIdx="0" presStyleCnt="0"/>
      <dgm:spPr/>
      <dgm:t>
        <a:bodyPr/>
        <a:lstStyle/>
        <a:p>
          <a:endParaRPr lang="pt-BR"/>
        </a:p>
      </dgm:t>
    </dgm:pt>
    <dgm:pt modelId="{0F07C6F6-C269-41E3-BF0D-235DE5EEF13A}" type="pres">
      <dgm:prSet presAssocID="{8FCD67FB-FC63-400F-B92D-0DC2A337E853}" presName="Composite" presStyleCnt="0"/>
      <dgm:spPr/>
    </dgm:pt>
    <dgm:pt modelId="{B9BDDBFC-C65C-4805-82DD-46CA3C1D8141}" type="pres">
      <dgm:prSet presAssocID="{8FCD67FB-FC63-400F-B92D-0DC2A337E853}" presName="Picture" presStyleLbl="node1" presStyleIdx="2" presStyleCnt="3" custFlipVert="0" custFlipHor="1" custScaleX="119973" custScaleY="4255" custLinFactX="-100000" custLinFactY="800000" custLinFactNeighborX="-165807" custLinFactNeighborY="857728"/>
      <dgm:spPr/>
      <dgm:t>
        <a:bodyPr/>
        <a:lstStyle/>
        <a:p>
          <a:endParaRPr lang="pt-BR"/>
        </a:p>
      </dgm:t>
      <dgm:extLst/>
    </dgm:pt>
    <dgm:pt modelId="{5F17B8BE-D97B-4F1D-97D6-0A78E01982CB}" type="pres">
      <dgm:prSet presAssocID="{8FCD67FB-FC63-400F-B92D-0DC2A337E853}" presName="Subtitle" presStyleLbl="revTx" presStyleIdx="4" presStyleCnt="6" custLinFactNeighborX="-15309" custLinFactNeighborY="-14726">
        <dgm:presLayoutVars>
          <dgm:chMax val="0"/>
          <dgm:bulletEnabled/>
        </dgm:presLayoutVars>
      </dgm:prSet>
      <dgm:spPr/>
      <dgm:t>
        <a:bodyPr/>
        <a:lstStyle/>
        <a:p>
          <a:endParaRPr lang="pt-BR"/>
        </a:p>
      </dgm:t>
    </dgm:pt>
    <dgm:pt modelId="{C403E5D4-6837-4E91-A476-4B746DD58D5D}" type="pres">
      <dgm:prSet presAssocID="{8FCD67FB-FC63-400F-B92D-0DC2A337E853}" presName="Description" presStyleLbl="revTx" presStyleIdx="5" presStyleCnt="6">
        <dgm:presLayoutVars>
          <dgm:bulletEnabled/>
        </dgm:presLayoutVars>
      </dgm:prSet>
      <dgm:spPr/>
      <dgm:t>
        <a:bodyPr/>
        <a:lstStyle/>
        <a:p>
          <a:endParaRPr lang="pt-BR"/>
        </a:p>
      </dgm:t>
    </dgm:pt>
  </dgm:ptLst>
  <dgm:cxnLst>
    <dgm:cxn modelId="{E82A4976-F754-4B56-8665-883166CFE6B4}" type="presOf" srcId="{2BDA24E9-BA08-493F-A3C8-BA0BCA970045}" destId="{52AFCBDC-F718-445A-80F4-F42646DCC07C}" srcOrd="0" destOrd="0" presId="urn:microsoft.com/office/officeart/2024/3/layout/verticalVisualTextBlock1"/>
    <dgm:cxn modelId="{8FA124EB-08AB-4F7D-B8DC-6F81C14C3F64}" type="presOf" srcId="{45C039EE-C578-45AF-B334-5D90B62A800A}" destId="{C403E5D4-6837-4E91-A476-4B746DD58D5D}" srcOrd="0" destOrd="0" presId="urn:microsoft.com/office/officeart/2024/3/layout/verticalVisualTextBlock1"/>
    <dgm:cxn modelId="{A2696A6B-BE55-405C-9146-8E97959F3E94}" type="presOf" srcId="{8FCD67FB-FC63-400F-B92D-0DC2A337E853}" destId="{5F17B8BE-D97B-4F1D-97D6-0A78E01982CB}" srcOrd="0" destOrd="0" presId="urn:microsoft.com/office/officeart/2024/3/layout/verticalVisualTextBlock1"/>
    <dgm:cxn modelId="{32822D1C-0B3D-47E1-BE31-1DA9A49E5E81}" srcId="{A8B4F25B-70B2-4B66-913E-3B1E14494C81}" destId="{DEF60817-D97E-474A-95BD-77025B09FEC4}" srcOrd="1" destOrd="0" parTransId="{B42D24DC-111C-4A81-92DC-CD28FC44AB61}" sibTransId="{9F45751D-FF78-4C4E-94C8-D0A61ED0FC95}"/>
    <dgm:cxn modelId="{1E2ED61E-DAAB-44AE-B20A-861ED4AD2CE5}" type="presOf" srcId="{A8B4F25B-70B2-4B66-913E-3B1E14494C81}" destId="{25CDA1CB-4713-4695-9D16-44745E6F1D64}" srcOrd="0" destOrd="0" presId="urn:microsoft.com/office/officeart/2024/3/layout/verticalVisualTextBlock1"/>
    <dgm:cxn modelId="{CBA7C5D1-8DF3-4F95-9E64-1F80E0D989F5}" type="presOf" srcId="{6B66061D-C1E6-491E-A5C2-53E1797D55E9}" destId="{96FBB9CC-EED3-41B4-B1B7-324502547F22}" srcOrd="0" destOrd="0" presId="urn:microsoft.com/office/officeart/2024/3/layout/verticalVisualTextBlock1"/>
    <dgm:cxn modelId="{3EFDC850-2B8C-494A-89E8-CCB7753D0122}" srcId="{A8B4F25B-70B2-4B66-913E-3B1E14494C81}" destId="{C902CA16-F198-4A87-8F05-DE80892C6A11}" srcOrd="0" destOrd="0" parTransId="{CD3B9FA3-0D36-42B6-982D-3C8F69F8078C}" sibTransId="{6B66061D-C1E6-491E-A5C2-53E1797D55E9}"/>
    <dgm:cxn modelId="{085FAE3A-6638-4F59-91E9-12EF0A298527}" type="presOf" srcId="{C9CD84C6-D875-4B40-920A-8E18A52CF03B}" destId="{A5B4DCE2-CA50-4CE6-A7C7-4A54BEEAEE1D}" srcOrd="0" destOrd="0" presId="urn:microsoft.com/office/officeart/2024/3/layout/verticalVisualTextBlock1"/>
    <dgm:cxn modelId="{CDC7374E-BF3D-4986-937A-56EBBC2D729D}" srcId="{A8B4F25B-70B2-4B66-913E-3B1E14494C81}" destId="{8FCD67FB-FC63-400F-B92D-0DC2A337E853}" srcOrd="2" destOrd="0" parTransId="{CB5B8C03-1AC6-420E-8CB3-1615A4E7AC3E}" sibTransId="{2E8BC3CD-3D14-4776-AA1D-B93217E86E07}"/>
    <dgm:cxn modelId="{97643B0C-D6B3-47CB-A9A7-183EFA68D94F}" srcId="{C902CA16-F198-4A87-8F05-DE80892C6A11}" destId="{2BDA24E9-BA08-493F-A3C8-BA0BCA970045}" srcOrd="0" destOrd="0" parTransId="{3E507D61-E36B-447F-9006-BDF5EA7AD5F7}" sibTransId="{E03279A5-1E9E-47CE-B4CD-E47C2FEB381B}"/>
    <dgm:cxn modelId="{3DB14B32-5EC5-4C00-BE96-CF1ADDD6922B}" type="presOf" srcId="{DEF60817-D97E-474A-95BD-77025B09FEC4}" destId="{EF27DBE2-CCA5-408D-9B97-15E1B1BFF885}" srcOrd="0" destOrd="0" presId="urn:microsoft.com/office/officeart/2024/3/layout/verticalVisualTextBlock1"/>
    <dgm:cxn modelId="{71540C46-AFC3-4BB9-86AB-9EE4C0C98819}" srcId="{8FCD67FB-FC63-400F-B92D-0DC2A337E853}" destId="{45C039EE-C578-45AF-B334-5D90B62A800A}" srcOrd="0" destOrd="0" parTransId="{34B294BA-BE7B-4FA5-9031-C91E06C4A1D6}" sibTransId="{E3029C12-5D1D-4CFB-A7BB-3BEE6B3996AE}"/>
    <dgm:cxn modelId="{4AA320AF-0E05-4404-BB0E-9F9FFEC1AB91}" type="presOf" srcId="{C902CA16-F198-4A87-8F05-DE80892C6A11}" destId="{78B2871E-7DAF-4DDC-B709-B272036A278D}" srcOrd="0" destOrd="0" presId="urn:microsoft.com/office/officeart/2024/3/layout/verticalVisualTextBlock1"/>
    <dgm:cxn modelId="{4B425D30-5292-42D0-8D76-8B92E85DA112}" srcId="{DEF60817-D97E-474A-95BD-77025B09FEC4}" destId="{C9CD84C6-D875-4B40-920A-8E18A52CF03B}" srcOrd="0" destOrd="0" parTransId="{5C1E54AE-41E1-4A8D-B8D8-079A9A08DC5F}" sibTransId="{112E5BF0-E09F-4897-8ABD-21F523052347}"/>
    <dgm:cxn modelId="{763BA2AB-A6D8-40BD-AC0D-6A6277B9C439}" type="presOf" srcId="{9F45751D-FF78-4C4E-94C8-D0A61ED0FC95}" destId="{B83E2BEB-73C8-455C-B14D-D2F5F6BADA4C}" srcOrd="0" destOrd="0" presId="urn:microsoft.com/office/officeart/2024/3/layout/verticalVisualTextBlock1"/>
    <dgm:cxn modelId="{14195391-0672-4CD1-A302-34EDA1E782C9}" type="presParOf" srcId="{25CDA1CB-4713-4695-9D16-44745E6F1D64}" destId="{9DD8D3B4-5F67-44EC-ABC5-966F764D58AB}" srcOrd="0" destOrd="0" presId="urn:microsoft.com/office/officeart/2024/3/layout/verticalVisualTextBlock1"/>
    <dgm:cxn modelId="{DE7B814D-0556-486E-854D-DB1D078A5490}" type="presParOf" srcId="{9DD8D3B4-5F67-44EC-ABC5-966F764D58AB}" destId="{10DCF234-9AA2-4D21-9D62-73EEBC712842}" srcOrd="0" destOrd="0" presId="urn:microsoft.com/office/officeart/2024/3/layout/verticalVisualTextBlock1"/>
    <dgm:cxn modelId="{BB730D57-D554-4428-833D-0BD86A7BB5FD}" type="presParOf" srcId="{9DD8D3B4-5F67-44EC-ABC5-966F764D58AB}" destId="{78B2871E-7DAF-4DDC-B709-B272036A278D}" srcOrd="1" destOrd="0" presId="urn:microsoft.com/office/officeart/2024/3/layout/verticalVisualTextBlock1"/>
    <dgm:cxn modelId="{700D8976-B263-4DD6-AD4D-EC71C0ACB938}" type="presParOf" srcId="{9DD8D3B4-5F67-44EC-ABC5-966F764D58AB}" destId="{52AFCBDC-F718-445A-80F4-F42646DCC07C}" srcOrd="2" destOrd="0" presId="urn:microsoft.com/office/officeart/2024/3/layout/verticalVisualTextBlock1"/>
    <dgm:cxn modelId="{C73C7AB6-14C7-4837-984B-384EBFE255B7}" type="presParOf" srcId="{25CDA1CB-4713-4695-9D16-44745E6F1D64}" destId="{96FBB9CC-EED3-41B4-B1B7-324502547F22}" srcOrd="1" destOrd="0" presId="urn:microsoft.com/office/officeart/2024/3/layout/verticalVisualTextBlock1"/>
    <dgm:cxn modelId="{97955A5A-A663-458E-BD63-BFD9F3E3F91D}" type="presParOf" srcId="{25CDA1CB-4713-4695-9D16-44745E6F1D64}" destId="{8D9FB563-D371-4DB7-8A75-ABD471475982}" srcOrd="2" destOrd="0" presId="urn:microsoft.com/office/officeart/2024/3/layout/verticalVisualTextBlock1"/>
    <dgm:cxn modelId="{A48AE8DE-1436-4F37-AD40-E05E7811E51F}" type="presParOf" srcId="{8D9FB563-D371-4DB7-8A75-ABD471475982}" destId="{3BD2E685-6E72-430B-A972-013ADA4473DA}" srcOrd="0" destOrd="0" presId="urn:microsoft.com/office/officeart/2024/3/layout/verticalVisualTextBlock1"/>
    <dgm:cxn modelId="{228E1DD6-5607-481C-B34D-4994DF0B8159}" type="presParOf" srcId="{8D9FB563-D371-4DB7-8A75-ABD471475982}" destId="{EF27DBE2-CCA5-408D-9B97-15E1B1BFF885}" srcOrd="1" destOrd="0" presId="urn:microsoft.com/office/officeart/2024/3/layout/verticalVisualTextBlock1"/>
    <dgm:cxn modelId="{C409FDD8-73C3-4D56-883D-E3316BD802E8}" type="presParOf" srcId="{8D9FB563-D371-4DB7-8A75-ABD471475982}" destId="{A5B4DCE2-CA50-4CE6-A7C7-4A54BEEAEE1D}" srcOrd="2" destOrd="0" presId="urn:microsoft.com/office/officeart/2024/3/layout/verticalVisualTextBlock1"/>
    <dgm:cxn modelId="{9B6371C0-11D4-4E70-B276-9B3A009FF686}" type="presParOf" srcId="{25CDA1CB-4713-4695-9D16-44745E6F1D64}" destId="{B83E2BEB-73C8-455C-B14D-D2F5F6BADA4C}" srcOrd="3" destOrd="0" presId="urn:microsoft.com/office/officeart/2024/3/layout/verticalVisualTextBlock1"/>
    <dgm:cxn modelId="{4B714BA4-EC82-4C1C-A028-4153DFC489FF}" type="presParOf" srcId="{25CDA1CB-4713-4695-9D16-44745E6F1D64}" destId="{0F07C6F6-C269-41E3-BF0D-235DE5EEF13A}" srcOrd="4" destOrd="0" presId="urn:microsoft.com/office/officeart/2024/3/layout/verticalVisualTextBlock1"/>
    <dgm:cxn modelId="{BA95FBED-C555-4C18-A52C-A27BDAF998F7}" type="presParOf" srcId="{0F07C6F6-C269-41E3-BF0D-235DE5EEF13A}" destId="{B9BDDBFC-C65C-4805-82DD-46CA3C1D8141}" srcOrd="0" destOrd="0" presId="urn:microsoft.com/office/officeart/2024/3/layout/verticalVisualTextBlock1"/>
    <dgm:cxn modelId="{FB9D7DD8-9DD9-40CC-8648-58D07CCE995D}" type="presParOf" srcId="{0F07C6F6-C269-41E3-BF0D-235DE5EEF13A}" destId="{5F17B8BE-D97B-4F1D-97D6-0A78E01982CB}" srcOrd="1" destOrd="0" presId="urn:microsoft.com/office/officeart/2024/3/layout/verticalVisualTextBlock1"/>
    <dgm:cxn modelId="{8CF9B82F-5202-4DAF-9831-68DD78F8CB14}" type="presParOf" srcId="{0F07C6F6-C269-41E3-BF0D-235DE5EEF13A}" destId="{C403E5D4-6837-4E91-A476-4B746DD58D5D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0.10732</cdr:x>
      <cdr:y>0.16159</cdr:y>
    </cdr:from>
    <cdr:to>
      <cdr:x>0.2133</cdr:x>
      <cdr:y>0.29524</cdr:y>
    </cdr:to>
    <cdr:sp macro="" textlink="">
      <cdr:nvSpPr>
        <cdr:cNvPr id="5" name="Seta para cima 4"/>
        <cdr:cNvSpPr/>
      </cdr:nvSpPr>
      <cdr:spPr>
        <a:xfrm xmlns:a="http://schemas.openxmlformats.org/drawingml/2006/main">
          <a:off x="988360" y="695624"/>
          <a:ext cx="976039" cy="575346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BR" dirty="0" smtClean="0"/>
            <a:t>+3%</a:t>
          </a:r>
          <a:endParaRPr lang="pt-BR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0.07072</cdr:x>
      <cdr:y>0.34273</cdr:y>
    </cdr:from>
    <cdr:to>
      <cdr:x>0.96499</cdr:x>
      <cdr:y>0.36268</cdr:y>
    </cdr:to>
    <cdr:sp macro="" textlink="">
      <cdr:nvSpPr>
        <cdr:cNvPr id="2" name="Retângulo 1"/>
        <cdr:cNvSpPr/>
      </cdr:nvSpPr>
      <cdr:spPr>
        <a:xfrm xmlns:a="http://schemas.openxmlformats.org/drawingml/2006/main" flipV="1">
          <a:off x="723661" y="940184"/>
          <a:ext cx="9151099" cy="5471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0.90209</cdr:x>
      <cdr:y>0.01758</cdr:y>
    </cdr:from>
    <cdr:to>
      <cdr:x>0.99445</cdr:x>
      <cdr:y>0.11103</cdr:y>
    </cdr:to>
    <cdr:sp macro="" textlink="">
      <cdr:nvSpPr>
        <cdr:cNvPr id="6" name="Retângulo 5"/>
        <cdr:cNvSpPr/>
      </cdr:nvSpPr>
      <cdr:spPr>
        <a:xfrm xmlns:a="http://schemas.openxmlformats.org/drawingml/2006/main">
          <a:off x="9231085" y="48221"/>
          <a:ext cx="945086" cy="25635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200" b="1" dirty="0" smtClean="0">
              <a:latin typeface="Segoe UI" panose="020B0502040204020203" pitchFamily="34" charset="0"/>
              <a:cs typeface="Segoe UI" panose="020B0502040204020203" pitchFamily="34" charset="0"/>
            </a:rPr>
            <a:t>Meta 40% </a:t>
          </a:r>
          <a:endParaRPr lang="pt-BR" sz="1200" b="1" dirty="0"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0.81273</cdr:x>
      <cdr:y>0.11103</cdr:y>
    </cdr:from>
    <cdr:to>
      <cdr:x>0.90491</cdr:x>
      <cdr:y>0.30334</cdr:y>
    </cdr:to>
    <cdr:sp macro="" textlink="">
      <cdr:nvSpPr>
        <cdr:cNvPr id="3" name="Seta para cima 2"/>
        <cdr:cNvSpPr/>
      </cdr:nvSpPr>
      <cdr:spPr>
        <a:xfrm xmlns:a="http://schemas.openxmlformats.org/drawingml/2006/main">
          <a:off x="8316685" y="304577"/>
          <a:ext cx="943302" cy="527538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F0"/>
        </a:solidFill>
        <a:scene3d xmlns:a="http://schemas.openxmlformats.org/drawingml/2006/main">
          <a:camera prst="orthographicFront"/>
          <a:lightRig rig="brightRoom" dir="t"/>
        </a:scene3d>
        <a:sp3d xmlns:a="http://schemas.openxmlformats.org/drawingml/2006/main" prstMaterial="dkEdge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BR" dirty="0" smtClean="0">
              <a:latin typeface="Segoe UI" panose="020B0502040204020203" pitchFamily="34" charset="0"/>
              <a:cs typeface="Segoe UI" panose="020B0502040204020203" pitchFamily="34" charset="0"/>
            </a:rPr>
            <a:t>+8%</a:t>
          </a:r>
          <a:endParaRPr lang="pt-BR" dirty="0"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0.89233</cdr:x>
      <cdr:y>0.0361</cdr:y>
    </cdr:from>
    <cdr:to>
      <cdr:x>1</cdr:x>
      <cdr:y>0.12955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9281885" y="99021"/>
          <a:ext cx="945086" cy="25635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200" b="1" dirty="0" smtClean="0">
              <a:latin typeface="Segoe UI" panose="020B0502040204020203" pitchFamily="34" charset="0"/>
              <a:cs typeface="Segoe UI" panose="020B0502040204020203" pitchFamily="34" charset="0"/>
            </a:rPr>
            <a:t>Meta 50% </a:t>
          </a:r>
          <a:endParaRPr lang="pt-BR" sz="1200" b="1" dirty="0"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0.03902</cdr:x>
      <cdr:y>0.59603</cdr:y>
    </cdr:from>
    <cdr:to>
      <cdr:x>0.97492</cdr:x>
      <cdr:y>0.61269</cdr:y>
    </cdr:to>
    <cdr:sp macro="" textlink="">
      <cdr:nvSpPr>
        <cdr:cNvPr id="4" name="Retângulo 3"/>
        <cdr:cNvSpPr/>
      </cdr:nvSpPr>
      <cdr:spPr>
        <a:xfrm xmlns:a="http://schemas.openxmlformats.org/drawingml/2006/main">
          <a:off x="361308" y="1635025"/>
          <a:ext cx="8665462" cy="45719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FFB14B2-CD52-9E84-B3E7-49A90F3A72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6DAE5F9-C39F-2ECF-0C06-D0122807D4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3FF85-4E34-4546-B772-76DFA4A6051B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37F3243-F9C0-85BE-2E9C-191F612CFE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CEBE2E3-8654-B63F-B7D6-9549069476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F7180-4EDD-4E08-9775-7398C11D66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4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C398-6116-4BD2-9FAD-9822FDA158B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FF46E-6B43-41F9-9272-B566D03A25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40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AI-generated content may be incorrect.
---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91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Objetivo da Parte 03 e Contextualização, Indicadores de Volume e Valor Contratado, Composição por Modalidade de Licitação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80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Objetivo da Parte 03 e Contextualização, Indicadores de Volume e Valor Contratado, Composição por Modalidade de Licitação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73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Objetivo da Parte 03 e Contextualização, Indicadores de Volume e Valor Contratado, Composição por Modalidade de Licitação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60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Objetivo da Parte 03 e Contextualização, Indicadores de Volume e Valor Contratado, Composição por Modalidade de Licitação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95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Objetivo da Parte 03 e Contextualização, Indicadores de Volume e Valor Contratado, Composição por Modalidade de Licitação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9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Objetivo da Parte 03 e Contextualização, Indicadores de Volume e Valor Contratado, Composição por Modalidade de Licitação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29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Objetivo da Parte 03 e Contextualização, Indicadores de Volume e Valor Contratado, Composição por Modalidade de Licitação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070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Objetivo da Parte 03 e Contextualização, Indicadores de Volume e Valor Contratado, Composição por Modalidade de Licitação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6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Objetivo da Parte 03 e Contextualização, Indicadores de Volume e Valor Contratado, Composição por Modalidade de Licitação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66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Objetivo da Parte 03 e Contextualização, Indicadores de Volume e Valor Contratado, Composição por Modalidade de Licitação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64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AI-generated content may be incorrect.
---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18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Taxa de Sucesso Global, </a:t>
            </a:r>
            <a:r>
              <a:rPr lang="en-US" dirty="0" err="1"/>
              <a:t>Tendência</a:t>
            </a:r>
            <a:r>
              <a:rPr lang="en-US" dirty="0"/>
              <a:t> Temporal da Taxa de Sucesso, Taxa de Sucesso por Modalidade, Taxa de Sucesso por Categoria de </a:t>
            </a:r>
            <a:r>
              <a:rPr lang="en-US" dirty="0" err="1"/>
              <a:t>Compra</a:t>
            </a:r>
            <a:r>
              <a:rPr lang="en-US" dirty="0"/>
              <a:t>, Ranking </a:t>
            </a:r>
            <a:r>
              <a:rPr lang="en-US" dirty="0" err="1"/>
              <a:t>Nacional</a:t>
            </a:r>
            <a:r>
              <a:rPr lang="en-US" dirty="0"/>
              <a:t> de Sucesso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01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Taxa de Sucesso Global, </a:t>
            </a:r>
            <a:r>
              <a:rPr lang="en-US" dirty="0" err="1"/>
              <a:t>Tendência</a:t>
            </a:r>
            <a:r>
              <a:rPr lang="en-US" dirty="0"/>
              <a:t> Temporal da Taxa de Sucesso, Taxa de Sucesso por Modalidade, Taxa de Sucesso por Categoria de </a:t>
            </a:r>
            <a:r>
              <a:rPr lang="en-US" dirty="0" err="1"/>
              <a:t>Compra</a:t>
            </a:r>
            <a:r>
              <a:rPr lang="en-US" dirty="0"/>
              <a:t>, Ranking </a:t>
            </a:r>
            <a:r>
              <a:rPr lang="en-US" dirty="0" err="1"/>
              <a:t>Nacional</a:t>
            </a:r>
            <a:r>
              <a:rPr lang="en-US" dirty="0"/>
              <a:t> de Sucesso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00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Taxa de Sucesso Global, </a:t>
            </a:r>
            <a:r>
              <a:rPr lang="en-US" err="1"/>
              <a:t>Tendência</a:t>
            </a:r>
            <a:r>
              <a:rPr lang="en-US"/>
              <a:t> Temporal da Taxa de Sucesso, Taxa de Sucesso por Modalidade, Taxa de Sucesso por Categoria de </a:t>
            </a:r>
            <a:r>
              <a:rPr lang="en-US" err="1"/>
              <a:t>Compra</a:t>
            </a:r>
            <a:r>
              <a:rPr lang="en-US"/>
              <a:t>, Ranking </a:t>
            </a:r>
            <a:r>
              <a:rPr lang="en-US" err="1"/>
              <a:t>Nacional</a:t>
            </a:r>
            <a:r>
              <a:rPr lang="en-US"/>
              <a:t> de Sucesso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0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A </a:t>
            </a:r>
            <a:r>
              <a:rPr lang="en-US" dirty="0" err="1"/>
              <a:t>posição</a:t>
            </a:r>
            <a:r>
              <a:rPr lang="en-US" dirty="0"/>
              <a:t> da SE/RJ no ranking </a:t>
            </a:r>
            <a:r>
              <a:rPr lang="en-US" dirty="0" err="1"/>
              <a:t>nacional</a:t>
            </a:r>
            <a:r>
              <a:rPr lang="en-US" dirty="0"/>
              <a:t> de taxa de sucesso é </a:t>
            </a:r>
            <a:r>
              <a:rPr lang="en-US" dirty="0" err="1"/>
              <a:t>apresentada</a:t>
            </a:r>
            <a:r>
              <a:rPr lang="en-US" dirty="0"/>
              <a:t> por </a:t>
            </a:r>
            <a:r>
              <a:rPr lang="en-US" dirty="0" err="1"/>
              <a:t>meio</a:t>
            </a:r>
            <a:r>
              <a:rPr lang="en-US" dirty="0"/>
              <a:t> de </a:t>
            </a:r>
            <a:r>
              <a:rPr lang="en-US" dirty="0" err="1"/>
              <a:t>gráfico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slope chart, que </a:t>
            </a:r>
            <a:r>
              <a:rPr lang="en-US" dirty="0" err="1"/>
              <a:t>mostra</a:t>
            </a:r>
            <a:r>
              <a:rPr lang="en-US" dirty="0"/>
              <a:t> a </a:t>
            </a:r>
            <a:r>
              <a:rPr lang="en-US" dirty="0" err="1"/>
              <a:t>evolução</a:t>
            </a:r>
            <a:r>
              <a:rPr lang="en-US" dirty="0"/>
              <a:t> da </a:t>
            </a:r>
            <a:r>
              <a:rPr lang="en-US" dirty="0" err="1"/>
              <a:t>posição</a:t>
            </a:r>
            <a:r>
              <a:rPr lang="en-US" dirty="0"/>
              <a:t> em </a:t>
            </a:r>
            <a:r>
              <a:rPr lang="en-US" dirty="0" err="1"/>
              <a:t>relação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período</a:t>
            </a:r>
            <a:r>
              <a:rPr lang="en-US" dirty="0"/>
              <a:t> anterior. São </a:t>
            </a:r>
            <a:r>
              <a:rPr lang="en-US" dirty="0" err="1"/>
              <a:t>destacados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pares </a:t>
            </a:r>
            <a:r>
              <a:rPr lang="en-US" dirty="0" err="1"/>
              <a:t>próximos</a:t>
            </a:r>
            <a:r>
              <a:rPr lang="en-US" dirty="0"/>
              <a:t> (±3 </a:t>
            </a:r>
            <a:r>
              <a:rPr lang="en-US" dirty="0" err="1"/>
              <a:t>posições</a:t>
            </a:r>
            <a:r>
              <a:rPr lang="en-US" dirty="0"/>
              <a:t>) e o gap para o Top 5, </a:t>
            </a:r>
            <a:r>
              <a:rPr lang="en-US" dirty="0" err="1"/>
              <a:t>permitindo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comparativa</a:t>
            </a:r>
            <a:r>
              <a:rPr lang="en-US" dirty="0"/>
              <a:t> e </a:t>
            </a:r>
            <a:r>
              <a:rPr lang="en-US" dirty="0" err="1"/>
              <a:t>estratégica</a:t>
            </a:r>
            <a:r>
              <a:rPr lang="en-US" dirty="0"/>
              <a:t>. </a:t>
            </a:r>
            <a:r>
              <a:rPr lang="en-US" dirty="0" err="1"/>
              <a:t>Essa</a:t>
            </a:r>
            <a:r>
              <a:rPr lang="en-US" dirty="0"/>
              <a:t> </a:t>
            </a:r>
            <a:r>
              <a:rPr lang="en-US" dirty="0" err="1"/>
              <a:t>visualização</a:t>
            </a:r>
            <a:r>
              <a:rPr lang="en-US" dirty="0"/>
              <a:t> </a:t>
            </a:r>
            <a:r>
              <a:rPr lang="en-US" dirty="0" err="1"/>
              <a:t>ajuda</a:t>
            </a:r>
            <a:r>
              <a:rPr lang="en-US" dirty="0"/>
              <a:t> a </a:t>
            </a:r>
            <a:r>
              <a:rPr lang="en-US" dirty="0" err="1"/>
              <a:t>entender</a:t>
            </a:r>
            <a:r>
              <a:rPr lang="en-US" dirty="0"/>
              <a:t> o </a:t>
            </a:r>
            <a:r>
              <a:rPr lang="en-US" dirty="0" err="1"/>
              <a:t>desempenho</a:t>
            </a:r>
            <a:r>
              <a:rPr lang="en-US" dirty="0"/>
              <a:t> </a:t>
            </a:r>
            <a:r>
              <a:rPr lang="en-US" dirty="0" err="1"/>
              <a:t>relativo</a:t>
            </a:r>
            <a:r>
              <a:rPr lang="en-US" dirty="0"/>
              <a:t> da SE/RJ e </a:t>
            </a:r>
            <a:r>
              <a:rPr lang="en-US" dirty="0" err="1"/>
              <a:t>identificar</a:t>
            </a:r>
            <a:r>
              <a:rPr lang="en-US" dirty="0"/>
              <a:t> </a:t>
            </a:r>
            <a:r>
              <a:rPr lang="en-US" dirty="0" err="1"/>
              <a:t>oportunidades</a:t>
            </a:r>
            <a:r>
              <a:rPr lang="en-US" dirty="0"/>
              <a:t> de </a:t>
            </a:r>
            <a:r>
              <a:rPr lang="en-US" dirty="0" err="1"/>
              <a:t>melhoria</a:t>
            </a:r>
            <a:r>
              <a:rPr lang="en-US" dirty="0"/>
              <a:t> para </a:t>
            </a:r>
            <a:r>
              <a:rPr lang="en-US" dirty="0" err="1"/>
              <a:t>alcançar</a:t>
            </a:r>
            <a:r>
              <a:rPr lang="en-US" dirty="0"/>
              <a:t> </a:t>
            </a:r>
            <a:r>
              <a:rPr lang="en-US" dirty="0" err="1"/>
              <a:t>posições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elevadas</a:t>
            </a:r>
            <a:r>
              <a:rPr lang="en-US" dirty="0"/>
              <a:t>. A </a:t>
            </a:r>
            <a:r>
              <a:rPr lang="en-US" dirty="0" err="1"/>
              <a:t>análise</a:t>
            </a:r>
            <a:r>
              <a:rPr lang="en-US" dirty="0"/>
              <a:t> é </a:t>
            </a:r>
            <a:r>
              <a:rPr lang="en-US" dirty="0" err="1"/>
              <a:t>complementada</a:t>
            </a:r>
            <a:r>
              <a:rPr lang="en-US" dirty="0"/>
              <a:t> com </a:t>
            </a:r>
            <a:r>
              <a:rPr lang="en-US" dirty="0" err="1"/>
              <a:t>sugestões</a:t>
            </a:r>
            <a:r>
              <a:rPr lang="en-US" dirty="0"/>
              <a:t> de </a:t>
            </a:r>
            <a:r>
              <a:rPr lang="en-US" dirty="0" err="1"/>
              <a:t>alavancas</a:t>
            </a:r>
            <a:r>
              <a:rPr lang="en-US" dirty="0"/>
              <a:t> para </a:t>
            </a:r>
            <a:r>
              <a:rPr lang="en-US" dirty="0" err="1"/>
              <a:t>melhorar</a:t>
            </a:r>
            <a:r>
              <a:rPr lang="en-US" dirty="0"/>
              <a:t> a taxa de sucesso.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621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</a:t>
            </a:r>
            <a:r>
              <a:rPr lang="en-US" dirty="0" err="1"/>
              <a:t>Nesta</a:t>
            </a:r>
            <a:r>
              <a:rPr lang="en-US" dirty="0"/>
              <a:t> </a:t>
            </a:r>
            <a:r>
              <a:rPr lang="en-US" dirty="0" err="1"/>
              <a:t>seção</a:t>
            </a:r>
            <a:r>
              <a:rPr lang="en-US" dirty="0"/>
              <a:t>,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apresentados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principais</a:t>
            </a:r>
            <a:r>
              <a:rPr lang="en-US" dirty="0"/>
              <a:t> </a:t>
            </a:r>
            <a:r>
              <a:rPr lang="en-US" dirty="0" err="1"/>
              <a:t>indicadores</a:t>
            </a:r>
            <a:r>
              <a:rPr lang="en-US" dirty="0"/>
              <a:t> de volume e valor </a:t>
            </a:r>
            <a:r>
              <a:rPr lang="en-US" dirty="0" err="1"/>
              <a:t>contratado</a:t>
            </a:r>
            <a:r>
              <a:rPr lang="en-US" dirty="0"/>
              <a:t> </a:t>
            </a:r>
            <a:r>
              <a:rPr lang="en-US" dirty="0" err="1"/>
              <a:t>pela</a:t>
            </a:r>
            <a:r>
              <a:rPr lang="en-US" dirty="0"/>
              <a:t> SE/RJ, </a:t>
            </a:r>
            <a:r>
              <a:rPr lang="en-US" dirty="0" err="1"/>
              <a:t>segmentados</a:t>
            </a:r>
            <a:r>
              <a:rPr lang="en-US" dirty="0"/>
              <a:t> por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contratação</a:t>
            </a:r>
            <a:r>
              <a:rPr lang="en-US" dirty="0"/>
              <a:t>: </a:t>
            </a:r>
            <a:r>
              <a:rPr lang="en-US" dirty="0" err="1"/>
              <a:t>licitação</a:t>
            </a:r>
            <a:r>
              <a:rPr lang="en-US" dirty="0"/>
              <a:t>, </a:t>
            </a:r>
            <a:r>
              <a:rPr lang="en-US" dirty="0" err="1"/>
              <a:t>alienação</a:t>
            </a:r>
            <a:r>
              <a:rPr lang="en-US" dirty="0"/>
              <a:t> e </a:t>
            </a:r>
            <a:r>
              <a:rPr lang="en-US" dirty="0" err="1"/>
              <a:t>contratação</a:t>
            </a:r>
            <a:r>
              <a:rPr lang="en-US" dirty="0"/>
              <a:t> </a:t>
            </a:r>
            <a:r>
              <a:rPr lang="en-US" dirty="0" err="1"/>
              <a:t>direta</a:t>
            </a:r>
            <a:r>
              <a:rPr lang="en-US" dirty="0"/>
              <a:t>. </a:t>
            </a:r>
            <a:r>
              <a:rPr lang="en-US" dirty="0" err="1"/>
              <a:t>Os</a:t>
            </a:r>
            <a:r>
              <a:rPr lang="en-US" dirty="0"/>
              <a:t> dados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exibidos</a:t>
            </a:r>
            <a:r>
              <a:rPr lang="en-US" dirty="0"/>
              <a:t> em </a:t>
            </a:r>
            <a:r>
              <a:rPr lang="en-US" dirty="0" err="1"/>
              <a:t>formato</a:t>
            </a:r>
            <a:r>
              <a:rPr lang="en-US" dirty="0"/>
              <a:t> de </a:t>
            </a:r>
            <a:r>
              <a:rPr lang="en-US" dirty="0" err="1"/>
              <a:t>cartões</a:t>
            </a:r>
            <a:r>
              <a:rPr lang="en-US" dirty="0"/>
              <a:t> com </a:t>
            </a:r>
            <a:r>
              <a:rPr lang="en-US" dirty="0" err="1"/>
              <a:t>números</a:t>
            </a:r>
            <a:r>
              <a:rPr lang="en-US" dirty="0"/>
              <a:t> </a:t>
            </a:r>
            <a:r>
              <a:rPr lang="en-US" dirty="0" err="1"/>
              <a:t>totais</a:t>
            </a:r>
            <a:r>
              <a:rPr lang="en-US" dirty="0"/>
              <a:t> e </a:t>
            </a:r>
            <a:r>
              <a:rPr lang="en-US" dirty="0" err="1"/>
              <a:t>gráficos</a:t>
            </a:r>
            <a:r>
              <a:rPr lang="en-US" dirty="0"/>
              <a:t> de </a:t>
            </a:r>
            <a:r>
              <a:rPr lang="en-US" dirty="0" err="1"/>
              <a:t>tendência</a:t>
            </a:r>
            <a:r>
              <a:rPr lang="en-US" dirty="0"/>
              <a:t> mensal (</a:t>
            </a:r>
            <a:r>
              <a:rPr lang="en-US" dirty="0" err="1"/>
              <a:t>sparklines</a:t>
            </a:r>
            <a:r>
              <a:rPr lang="en-US" dirty="0"/>
              <a:t>), </a:t>
            </a:r>
            <a:r>
              <a:rPr lang="en-US" dirty="0" err="1"/>
              <a:t>permitindo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rápida</a:t>
            </a:r>
            <a:r>
              <a:rPr lang="en-US" dirty="0"/>
              <a:t> </a:t>
            </a:r>
            <a:r>
              <a:rPr lang="en-US" dirty="0" err="1"/>
              <a:t>visualização</a:t>
            </a:r>
            <a:r>
              <a:rPr lang="en-US" dirty="0"/>
              <a:t> da </a:t>
            </a:r>
            <a:r>
              <a:rPr lang="en-US" dirty="0" err="1"/>
              <a:t>evolução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longo</a:t>
            </a:r>
            <a:r>
              <a:rPr lang="en-US" dirty="0"/>
              <a:t> do </a:t>
            </a:r>
            <a:r>
              <a:rPr lang="en-US" dirty="0" err="1"/>
              <a:t>período</a:t>
            </a:r>
            <a:r>
              <a:rPr lang="en-US" dirty="0"/>
              <a:t> </a:t>
            </a:r>
            <a:r>
              <a:rPr lang="en-US" dirty="0" err="1"/>
              <a:t>analisado</a:t>
            </a:r>
            <a:r>
              <a:rPr lang="en-US" dirty="0"/>
              <a:t>. </a:t>
            </a:r>
            <a:r>
              <a:rPr lang="en-US" dirty="0" err="1"/>
              <a:t>Além</a:t>
            </a:r>
            <a:r>
              <a:rPr lang="en-US" dirty="0"/>
              <a:t> disso,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destacados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contratados</a:t>
            </a:r>
            <a:r>
              <a:rPr lang="en-US" dirty="0"/>
              <a:t> em </a:t>
            </a:r>
            <a:r>
              <a:rPr lang="en-US" dirty="0" err="1"/>
              <a:t>reais</a:t>
            </a:r>
            <a:r>
              <a:rPr lang="en-US" dirty="0"/>
              <a:t>, com </a:t>
            </a:r>
            <a:r>
              <a:rPr lang="en-US" dirty="0" err="1"/>
              <a:t>separadores</a:t>
            </a:r>
            <a:r>
              <a:rPr lang="en-US" dirty="0"/>
              <a:t> de </a:t>
            </a:r>
            <a:r>
              <a:rPr lang="en-US" dirty="0" err="1"/>
              <a:t>milhar</a:t>
            </a:r>
            <a:r>
              <a:rPr lang="en-US" dirty="0"/>
              <a:t> e </a:t>
            </a:r>
            <a:r>
              <a:rPr lang="en-US" dirty="0" err="1"/>
              <a:t>notação</a:t>
            </a:r>
            <a:r>
              <a:rPr lang="en-US" dirty="0"/>
              <a:t> </a:t>
            </a:r>
            <a:r>
              <a:rPr lang="en-US" dirty="0" err="1"/>
              <a:t>simplificada</a:t>
            </a:r>
            <a:r>
              <a:rPr lang="en-US" dirty="0"/>
              <a:t> (ex.: R$ 12,3 mi). </a:t>
            </a:r>
            <a:r>
              <a:rPr lang="en-US" dirty="0" err="1"/>
              <a:t>Essa</a:t>
            </a:r>
            <a:r>
              <a:rPr lang="en-US" dirty="0"/>
              <a:t> </a:t>
            </a:r>
            <a:r>
              <a:rPr lang="en-US" dirty="0" err="1"/>
              <a:t>abordagem</a:t>
            </a:r>
            <a:r>
              <a:rPr lang="en-US" dirty="0"/>
              <a:t> </a:t>
            </a:r>
            <a:r>
              <a:rPr lang="en-US" dirty="0" err="1"/>
              <a:t>facilita</a:t>
            </a:r>
            <a:r>
              <a:rPr lang="en-US" dirty="0"/>
              <a:t> a </a:t>
            </a:r>
            <a:r>
              <a:rPr lang="en-US" dirty="0" err="1"/>
              <a:t>compreensão</a:t>
            </a:r>
            <a:r>
              <a:rPr lang="en-US" dirty="0"/>
              <a:t> e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identificar</a:t>
            </a:r>
            <a:r>
              <a:rPr lang="en-US" dirty="0"/>
              <a:t> </a:t>
            </a:r>
            <a:r>
              <a:rPr lang="en-US" dirty="0" err="1"/>
              <a:t>rapidamente</a:t>
            </a:r>
            <a:r>
              <a:rPr lang="en-US" dirty="0"/>
              <a:t> onde </a:t>
            </a:r>
            <a:r>
              <a:rPr lang="en-US" dirty="0" err="1"/>
              <a:t>estão</a:t>
            </a:r>
            <a:r>
              <a:rPr lang="en-US" dirty="0"/>
              <a:t> </a:t>
            </a:r>
            <a:r>
              <a:rPr lang="en-US" dirty="0" err="1"/>
              <a:t>concentrados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maiores</a:t>
            </a:r>
            <a:r>
              <a:rPr lang="en-US" dirty="0"/>
              <a:t> volumes e </a:t>
            </a:r>
            <a:r>
              <a:rPr lang="en-US" dirty="0" err="1"/>
              <a:t>valores</a:t>
            </a:r>
            <a:r>
              <a:rPr lang="en-US" dirty="0"/>
              <a:t>, </a:t>
            </a:r>
            <a:r>
              <a:rPr lang="en-US" dirty="0" err="1"/>
              <a:t>contribuindo</a:t>
            </a:r>
            <a:r>
              <a:rPr lang="en-US" dirty="0"/>
              <a:t> para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assertiva</a:t>
            </a:r>
            <a:r>
              <a:rPr lang="en-US" dirty="0"/>
              <a:t> e </a:t>
            </a:r>
            <a:r>
              <a:rPr lang="en-US" dirty="0" err="1"/>
              <a:t>direcionada</a:t>
            </a:r>
            <a:r>
              <a:rPr lang="en-US" dirty="0"/>
              <a:t>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97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A taxa de sucesso global é </a:t>
            </a:r>
            <a:r>
              <a:rPr lang="en-US" dirty="0" err="1"/>
              <a:t>apresentada</a:t>
            </a:r>
            <a:r>
              <a:rPr lang="en-US" dirty="0"/>
              <a:t> em </a:t>
            </a:r>
            <a:r>
              <a:rPr lang="en-US" dirty="0" err="1"/>
              <a:t>formato</a:t>
            </a:r>
            <a:r>
              <a:rPr lang="en-US" dirty="0"/>
              <a:t> de </a:t>
            </a:r>
            <a:r>
              <a:rPr lang="en-US" dirty="0" err="1"/>
              <a:t>cartão</a:t>
            </a:r>
            <a:r>
              <a:rPr lang="en-US" dirty="0"/>
              <a:t> com </a:t>
            </a:r>
            <a:r>
              <a:rPr lang="en-US" dirty="0" err="1"/>
              <a:t>destaque</a:t>
            </a:r>
            <a:r>
              <a:rPr lang="en-US" dirty="0"/>
              <a:t> para o </a:t>
            </a:r>
            <a:r>
              <a:rPr lang="en-US" dirty="0" err="1"/>
              <a:t>percentual</a:t>
            </a:r>
            <a:r>
              <a:rPr lang="en-US" dirty="0"/>
              <a:t> </a:t>
            </a:r>
            <a:r>
              <a:rPr lang="en-US" dirty="0" err="1"/>
              <a:t>atual</a:t>
            </a:r>
            <a:r>
              <a:rPr lang="en-US" dirty="0"/>
              <a:t> e a </a:t>
            </a:r>
            <a:r>
              <a:rPr lang="en-US" dirty="0" err="1"/>
              <a:t>variação</a:t>
            </a:r>
            <a:r>
              <a:rPr lang="en-US" dirty="0"/>
              <a:t> em </a:t>
            </a:r>
            <a:r>
              <a:rPr lang="en-US" dirty="0" err="1"/>
              <a:t>pontos</a:t>
            </a:r>
            <a:r>
              <a:rPr lang="en-US" dirty="0"/>
              <a:t> </a:t>
            </a:r>
            <a:r>
              <a:rPr lang="en-US" dirty="0" err="1"/>
              <a:t>percentuais</a:t>
            </a:r>
            <a:r>
              <a:rPr lang="en-US" dirty="0"/>
              <a:t> em </a:t>
            </a:r>
            <a:r>
              <a:rPr lang="en-US" dirty="0" err="1"/>
              <a:t>relação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período</a:t>
            </a:r>
            <a:r>
              <a:rPr lang="en-US" dirty="0"/>
              <a:t> anterior. São </a:t>
            </a:r>
            <a:r>
              <a:rPr lang="en-US" dirty="0" err="1"/>
              <a:t>incluídos</a:t>
            </a:r>
            <a:r>
              <a:rPr lang="en-US" dirty="0"/>
              <a:t> bullets com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principais</a:t>
            </a:r>
            <a:r>
              <a:rPr lang="en-US" dirty="0"/>
              <a:t> drivers que </a:t>
            </a:r>
            <a:r>
              <a:rPr lang="en-US" dirty="0" err="1"/>
              <a:t>contribuíram</a:t>
            </a:r>
            <a:r>
              <a:rPr lang="en-US" dirty="0"/>
              <a:t> para o </a:t>
            </a:r>
            <a:r>
              <a:rPr lang="en-US" dirty="0" err="1"/>
              <a:t>desempenho</a:t>
            </a:r>
            <a:r>
              <a:rPr lang="en-US" dirty="0"/>
              <a:t> </a:t>
            </a:r>
            <a:r>
              <a:rPr lang="en-US" dirty="0" err="1"/>
              <a:t>positivo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modalidades</a:t>
            </a:r>
            <a:r>
              <a:rPr lang="en-US" dirty="0"/>
              <a:t> </a:t>
            </a:r>
            <a:r>
              <a:rPr lang="en-US" dirty="0" err="1"/>
              <a:t>específicas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categorias</a:t>
            </a:r>
            <a:r>
              <a:rPr lang="en-US" dirty="0"/>
              <a:t> com </a:t>
            </a:r>
            <a:r>
              <a:rPr lang="en-US" dirty="0" err="1"/>
              <a:t>alta</a:t>
            </a:r>
            <a:r>
              <a:rPr lang="en-US" dirty="0"/>
              <a:t> taxa de </a:t>
            </a:r>
            <a:r>
              <a:rPr lang="en-US" dirty="0" err="1"/>
              <a:t>homologação</a:t>
            </a:r>
            <a:r>
              <a:rPr lang="en-US" dirty="0"/>
              <a:t>. </a:t>
            </a:r>
            <a:r>
              <a:rPr lang="en-US" dirty="0" err="1"/>
              <a:t>Essa</a:t>
            </a:r>
            <a:r>
              <a:rPr lang="en-US" dirty="0"/>
              <a:t> </a:t>
            </a:r>
            <a:r>
              <a:rPr lang="en-US" dirty="0" err="1"/>
              <a:t>abordagem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leitura</a:t>
            </a:r>
            <a:r>
              <a:rPr lang="en-US" dirty="0"/>
              <a:t> </a:t>
            </a:r>
            <a:r>
              <a:rPr lang="en-US" dirty="0" err="1"/>
              <a:t>rápida</a:t>
            </a:r>
            <a:r>
              <a:rPr lang="en-US" dirty="0"/>
              <a:t> e </a:t>
            </a:r>
            <a:r>
              <a:rPr lang="en-US" dirty="0" err="1"/>
              <a:t>objetiva</a:t>
            </a:r>
            <a:r>
              <a:rPr lang="en-US" dirty="0"/>
              <a:t> dos </a:t>
            </a:r>
            <a:r>
              <a:rPr lang="en-US" dirty="0" err="1"/>
              <a:t>resultados</a:t>
            </a:r>
            <a:r>
              <a:rPr lang="en-US" dirty="0"/>
              <a:t>, </a:t>
            </a:r>
            <a:r>
              <a:rPr lang="en-US" dirty="0" err="1"/>
              <a:t>facilitando</a:t>
            </a:r>
            <a:r>
              <a:rPr lang="en-US" dirty="0"/>
              <a:t> a </a:t>
            </a:r>
            <a:r>
              <a:rPr lang="en-US" dirty="0" err="1"/>
              <a:t>identificação</a:t>
            </a:r>
            <a:r>
              <a:rPr lang="en-US" dirty="0"/>
              <a:t> de boas </a:t>
            </a:r>
            <a:r>
              <a:rPr lang="en-US" dirty="0" err="1"/>
              <a:t>práticas</a:t>
            </a:r>
            <a:r>
              <a:rPr lang="en-US" dirty="0"/>
              <a:t> e </a:t>
            </a:r>
            <a:r>
              <a:rPr lang="en-US" dirty="0" err="1"/>
              <a:t>áreas</a:t>
            </a:r>
            <a:r>
              <a:rPr lang="en-US" dirty="0"/>
              <a:t> que </a:t>
            </a:r>
            <a:r>
              <a:rPr lang="en-US" dirty="0" err="1"/>
              <a:t>devem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mantidas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replicadas</a:t>
            </a:r>
            <a:r>
              <a:rPr lang="en-US" dirty="0"/>
              <a:t>. A taxa de sucesso é </a:t>
            </a:r>
            <a:r>
              <a:rPr lang="en-US" dirty="0" err="1"/>
              <a:t>calculada</a:t>
            </a:r>
            <a:r>
              <a:rPr lang="en-US" dirty="0"/>
              <a:t> com base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processos</a:t>
            </a:r>
            <a:r>
              <a:rPr lang="en-US" dirty="0"/>
              <a:t> </a:t>
            </a:r>
            <a:r>
              <a:rPr lang="en-US" dirty="0" err="1"/>
              <a:t>finalizados</a:t>
            </a:r>
            <a:r>
              <a:rPr lang="en-US" dirty="0"/>
              <a:t>, </a:t>
            </a:r>
            <a:r>
              <a:rPr lang="en-US" dirty="0" err="1"/>
              <a:t>excluindo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devolvidos</a:t>
            </a:r>
            <a:r>
              <a:rPr lang="en-US" dirty="0"/>
              <a:t>, </a:t>
            </a:r>
            <a:r>
              <a:rPr lang="en-US" dirty="0" err="1"/>
              <a:t>garantindo</a:t>
            </a:r>
            <a:r>
              <a:rPr lang="en-US" dirty="0"/>
              <a:t> 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precisão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análise</a:t>
            </a:r>
            <a:r>
              <a:rPr lang="en-US" dirty="0"/>
              <a:t>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5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A taxa de sucesso global é </a:t>
            </a:r>
            <a:r>
              <a:rPr lang="en-US" dirty="0" err="1"/>
              <a:t>apresentada</a:t>
            </a:r>
            <a:r>
              <a:rPr lang="en-US" dirty="0"/>
              <a:t> em </a:t>
            </a:r>
            <a:r>
              <a:rPr lang="en-US" dirty="0" err="1"/>
              <a:t>formato</a:t>
            </a:r>
            <a:r>
              <a:rPr lang="en-US" dirty="0"/>
              <a:t> de </a:t>
            </a:r>
            <a:r>
              <a:rPr lang="en-US" dirty="0" err="1"/>
              <a:t>cartão</a:t>
            </a:r>
            <a:r>
              <a:rPr lang="en-US" dirty="0"/>
              <a:t> com </a:t>
            </a:r>
            <a:r>
              <a:rPr lang="en-US" dirty="0" err="1"/>
              <a:t>destaque</a:t>
            </a:r>
            <a:r>
              <a:rPr lang="en-US" dirty="0"/>
              <a:t> para o </a:t>
            </a:r>
            <a:r>
              <a:rPr lang="en-US" dirty="0" err="1"/>
              <a:t>percentual</a:t>
            </a:r>
            <a:r>
              <a:rPr lang="en-US" dirty="0"/>
              <a:t> </a:t>
            </a:r>
            <a:r>
              <a:rPr lang="en-US" dirty="0" err="1"/>
              <a:t>atual</a:t>
            </a:r>
            <a:r>
              <a:rPr lang="en-US" dirty="0"/>
              <a:t> e a </a:t>
            </a:r>
            <a:r>
              <a:rPr lang="en-US" dirty="0" err="1"/>
              <a:t>variação</a:t>
            </a:r>
            <a:r>
              <a:rPr lang="en-US" dirty="0"/>
              <a:t> em </a:t>
            </a:r>
            <a:r>
              <a:rPr lang="en-US" dirty="0" err="1"/>
              <a:t>pontos</a:t>
            </a:r>
            <a:r>
              <a:rPr lang="en-US" dirty="0"/>
              <a:t> </a:t>
            </a:r>
            <a:r>
              <a:rPr lang="en-US" dirty="0" err="1"/>
              <a:t>percentuais</a:t>
            </a:r>
            <a:r>
              <a:rPr lang="en-US" dirty="0"/>
              <a:t> em </a:t>
            </a:r>
            <a:r>
              <a:rPr lang="en-US" dirty="0" err="1"/>
              <a:t>relação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período</a:t>
            </a:r>
            <a:r>
              <a:rPr lang="en-US" dirty="0"/>
              <a:t> anterior. São </a:t>
            </a:r>
            <a:r>
              <a:rPr lang="en-US" dirty="0" err="1"/>
              <a:t>incluídos</a:t>
            </a:r>
            <a:r>
              <a:rPr lang="en-US" dirty="0"/>
              <a:t> bullets com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principais</a:t>
            </a:r>
            <a:r>
              <a:rPr lang="en-US" dirty="0"/>
              <a:t> drivers que </a:t>
            </a:r>
            <a:r>
              <a:rPr lang="en-US" dirty="0" err="1"/>
              <a:t>contribuíram</a:t>
            </a:r>
            <a:r>
              <a:rPr lang="en-US" dirty="0"/>
              <a:t> para o </a:t>
            </a:r>
            <a:r>
              <a:rPr lang="en-US" dirty="0" err="1"/>
              <a:t>desempenho</a:t>
            </a:r>
            <a:r>
              <a:rPr lang="en-US" dirty="0"/>
              <a:t> </a:t>
            </a:r>
            <a:r>
              <a:rPr lang="en-US" dirty="0" err="1"/>
              <a:t>positivo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modalidades</a:t>
            </a:r>
            <a:r>
              <a:rPr lang="en-US" dirty="0"/>
              <a:t> </a:t>
            </a:r>
            <a:r>
              <a:rPr lang="en-US" dirty="0" err="1"/>
              <a:t>específicas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categorias</a:t>
            </a:r>
            <a:r>
              <a:rPr lang="en-US" dirty="0"/>
              <a:t> com </a:t>
            </a:r>
            <a:r>
              <a:rPr lang="en-US" dirty="0" err="1"/>
              <a:t>alta</a:t>
            </a:r>
            <a:r>
              <a:rPr lang="en-US" dirty="0"/>
              <a:t> taxa de </a:t>
            </a:r>
            <a:r>
              <a:rPr lang="en-US" dirty="0" err="1"/>
              <a:t>homologação</a:t>
            </a:r>
            <a:r>
              <a:rPr lang="en-US" dirty="0"/>
              <a:t>. </a:t>
            </a:r>
            <a:r>
              <a:rPr lang="en-US" dirty="0" err="1"/>
              <a:t>Essa</a:t>
            </a:r>
            <a:r>
              <a:rPr lang="en-US" dirty="0"/>
              <a:t> </a:t>
            </a:r>
            <a:r>
              <a:rPr lang="en-US" dirty="0" err="1"/>
              <a:t>abordagem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leitura</a:t>
            </a:r>
            <a:r>
              <a:rPr lang="en-US" dirty="0"/>
              <a:t> </a:t>
            </a:r>
            <a:r>
              <a:rPr lang="en-US" dirty="0" err="1"/>
              <a:t>rápida</a:t>
            </a:r>
            <a:r>
              <a:rPr lang="en-US" dirty="0"/>
              <a:t> e </a:t>
            </a:r>
            <a:r>
              <a:rPr lang="en-US" dirty="0" err="1"/>
              <a:t>objetiva</a:t>
            </a:r>
            <a:r>
              <a:rPr lang="en-US" dirty="0"/>
              <a:t> dos </a:t>
            </a:r>
            <a:r>
              <a:rPr lang="en-US" dirty="0" err="1"/>
              <a:t>resultados</a:t>
            </a:r>
            <a:r>
              <a:rPr lang="en-US" dirty="0"/>
              <a:t>, </a:t>
            </a:r>
            <a:r>
              <a:rPr lang="en-US" dirty="0" err="1"/>
              <a:t>facilitando</a:t>
            </a:r>
            <a:r>
              <a:rPr lang="en-US" dirty="0"/>
              <a:t> a </a:t>
            </a:r>
            <a:r>
              <a:rPr lang="en-US" dirty="0" err="1"/>
              <a:t>identificação</a:t>
            </a:r>
            <a:r>
              <a:rPr lang="en-US" dirty="0"/>
              <a:t> de boas </a:t>
            </a:r>
            <a:r>
              <a:rPr lang="en-US" dirty="0" err="1"/>
              <a:t>práticas</a:t>
            </a:r>
            <a:r>
              <a:rPr lang="en-US" dirty="0"/>
              <a:t> e </a:t>
            </a:r>
            <a:r>
              <a:rPr lang="en-US" dirty="0" err="1"/>
              <a:t>áreas</a:t>
            </a:r>
            <a:r>
              <a:rPr lang="en-US" dirty="0"/>
              <a:t> que </a:t>
            </a:r>
            <a:r>
              <a:rPr lang="en-US" dirty="0" err="1"/>
              <a:t>devem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mantidas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replicadas</a:t>
            </a:r>
            <a:r>
              <a:rPr lang="en-US" dirty="0"/>
              <a:t>. A taxa de sucesso é </a:t>
            </a:r>
            <a:r>
              <a:rPr lang="en-US" dirty="0" err="1"/>
              <a:t>calculada</a:t>
            </a:r>
            <a:r>
              <a:rPr lang="en-US" dirty="0"/>
              <a:t> com base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processos</a:t>
            </a:r>
            <a:r>
              <a:rPr lang="en-US" dirty="0"/>
              <a:t> </a:t>
            </a:r>
            <a:r>
              <a:rPr lang="en-US" dirty="0" err="1"/>
              <a:t>finalizados</a:t>
            </a:r>
            <a:r>
              <a:rPr lang="en-US" dirty="0"/>
              <a:t>, </a:t>
            </a:r>
            <a:r>
              <a:rPr lang="en-US" dirty="0" err="1"/>
              <a:t>excluindo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devolvidos</a:t>
            </a:r>
            <a:r>
              <a:rPr lang="en-US" dirty="0"/>
              <a:t>, </a:t>
            </a:r>
            <a:r>
              <a:rPr lang="en-US" dirty="0" err="1"/>
              <a:t>garantindo</a:t>
            </a:r>
            <a:r>
              <a:rPr lang="en-US" dirty="0"/>
              <a:t> 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precisão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análise</a:t>
            </a:r>
            <a:r>
              <a:rPr lang="en-US" dirty="0"/>
              <a:t>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798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Taxa de Sucesso Global, </a:t>
            </a:r>
            <a:r>
              <a:rPr lang="en-US" err="1"/>
              <a:t>Tendência</a:t>
            </a:r>
            <a:r>
              <a:rPr lang="en-US"/>
              <a:t> Temporal da Taxa de Sucesso, Taxa de Sucesso por Modalidade, Taxa de Sucesso por Categoria de </a:t>
            </a:r>
            <a:r>
              <a:rPr lang="en-US" err="1"/>
              <a:t>Compra</a:t>
            </a:r>
            <a:r>
              <a:rPr lang="en-US"/>
              <a:t>, Ranking </a:t>
            </a:r>
            <a:r>
              <a:rPr lang="en-US" err="1"/>
              <a:t>Nacional</a:t>
            </a:r>
            <a:r>
              <a:rPr lang="en-US"/>
              <a:t> de Sucesso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484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A </a:t>
            </a:r>
            <a:r>
              <a:rPr lang="en-US" dirty="0" err="1"/>
              <a:t>posição</a:t>
            </a:r>
            <a:r>
              <a:rPr lang="en-US" dirty="0"/>
              <a:t> da SE/RJ no ranking </a:t>
            </a:r>
            <a:r>
              <a:rPr lang="en-US" dirty="0" err="1"/>
              <a:t>nacional</a:t>
            </a:r>
            <a:r>
              <a:rPr lang="en-US" dirty="0"/>
              <a:t> de taxa de sucesso é </a:t>
            </a:r>
            <a:r>
              <a:rPr lang="en-US" dirty="0" err="1"/>
              <a:t>apresentada</a:t>
            </a:r>
            <a:r>
              <a:rPr lang="en-US" dirty="0"/>
              <a:t> por </a:t>
            </a:r>
            <a:r>
              <a:rPr lang="en-US" dirty="0" err="1"/>
              <a:t>meio</a:t>
            </a:r>
            <a:r>
              <a:rPr lang="en-US" dirty="0"/>
              <a:t> de </a:t>
            </a:r>
            <a:r>
              <a:rPr lang="en-US" dirty="0" err="1"/>
              <a:t>gráfico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slope chart, que </a:t>
            </a:r>
            <a:r>
              <a:rPr lang="en-US" dirty="0" err="1"/>
              <a:t>mostra</a:t>
            </a:r>
            <a:r>
              <a:rPr lang="en-US" dirty="0"/>
              <a:t> a </a:t>
            </a:r>
            <a:r>
              <a:rPr lang="en-US" dirty="0" err="1"/>
              <a:t>evolução</a:t>
            </a:r>
            <a:r>
              <a:rPr lang="en-US" dirty="0"/>
              <a:t> da </a:t>
            </a:r>
            <a:r>
              <a:rPr lang="en-US" dirty="0" err="1"/>
              <a:t>posição</a:t>
            </a:r>
            <a:r>
              <a:rPr lang="en-US" dirty="0"/>
              <a:t> em </a:t>
            </a:r>
            <a:r>
              <a:rPr lang="en-US" dirty="0" err="1"/>
              <a:t>relação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período</a:t>
            </a:r>
            <a:r>
              <a:rPr lang="en-US" dirty="0"/>
              <a:t> anterior. São </a:t>
            </a:r>
            <a:r>
              <a:rPr lang="en-US" dirty="0" err="1"/>
              <a:t>destacados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pares </a:t>
            </a:r>
            <a:r>
              <a:rPr lang="en-US" dirty="0" err="1"/>
              <a:t>próximos</a:t>
            </a:r>
            <a:r>
              <a:rPr lang="en-US" dirty="0"/>
              <a:t> (±3 </a:t>
            </a:r>
            <a:r>
              <a:rPr lang="en-US" dirty="0" err="1"/>
              <a:t>posições</a:t>
            </a:r>
            <a:r>
              <a:rPr lang="en-US" dirty="0"/>
              <a:t>) e o gap para o Top 5, </a:t>
            </a:r>
            <a:r>
              <a:rPr lang="en-US" dirty="0" err="1"/>
              <a:t>permitindo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comparativa</a:t>
            </a:r>
            <a:r>
              <a:rPr lang="en-US" dirty="0"/>
              <a:t> e </a:t>
            </a:r>
            <a:r>
              <a:rPr lang="en-US" dirty="0" err="1"/>
              <a:t>estratégica</a:t>
            </a:r>
            <a:r>
              <a:rPr lang="en-US" dirty="0"/>
              <a:t>. </a:t>
            </a:r>
            <a:r>
              <a:rPr lang="en-US" dirty="0" err="1"/>
              <a:t>Essa</a:t>
            </a:r>
            <a:r>
              <a:rPr lang="en-US" dirty="0"/>
              <a:t> </a:t>
            </a:r>
            <a:r>
              <a:rPr lang="en-US" dirty="0" err="1"/>
              <a:t>visualização</a:t>
            </a:r>
            <a:r>
              <a:rPr lang="en-US" dirty="0"/>
              <a:t> </a:t>
            </a:r>
            <a:r>
              <a:rPr lang="en-US" dirty="0" err="1"/>
              <a:t>ajuda</a:t>
            </a:r>
            <a:r>
              <a:rPr lang="en-US" dirty="0"/>
              <a:t> a </a:t>
            </a:r>
            <a:r>
              <a:rPr lang="en-US" dirty="0" err="1"/>
              <a:t>entender</a:t>
            </a:r>
            <a:r>
              <a:rPr lang="en-US" dirty="0"/>
              <a:t> o </a:t>
            </a:r>
            <a:r>
              <a:rPr lang="en-US" dirty="0" err="1"/>
              <a:t>desempenho</a:t>
            </a:r>
            <a:r>
              <a:rPr lang="en-US" dirty="0"/>
              <a:t> </a:t>
            </a:r>
            <a:r>
              <a:rPr lang="en-US" dirty="0" err="1"/>
              <a:t>relativo</a:t>
            </a:r>
            <a:r>
              <a:rPr lang="en-US" dirty="0"/>
              <a:t> da SE/RJ e </a:t>
            </a:r>
            <a:r>
              <a:rPr lang="en-US" dirty="0" err="1"/>
              <a:t>identificar</a:t>
            </a:r>
            <a:r>
              <a:rPr lang="en-US" dirty="0"/>
              <a:t> </a:t>
            </a:r>
            <a:r>
              <a:rPr lang="en-US" dirty="0" err="1"/>
              <a:t>oportunidades</a:t>
            </a:r>
            <a:r>
              <a:rPr lang="en-US" dirty="0"/>
              <a:t> de </a:t>
            </a:r>
            <a:r>
              <a:rPr lang="en-US" dirty="0" err="1"/>
              <a:t>melhoria</a:t>
            </a:r>
            <a:r>
              <a:rPr lang="en-US" dirty="0"/>
              <a:t> para </a:t>
            </a:r>
            <a:r>
              <a:rPr lang="en-US" dirty="0" err="1"/>
              <a:t>alcançar</a:t>
            </a:r>
            <a:r>
              <a:rPr lang="en-US" dirty="0"/>
              <a:t> </a:t>
            </a:r>
            <a:r>
              <a:rPr lang="en-US" dirty="0" err="1"/>
              <a:t>posições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elevadas</a:t>
            </a:r>
            <a:r>
              <a:rPr lang="en-US" dirty="0"/>
              <a:t>. A </a:t>
            </a:r>
            <a:r>
              <a:rPr lang="en-US" dirty="0" err="1"/>
              <a:t>análise</a:t>
            </a:r>
            <a:r>
              <a:rPr lang="en-US" dirty="0"/>
              <a:t> é </a:t>
            </a:r>
            <a:r>
              <a:rPr lang="en-US" dirty="0" err="1"/>
              <a:t>complementada</a:t>
            </a:r>
            <a:r>
              <a:rPr lang="en-US" dirty="0"/>
              <a:t> com </a:t>
            </a:r>
            <a:r>
              <a:rPr lang="en-US" dirty="0" err="1"/>
              <a:t>sugestões</a:t>
            </a:r>
            <a:r>
              <a:rPr lang="en-US" dirty="0"/>
              <a:t> de </a:t>
            </a:r>
            <a:r>
              <a:rPr lang="en-US" dirty="0" err="1"/>
              <a:t>alavancas</a:t>
            </a:r>
            <a:r>
              <a:rPr lang="en-US" dirty="0"/>
              <a:t> para </a:t>
            </a:r>
            <a:r>
              <a:rPr lang="en-US" dirty="0" err="1"/>
              <a:t>melhorar</a:t>
            </a:r>
            <a:r>
              <a:rPr lang="en-US" dirty="0"/>
              <a:t> a taxa de sucesso.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718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Taxa de Sucesso Global, </a:t>
            </a:r>
            <a:r>
              <a:rPr lang="en-US" err="1"/>
              <a:t>Tendência</a:t>
            </a:r>
            <a:r>
              <a:rPr lang="en-US"/>
              <a:t> Temporal da Taxa de Sucesso, Taxa de Sucesso por Modalidade, Taxa de Sucesso por Categoria de </a:t>
            </a:r>
            <a:r>
              <a:rPr lang="en-US" err="1"/>
              <a:t>Compra</a:t>
            </a:r>
            <a:r>
              <a:rPr lang="en-US"/>
              <a:t>, Ranking </a:t>
            </a:r>
            <a:r>
              <a:rPr lang="en-US" err="1"/>
              <a:t>Nacional</a:t>
            </a:r>
            <a:r>
              <a:rPr lang="en-US"/>
              <a:t> de Sucesso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48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AI-generated content may be incorrect.
---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590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A </a:t>
            </a:r>
            <a:r>
              <a:rPr lang="en-US" dirty="0" err="1"/>
              <a:t>posição</a:t>
            </a:r>
            <a:r>
              <a:rPr lang="en-US" dirty="0"/>
              <a:t> da SE/RJ no ranking </a:t>
            </a:r>
            <a:r>
              <a:rPr lang="en-US" dirty="0" err="1"/>
              <a:t>nacional</a:t>
            </a:r>
            <a:r>
              <a:rPr lang="en-US" dirty="0"/>
              <a:t> de taxa de sucesso é </a:t>
            </a:r>
            <a:r>
              <a:rPr lang="en-US" dirty="0" err="1"/>
              <a:t>apresentada</a:t>
            </a:r>
            <a:r>
              <a:rPr lang="en-US" dirty="0"/>
              <a:t> por </a:t>
            </a:r>
            <a:r>
              <a:rPr lang="en-US" dirty="0" err="1"/>
              <a:t>meio</a:t>
            </a:r>
            <a:r>
              <a:rPr lang="en-US" dirty="0"/>
              <a:t> de </a:t>
            </a:r>
            <a:r>
              <a:rPr lang="en-US" dirty="0" err="1"/>
              <a:t>gráfico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slope chart, que </a:t>
            </a:r>
            <a:r>
              <a:rPr lang="en-US" dirty="0" err="1"/>
              <a:t>mostra</a:t>
            </a:r>
            <a:r>
              <a:rPr lang="en-US" dirty="0"/>
              <a:t> a </a:t>
            </a:r>
            <a:r>
              <a:rPr lang="en-US" dirty="0" err="1"/>
              <a:t>evolução</a:t>
            </a:r>
            <a:r>
              <a:rPr lang="en-US" dirty="0"/>
              <a:t> da </a:t>
            </a:r>
            <a:r>
              <a:rPr lang="en-US" dirty="0" err="1"/>
              <a:t>posição</a:t>
            </a:r>
            <a:r>
              <a:rPr lang="en-US" dirty="0"/>
              <a:t> em </a:t>
            </a:r>
            <a:r>
              <a:rPr lang="en-US" dirty="0" err="1"/>
              <a:t>relação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período</a:t>
            </a:r>
            <a:r>
              <a:rPr lang="en-US" dirty="0"/>
              <a:t> anterior. São </a:t>
            </a:r>
            <a:r>
              <a:rPr lang="en-US" dirty="0" err="1"/>
              <a:t>destacados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pares </a:t>
            </a:r>
            <a:r>
              <a:rPr lang="en-US" dirty="0" err="1"/>
              <a:t>próximos</a:t>
            </a:r>
            <a:r>
              <a:rPr lang="en-US" dirty="0"/>
              <a:t> (±3 </a:t>
            </a:r>
            <a:r>
              <a:rPr lang="en-US" dirty="0" err="1"/>
              <a:t>posições</a:t>
            </a:r>
            <a:r>
              <a:rPr lang="en-US" dirty="0"/>
              <a:t>) e o gap para o Top 5, </a:t>
            </a:r>
            <a:r>
              <a:rPr lang="en-US" dirty="0" err="1"/>
              <a:t>permitindo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comparativa</a:t>
            </a:r>
            <a:r>
              <a:rPr lang="en-US" dirty="0"/>
              <a:t> e </a:t>
            </a:r>
            <a:r>
              <a:rPr lang="en-US" dirty="0" err="1"/>
              <a:t>estratégica</a:t>
            </a:r>
            <a:r>
              <a:rPr lang="en-US" dirty="0"/>
              <a:t>. </a:t>
            </a:r>
            <a:r>
              <a:rPr lang="en-US" dirty="0" err="1"/>
              <a:t>Essa</a:t>
            </a:r>
            <a:r>
              <a:rPr lang="en-US" dirty="0"/>
              <a:t> </a:t>
            </a:r>
            <a:r>
              <a:rPr lang="en-US" dirty="0" err="1"/>
              <a:t>visualização</a:t>
            </a:r>
            <a:r>
              <a:rPr lang="en-US" dirty="0"/>
              <a:t> </a:t>
            </a:r>
            <a:r>
              <a:rPr lang="en-US" dirty="0" err="1"/>
              <a:t>ajuda</a:t>
            </a:r>
            <a:r>
              <a:rPr lang="en-US" dirty="0"/>
              <a:t> a </a:t>
            </a:r>
            <a:r>
              <a:rPr lang="en-US" dirty="0" err="1"/>
              <a:t>entender</a:t>
            </a:r>
            <a:r>
              <a:rPr lang="en-US" dirty="0"/>
              <a:t> o </a:t>
            </a:r>
            <a:r>
              <a:rPr lang="en-US" dirty="0" err="1"/>
              <a:t>desempenho</a:t>
            </a:r>
            <a:r>
              <a:rPr lang="en-US" dirty="0"/>
              <a:t> </a:t>
            </a:r>
            <a:r>
              <a:rPr lang="en-US" dirty="0" err="1"/>
              <a:t>relativo</a:t>
            </a:r>
            <a:r>
              <a:rPr lang="en-US" dirty="0"/>
              <a:t> da SE/RJ e </a:t>
            </a:r>
            <a:r>
              <a:rPr lang="en-US" dirty="0" err="1"/>
              <a:t>identificar</a:t>
            </a:r>
            <a:r>
              <a:rPr lang="en-US" dirty="0"/>
              <a:t> </a:t>
            </a:r>
            <a:r>
              <a:rPr lang="en-US" dirty="0" err="1"/>
              <a:t>oportunidades</a:t>
            </a:r>
            <a:r>
              <a:rPr lang="en-US" dirty="0"/>
              <a:t> de </a:t>
            </a:r>
            <a:r>
              <a:rPr lang="en-US" dirty="0" err="1"/>
              <a:t>melhoria</a:t>
            </a:r>
            <a:r>
              <a:rPr lang="en-US" dirty="0"/>
              <a:t> para </a:t>
            </a:r>
            <a:r>
              <a:rPr lang="en-US" dirty="0" err="1"/>
              <a:t>alcançar</a:t>
            </a:r>
            <a:r>
              <a:rPr lang="en-US" dirty="0"/>
              <a:t> </a:t>
            </a:r>
            <a:r>
              <a:rPr lang="en-US" dirty="0" err="1"/>
              <a:t>posições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elevadas</a:t>
            </a:r>
            <a:r>
              <a:rPr lang="en-US" dirty="0"/>
              <a:t>. A </a:t>
            </a:r>
            <a:r>
              <a:rPr lang="en-US" dirty="0" err="1"/>
              <a:t>análise</a:t>
            </a:r>
            <a:r>
              <a:rPr lang="en-US" dirty="0"/>
              <a:t> é </a:t>
            </a:r>
            <a:r>
              <a:rPr lang="en-US" dirty="0" err="1"/>
              <a:t>complementada</a:t>
            </a:r>
            <a:r>
              <a:rPr lang="en-US" dirty="0"/>
              <a:t> com </a:t>
            </a:r>
            <a:r>
              <a:rPr lang="en-US" dirty="0" err="1"/>
              <a:t>sugestões</a:t>
            </a:r>
            <a:r>
              <a:rPr lang="en-US" dirty="0"/>
              <a:t> de </a:t>
            </a:r>
            <a:r>
              <a:rPr lang="en-US" dirty="0" err="1"/>
              <a:t>alavancas</a:t>
            </a:r>
            <a:r>
              <a:rPr lang="en-US" dirty="0"/>
              <a:t> para </a:t>
            </a:r>
            <a:r>
              <a:rPr lang="en-US" dirty="0" err="1"/>
              <a:t>melhorar</a:t>
            </a:r>
            <a:r>
              <a:rPr lang="en-US" dirty="0"/>
              <a:t> a taxa de sucesso.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02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05DF44C-CE86-5586-8C17-15B217C45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056CDA7-B432-F7DA-FD5D-A03C19EAA0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2621B4B-8D33-6747-8D3E-ECA047C566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A taxa de </a:t>
            </a:r>
            <a:r>
              <a:rPr lang="en-US" err="1"/>
              <a:t>devolução</a:t>
            </a:r>
            <a:r>
              <a:rPr lang="en-US"/>
              <a:t> global é </a:t>
            </a:r>
            <a:r>
              <a:rPr lang="en-US" err="1"/>
              <a:t>apresentada</a:t>
            </a:r>
            <a:r>
              <a:rPr lang="en-US"/>
              <a:t> em </a:t>
            </a:r>
            <a:r>
              <a:rPr lang="en-US" err="1"/>
              <a:t>formato</a:t>
            </a:r>
            <a:r>
              <a:rPr lang="en-US"/>
              <a:t> de </a:t>
            </a:r>
            <a:r>
              <a:rPr lang="en-US" err="1"/>
              <a:t>cartão</a:t>
            </a:r>
            <a:r>
              <a:rPr lang="en-US"/>
              <a:t> com </a:t>
            </a:r>
            <a:r>
              <a:rPr lang="en-US" err="1"/>
              <a:t>destaque</a:t>
            </a:r>
            <a:r>
              <a:rPr lang="en-US"/>
              <a:t> para o </a:t>
            </a:r>
            <a:r>
              <a:rPr lang="en-US" err="1"/>
              <a:t>percentual</a:t>
            </a:r>
            <a:r>
              <a:rPr lang="en-US"/>
              <a:t> </a:t>
            </a:r>
            <a:r>
              <a:rPr lang="en-US" err="1"/>
              <a:t>atual</a:t>
            </a:r>
            <a:r>
              <a:rPr lang="en-US"/>
              <a:t> e a </a:t>
            </a:r>
            <a:r>
              <a:rPr lang="en-US" err="1"/>
              <a:t>variação</a:t>
            </a:r>
            <a:r>
              <a:rPr lang="en-US"/>
              <a:t> em </a:t>
            </a:r>
            <a:r>
              <a:rPr lang="en-US" err="1"/>
              <a:t>pontos</a:t>
            </a:r>
            <a:r>
              <a:rPr lang="en-US"/>
              <a:t> </a:t>
            </a:r>
            <a:r>
              <a:rPr lang="en-US" err="1"/>
              <a:t>percentuais</a:t>
            </a:r>
            <a:r>
              <a:rPr lang="en-US"/>
              <a:t> em </a:t>
            </a:r>
            <a:r>
              <a:rPr lang="en-US" err="1"/>
              <a:t>relação</a:t>
            </a:r>
            <a:r>
              <a:rPr lang="en-US"/>
              <a:t> </a:t>
            </a:r>
            <a:r>
              <a:rPr lang="en-US" err="1"/>
              <a:t>ao</a:t>
            </a:r>
            <a:r>
              <a:rPr lang="en-US"/>
              <a:t> </a:t>
            </a:r>
            <a:r>
              <a:rPr lang="en-US" err="1"/>
              <a:t>período</a:t>
            </a:r>
            <a:r>
              <a:rPr lang="en-US"/>
              <a:t> anterior. São </a:t>
            </a:r>
            <a:r>
              <a:rPr lang="en-US" err="1"/>
              <a:t>incluídos</a:t>
            </a:r>
            <a:r>
              <a:rPr lang="en-US"/>
              <a:t> bullets com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principais</a:t>
            </a:r>
            <a:r>
              <a:rPr lang="en-US"/>
              <a:t> </a:t>
            </a:r>
            <a:r>
              <a:rPr lang="en-US" err="1"/>
              <a:t>focos</a:t>
            </a:r>
            <a:r>
              <a:rPr lang="en-US"/>
              <a:t> de </a:t>
            </a:r>
            <a:r>
              <a:rPr lang="en-US" err="1"/>
              <a:t>ocorrência</a:t>
            </a:r>
            <a:r>
              <a:rPr lang="en-US"/>
              <a:t>, </a:t>
            </a:r>
            <a:r>
              <a:rPr lang="en-US" err="1"/>
              <a:t>como</a:t>
            </a:r>
            <a:r>
              <a:rPr lang="en-US"/>
              <a:t> </a:t>
            </a:r>
            <a:r>
              <a:rPr lang="en-US" err="1"/>
              <a:t>categorias</a:t>
            </a:r>
            <a:r>
              <a:rPr lang="en-US"/>
              <a:t> </a:t>
            </a:r>
            <a:r>
              <a:rPr lang="en-US" err="1"/>
              <a:t>específicas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modalidades</a:t>
            </a:r>
            <a:r>
              <a:rPr lang="en-US"/>
              <a:t> com </a:t>
            </a:r>
            <a:r>
              <a:rPr lang="en-US" err="1"/>
              <a:t>maior</a:t>
            </a:r>
            <a:r>
              <a:rPr lang="en-US"/>
              <a:t> </a:t>
            </a:r>
            <a:r>
              <a:rPr lang="en-US" err="1"/>
              <a:t>número</a:t>
            </a:r>
            <a:r>
              <a:rPr lang="en-US"/>
              <a:t> de </a:t>
            </a:r>
            <a:r>
              <a:rPr lang="en-US" err="1"/>
              <a:t>devoluções</a:t>
            </a:r>
            <a:r>
              <a:rPr lang="en-US"/>
              <a:t>. </a:t>
            </a:r>
            <a:r>
              <a:rPr lang="en-US" err="1"/>
              <a:t>Essa</a:t>
            </a:r>
            <a:r>
              <a:rPr lang="en-US"/>
              <a:t> </a:t>
            </a:r>
            <a:r>
              <a:rPr lang="en-US" err="1"/>
              <a:t>abordagem</a:t>
            </a:r>
            <a:r>
              <a:rPr lang="en-US"/>
              <a:t> </a:t>
            </a:r>
            <a:r>
              <a:rPr lang="en-US" err="1"/>
              <a:t>permite</a:t>
            </a:r>
            <a:r>
              <a:rPr lang="en-US"/>
              <a:t>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leitura</a:t>
            </a:r>
            <a:r>
              <a:rPr lang="en-US"/>
              <a:t> </a:t>
            </a:r>
            <a:r>
              <a:rPr lang="en-US" err="1"/>
              <a:t>rápida</a:t>
            </a:r>
            <a:r>
              <a:rPr lang="en-US"/>
              <a:t> e </a:t>
            </a:r>
            <a:r>
              <a:rPr lang="en-US" err="1"/>
              <a:t>objetiva</a:t>
            </a:r>
            <a:r>
              <a:rPr lang="en-US"/>
              <a:t> dos </a:t>
            </a:r>
            <a:r>
              <a:rPr lang="en-US" err="1"/>
              <a:t>resultados</a:t>
            </a:r>
            <a:r>
              <a:rPr lang="en-US"/>
              <a:t>, </a:t>
            </a:r>
            <a:r>
              <a:rPr lang="en-US" err="1"/>
              <a:t>facilitando</a:t>
            </a:r>
            <a:r>
              <a:rPr lang="en-US"/>
              <a:t> a </a:t>
            </a:r>
            <a:r>
              <a:rPr lang="en-US" err="1"/>
              <a:t>identificação</a:t>
            </a:r>
            <a:r>
              <a:rPr lang="en-US"/>
              <a:t> de </a:t>
            </a:r>
            <a:r>
              <a:rPr lang="en-US" err="1"/>
              <a:t>áreas</a:t>
            </a:r>
            <a:r>
              <a:rPr lang="en-US"/>
              <a:t> </a:t>
            </a:r>
            <a:r>
              <a:rPr lang="en-US" err="1"/>
              <a:t>críticas</a:t>
            </a:r>
            <a:r>
              <a:rPr lang="en-US"/>
              <a:t> e </a:t>
            </a:r>
            <a:r>
              <a:rPr lang="en-US" err="1"/>
              <a:t>oportunidades</a:t>
            </a:r>
            <a:r>
              <a:rPr lang="en-US"/>
              <a:t> de </a:t>
            </a:r>
            <a:r>
              <a:rPr lang="en-US" err="1"/>
              <a:t>correção</a:t>
            </a:r>
            <a:r>
              <a:rPr lang="en-US"/>
              <a:t>. A taxa de </a:t>
            </a:r>
            <a:r>
              <a:rPr lang="en-US" err="1"/>
              <a:t>devolução</a:t>
            </a:r>
            <a:r>
              <a:rPr lang="en-US"/>
              <a:t> é </a:t>
            </a:r>
            <a:r>
              <a:rPr lang="en-US" err="1"/>
              <a:t>calculada</a:t>
            </a:r>
            <a:r>
              <a:rPr lang="en-US"/>
              <a:t> com base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processos</a:t>
            </a:r>
            <a:r>
              <a:rPr lang="en-US"/>
              <a:t> </a:t>
            </a:r>
            <a:r>
              <a:rPr lang="en-US" err="1"/>
              <a:t>instruídos</a:t>
            </a:r>
            <a:r>
              <a:rPr lang="en-US"/>
              <a:t>, </a:t>
            </a:r>
            <a:r>
              <a:rPr lang="en-US" err="1"/>
              <a:t>incluindo</a:t>
            </a:r>
            <a:r>
              <a:rPr lang="en-US"/>
              <a:t> </a:t>
            </a:r>
            <a:r>
              <a:rPr lang="en-US" err="1"/>
              <a:t>homologados</a:t>
            </a:r>
            <a:r>
              <a:rPr lang="en-US"/>
              <a:t>, insucessos e </a:t>
            </a:r>
            <a:r>
              <a:rPr lang="en-US" err="1"/>
              <a:t>devolvidos</a:t>
            </a:r>
            <a:r>
              <a:rPr lang="en-US"/>
              <a:t>.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39E737-64D7-157D-B7E7-C1065EBF46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407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Taxa de Sucesso Global, </a:t>
            </a:r>
            <a:r>
              <a:rPr lang="en-US" err="1"/>
              <a:t>Tendência</a:t>
            </a:r>
            <a:r>
              <a:rPr lang="en-US"/>
              <a:t> Temporal da Taxa de Sucesso, Taxa de Sucesso por Modalidade, Taxa de Sucesso por Categoria de </a:t>
            </a:r>
            <a:r>
              <a:rPr lang="en-US" err="1"/>
              <a:t>Compra</a:t>
            </a:r>
            <a:r>
              <a:rPr lang="en-US"/>
              <a:t>, Ranking </a:t>
            </a:r>
            <a:r>
              <a:rPr lang="en-US" err="1"/>
              <a:t>Nacional</a:t>
            </a:r>
            <a:r>
              <a:rPr lang="en-US"/>
              <a:t> de Sucesso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472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Taxa de Sucesso Global, </a:t>
            </a:r>
            <a:r>
              <a:rPr lang="en-US" err="1"/>
              <a:t>Tendência</a:t>
            </a:r>
            <a:r>
              <a:rPr lang="en-US"/>
              <a:t> Temporal da Taxa de Sucesso, Taxa de Sucesso por Modalidade, Taxa de Sucesso por Categoria de </a:t>
            </a:r>
            <a:r>
              <a:rPr lang="en-US" err="1"/>
              <a:t>Compra</a:t>
            </a:r>
            <a:r>
              <a:rPr lang="en-US"/>
              <a:t>, Ranking </a:t>
            </a:r>
            <a:r>
              <a:rPr lang="en-US" err="1"/>
              <a:t>Nacional</a:t>
            </a:r>
            <a:r>
              <a:rPr lang="en-US"/>
              <a:t> de Sucesso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156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05DF44C-CE86-5586-8C17-15B217C45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056CDA7-B432-F7DA-FD5D-A03C19EAA0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2621B4B-8D33-6747-8D3E-ECA047C566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A taxa de </a:t>
            </a:r>
            <a:r>
              <a:rPr lang="en-US" err="1"/>
              <a:t>devolução</a:t>
            </a:r>
            <a:r>
              <a:rPr lang="en-US"/>
              <a:t> global é </a:t>
            </a:r>
            <a:r>
              <a:rPr lang="en-US" err="1"/>
              <a:t>apresentada</a:t>
            </a:r>
            <a:r>
              <a:rPr lang="en-US"/>
              <a:t> em </a:t>
            </a:r>
            <a:r>
              <a:rPr lang="en-US" err="1"/>
              <a:t>formato</a:t>
            </a:r>
            <a:r>
              <a:rPr lang="en-US"/>
              <a:t> de </a:t>
            </a:r>
            <a:r>
              <a:rPr lang="en-US" err="1"/>
              <a:t>cartão</a:t>
            </a:r>
            <a:r>
              <a:rPr lang="en-US"/>
              <a:t> com </a:t>
            </a:r>
            <a:r>
              <a:rPr lang="en-US" err="1"/>
              <a:t>destaque</a:t>
            </a:r>
            <a:r>
              <a:rPr lang="en-US"/>
              <a:t> para o </a:t>
            </a:r>
            <a:r>
              <a:rPr lang="en-US" err="1"/>
              <a:t>percentual</a:t>
            </a:r>
            <a:r>
              <a:rPr lang="en-US"/>
              <a:t> </a:t>
            </a:r>
            <a:r>
              <a:rPr lang="en-US" err="1"/>
              <a:t>atual</a:t>
            </a:r>
            <a:r>
              <a:rPr lang="en-US"/>
              <a:t> e a </a:t>
            </a:r>
            <a:r>
              <a:rPr lang="en-US" err="1"/>
              <a:t>variação</a:t>
            </a:r>
            <a:r>
              <a:rPr lang="en-US"/>
              <a:t> em </a:t>
            </a:r>
            <a:r>
              <a:rPr lang="en-US" err="1"/>
              <a:t>pontos</a:t>
            </a:r>
            <a:r>
              <a:rPr lang="en-US"/>
              <a:t> </a:t>
            </a:r>
            <a:r>
              <a:rPr lang="en-US" err="1"/>
              <a:t>percentuais</a:t>
            </a:r>
            <a:r>
              <a:rPr lang="en-US"/>
              <a:t> em </a:t>
            </a:r>
            <a:r>
              <a:rPr lang="en-US" err="1"/>
              <a:t>relação</a:t>
            </a:r>
            <a:r>
              <a:rPr lang="en-US"/>
              <a:t> </a:t>
            </a:r>
            <a:r>
              <a:rPr lang="en-US" err="1"/>
              <a:t>ao</a:t>
            </a:r>
            <a:r>
              <a:rPr lang="en-US"/>
              <a:t> </a:t>
            </a:r>
            <a:r>
              <a:rPr lang="en-US" err="1"/>
              <a:t>período</a:t>
            </a:r>
            <a:r>
              <a:rPr lang="en-US"/>
              <a:t> anterior. São </a:t>
            </a:r>
            <a:r>
              <a:rPr lang="en-US" err="1"/>
              <a:t>incluídos</a:t>
            </a:r>
            <a:r>
              <a:rPr lang="en-US"/>
              <a:t> bullets com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principais</a:t>
            </a:r>
            <a:r>
              <a:rPr lang="en-US"/>
              <a:t> </a:t>
            </a:r>
            <a:r>
              <a:rPr lang="en-US" err="1"/>
              <a:t>focos</a:t>
            </a:r>
            <a:r>
              <a:rPr lang="en-US"/>
              <a:t> de </a:t>
            </a:r>
            <a:r>
              <a:rPr lang="en-US" err="1"/>
              <a:t>ocorrência</a:t>
            </a:r>
            <a:r>
              <a:rPr lang="en-US"/>
              <a:t>, </a:t>
            </a:r>
            <a:r>
              <a:rPr lang="en-US" err="1"/>
              <a:t>como</a:t>
            </a:r>
            <a:r>
              <a:rPr lang="en-US"/>
              <a:t> </a:t>
            </a:r>
            <a:r>
              <a:rPr lang="en-US" err="1"/>
              <a:t>categorias</a:t>
            </a:r>
            <a:r>
              <a:rPr lang="en-US"/>
              <a:t> </a:t>
            </a:r>
            <a:r>
              <a:rPr lang="en-US" err="1"/>
              <a:t>específicas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modalidades</a:t>
            </a:r>
            <a:r>
              <a:rPr lang="en-US"/>
              <a:t> com </a:t>
            </a:r>
            <a:r>
              <a:rPr lang="en-US" err="1"/>
              <a:t>maior</a:t>
            </a:r>
            <a:r>
              <a:rPr lang="en-US"/>
              <a:t> </a:t>
            </a:r>
            <a:r>
              <a:rPr lang="en-US" err="1"/>
              <a:t>número</a:t>
            </a:r>
            <a:r>
              <a:rPr lang="en-US"/>
              <a:t> de </a:t>
            </a:r>
            <a:r>
              <a:rPr lang="en-US" err="1"/>
              <a:t>devoluções</a:t>
            </a:r>
            <a:r>
              <a:rPr lang="en-US"/>
              <a:t>. </a:t>
            </a:r>
            <a:r>
              <a:rPr lang="en-US" err="1"/>
              <a:t>Essa</a:t>
            </a:r>
            <a:r>
              <a:rPr lang="en-US"/>
              <a:t> </a:t>
            </a:r>
            <a:r>
              <a:rPr lang="en-US" err="1"/>
              <a:t>abordagem</a:t>
            </a:r>
            <a:r>
              <a:rPr lang="en-US"/>
              <a:t> </a:t>
            </a:r>
            <a:r>
              <a:rPr lang="en-US" err="1"/>
              <a:t>permite</a:t>
            </a:r>
            <a:r>
              <a:rPr lang="en-US"/>
              <a:t>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leitura</a:t>
            </a:r>
            <a:r>
              <a:rPr lang="en-US"/>
              <a:t> </a:t>
            </a:r>
            <a:r>
              <a:rPr lang="en-US" err="1"/>
              <a:t>rápida</a:t>
            </a:r>
            <a:r>
              <a:rPr lang="en-US"/>
              <a:t> e </a:t>
            </a:r>
            <a:r>
              <a:rPr lang="en-US" err="1"/>
              <a:t>objetiva</a:t>
            </a:r>
            <a:r>
              <a:rPr lang="en-US"/>
              <a:t> dos </a:t>
            </a:r>
            <a:r>
              <a:rPr lang="en-US" err="1"/>
              <a:t>resultados</a:t>
            </a:r>
            <a:r>
              <a:rPr lang="en-US"/>
              <a:t>, </a:t>
            </a:r>
            <a:r>
              <a:rPr lang="en-US" err="1"/>
              <a:t>facilitando</a:t>
            </a:r>
            <a:r>
              <a:rPr lang="en-US"/>
              <a:t> a </a:t>
            </a:r>
            <a:r>
              <a:rPr lang="en-US" err="1"/>
              <a:t>identificação</a:t>
            </a:r>
            <a:r>
              <a:rPr lang="en-US"/>
              <a:t> de </a:t>
            </a:r>
            <a:r>
              <a:rPr lang="en-US" err="1"/>
              <a:t>áreas</a:t>
            </a:r>
            <a:r>
              <a:rPr lang="en-US"/>
              <a:t> </a:t>
            </a:r>
            <a:r>
              <a:rPr lang="en-US" err="1"/>
              <a:t>críticas</a:t>
            </a:r>
            <a:r>
              <a:rPr lang="en-US"/>
              <a:t> e </a:t>
            </a:r>
            <a:r>
              <a:rPr lang="en-US" err="1"/>
              <a:t>oportunidades</a:t>
            </a:r>
            <a:r>
              <a:rPr lang="en-US"/>
              <a:t> de </a:t>
            </a:r>
            <a:r>
              <a:rPr lang="en-US" err="1"/>
              <a:t>correção</a:t>
            </a:r>
            <a:r>
              <a:rPr lang="en-US"/>
              <a:t>. A taxa de </a:t>
            </a:r>
            <a:r>
              <a:rPr lang="en-US" err="1"/>
              <a:t>devolução</a:t>
            </a:r>
            <a:r>
              <a:rPr lang="en-US"/>
              <a:t> é </a:t>
            </a:r>
            <a:r>
              <a:rPr lang="en-US" err="1"/>
              <a:t>calculada</a:t>
            </a:r>
            <a:r>
              <a:rPr lang="en-US"/>
              <a:t> com base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processos</a:t>
            </a:r>
            <a:r>
              <a:rPr lang="en-US"/>
              <a:t> </a:t>
            </a:r>
            <a:r>
              <a:rPr lang="en-US" err="1"/>
              <a:t>instruídos</a:t>
            </a:r>
            <a:r>
              <a:rPr lang="en-US"/>
              <a:t>, </a:t>
            </a:r>
            <a:r>
              <a:rPr lang="en-US" err="1"/>
              <a:t>incluindo</a:t>
            </a:r>
            <a:r>
              <a:rPr lang="en-US"/>
              <a:t> </a:t>
            </a:r>
            <a:r>
              <a:rPr lang="en-US" err="1"/>
              <a:t>homologados</a:t>
            </a:r>
            <a:r>
              <a:rPr lang="en-US"/>
              <a:t>, insucessos e </a:t>
            </a:r>
            <a:r>
              <a:rPr lang="en-US" err="1"/>
              <a:t>devolvidos</a:t>
            </a:r>
            <a:r>
              <a:rPr lang="en-US"/>
              <a:t>.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39E737-64D7-157D-B7E7-C1065EBF46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090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89BAE5F-6A2C-12DB-691A-ED49BFB1C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ABBEC2F-5259-1ED4-824F-F9E97E777F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DDF08A7-2529-D5D5-88D5-8A0733040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A taxa de </a:t>
            </a:r>
            <a:r>
              <a:rPr lang="en-US" err="1"/>
              <a:t>devolução</a:t>
            </a:r>
            <a:r>
              <a:rPr lang="en-US"/>
              <a:t> global é </a:t>
            </a:r>
            <a:r>
              <a:rPr lang="en-US" err="1"/>
              <a:t>apresentada</a:t>
            </a:r>
            <a:r>
              <a:rPr lang="en-US"/>
              <a:t> em </a:t>
            </a:r>
            <a:r>
              <a:rPr lang="en-US" err="1"/>
              <a:t>formato</a:t>
            </a:r>
            <a:r>
              <a:rPr lang="en-US"/>
              <a:t> de </a:t>
            </a:r>
            <a:r>
              <a:rPr lang="en-US" err="1"/>
              <a:t>cartão</a:t>
            </a:r>
            <a:r>
              <a:rPr lang="en-US"/>
              <a:t> com </a:t>
            </a:r>
            <a:r>
              <a:rPr lang="en-US" err="1"/>
              <a:t>destaque</a:t>
            </a:r>
            <a:r>
              <a:rPr lang="en-US"/>
              <a:t> para o </a:t>
            </a:r>
            <a:r>
              <a:rPr lang="en-US" err="1"/>
              <a:t>percentual</a:t>
            </a:r>
            <a:r>
              <a:rPr lang="en-US"/>
              <a:t> </a:t>
            </a:r>
            <a:r>
              <a:rPr lang="en-US" err="1"/>
              <a:t>atual</a:t>
            </a:r>
            <a:r>
              <a:rPr lang="en-US"/>
              <a:t> e a </a:t>
            </a:r>
            <a:r>
              <a:rPr lang="en-US" err="1"/>
              <a:t>variação</a:t>
            </a:r>
            <a:r>
              <a:rPr lang="en-US"/>
              <a:t> em </a:t>
            </a:r>
            <a:r>
              <a:rPr lang="en-US" err="1"/>
              <a:t>pontos</a:t>
            </a:r>
            <a:r>
              <a:rPr lang="en-US"/>
              <a:t> </a:t>
            </a:r>
            <a:r>
              <a:rPr lang="en-US" err="1"/>
              <a:t>percentuais</a:t>
            </a:r>
            <a:r>
              <a:rPr lang="en-US"/>
              <a:t> em </a:t>
            </a:r>
            <a:r>
              <a:rPr lang="en-US" err="1"/>
              <a:t>relação</a:t>
            </a:r>
            <a:r>
              <a:rPr lang="en-US"/>
              <a:t> </a:t>
            </a:r>
            <a:r>
              <a:rPr lang="en-US" err="1"/>
              <a:t>ao</a:t>
            </a:r>
            <a:r>
              <a:rPr lang="en-US"/>
              <a:t> </a:t>
            </a:r>
            <a:r>
              <a:rPr lang="en-US" err="1"/>
              <a:t>período</a:t>
            </a:r>
            <a:r>
              <a:rPr lang="en-US"/>
              <a:t> anterior. São </a:t>
            </a:r>
            <a:r>
              <a:rPr lang="en-US" err="1"/>
              <a:t>incluídos</a:t>
            </a:r>
            <a:r>
              <a:rPr lang="en-US"/>
              <a:t> bullets com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principais</a:t>
            </a:r>
            <a:r>
              <a:rPr lang="en-US"/>
              <a:t> </a:t>
            </a:r>
            <a:r>
              <a:rPr lang="en-US" err="1"/>
              <a:t>focos</a:t>
            </a:r>
            <a:r>
              <a:rPr lang="en-US"/>
              <a:t> de </a:t>
            </a:r>
            <a:r>
              <a:rPr lang="en-US" err="1"/>
              <a:t>ocorrência</a:t>
            </a:r>
            <a:r>
              <a:rPr lang="en-US"/>
              <a:t>, </a:t>
            </a:r>
            <a:r>
              <a:rPr lang="en-US" err="1"/>
              <a:t>como</a:t>
            </a:r>
            <a:r>
              <a:rPr lang="en-US"/>
              <a:t> </a:t>
            </a:r>
            <a:r>
              <a:rPr lang="en-US" err="1"/>
              <a:t>categorias</a:t>
            </a:r>
            <a:r>
              <a:rPr lang="en-US"/>
              <a:t> </a:t>
            </a:r>
            <a:r>
              <a:rPr lang="en-US" err="1"/>
              <a:t>específicas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modalidades</a:t>
            </a:r>
            <a:r>
              <a:rPr lang="en-US"/>
              <a:t> com </a:t>
            </a:r>
            <a:r>
              <a:rPr lang="en-US" err="1"/>
              <a:t>maior</a:t>
            </a:r>
            <a:r>
              <a:rPr lang="en-US"/>
              <a:t> </a:t>
            </a:r>
            <a:r>
              <a:rPr lang="en-US" err="1"/>
              <a:t>número</a:t>
            </a:r>
            <a:r>
              <a:rPr lang="en-US"/>
              <a:t> de </a:t>
            </a:r>
            <a:r>
              <a:rPr lang="en-US" err="1"/>
              <a:t>devoluções</a:t>
            </a:r>
            <a:r>
              <a:rPr lang="en-US"/>
              <a:t>. </a:t>
            </a:r>
            <a:r>
              <a:rPr lang="en-US" err="1"/>
              <a:t>Essa</a:t>
            </a:r>
            <a:r>
              <a:rPr lang="en-US"/>
              <a:t> </a:t>
            </a:r>
            <a:r>
              <a:rPr lang="en-US" err="1"/>
              <a:t>abordagem</a:t>
            </a:r>
            <a:r>
              <a:rPr lang="en-US"/>
              <a:t> </a:t>
            </a:r>
            <a:r>
              <a:rPr lang="en-US" err="1"/>
              <a:t>permite</a:t>
            </a:r>
            <a:r>
              <a:rPr lang="en-US"/>
              <a:t>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leitura</a:t>
            </a:r>
            <a:r>
              <a:rPr lang="en-US"/>
              <a:t> </a:t>
            </a:r>
            <a:r>
              <a:rPr lang="en-US" err="1"/>
              <a:t>rápida</a:t>
            </a:r>
            <a:r>
              <a:rPr lang="en-US"/>
              <a:t> e </a:t>
            </a:r>
            <a:r>
              <a:rPr lang="en-US" err="1"/>
              <a:t>objetiva</a:t>
            </a:r>
            <a:r>
              <a:rPr lang="en-US"/>
              <a:t> dos </a:t>
            </a:r>
            <a:r>
              <a:rPr lang="en-US" err="1"/>
              <a:t>resultados</a:t>
            </a:r>
            <a:r>
              <a:rPr lang="en-US"/>
              <a:t>, </a:t>
            </a:r>
            <a:r>
              <a:rPr lang="en-US" err="1"/>
              <a:t>facilitando</a:t>
            </a:r>
            <a:r>
              <a:rPr lang="en-US"/>
              <a:t> a </a:t>
            </a:r>
            <a:r>
              <a:rPr lang="en-US" err="1"/>
              <a:t>identificação</a:t>
            </a:r>
            <a:r>
              <a:rPr lang="en-US"/>
              <a:t> de </a:t>
            </a:r>
            <a:r>
              <a:rPr lang="en-US" err="1"/>
              <a:t>áreas</a:t>
            </a:r>
            <a:r>
              <a:rPr lang="en-US"/>
              <a:t> </a:t>
            </a:r>
            <a:r>
              <a:rPr lang="en-US" err="1"/>
              <a:t>críticas</a:t>
            </a:r>
            <a:r>
              <a:rPr lang="en-US"/>
              <a:t> e </a:t>
            </a:r>
            <a:r>
              <a:rPr lang="en-US" err="1"/>
              <a:t>oportunidades</a:t>
            </a:r>
            <a:r>
              <a:rPr lang="en-US"/>
              <a:t> de </a:t>
            </a:r>
            <a:r>
              <a:rPr lang="en-US" err="1"/>
              <a:t>correção</a:t>
            </a:r>
            <a:r>
              <a:rPr lang="en-US"/>
              <a:t>. A taxa de </a:t>
            </a:r>
            <a:r>
              <a:rPr lang="en-US" err="1"/>
              <a:t>devolução</a:t>
            </a:r>
            <a:r>
              <a:rPr lang="en-US"/>
              <a:t> é </a:t>
            </a:r>
            <a:r>
              <a:rPr lang="en-US" err="1"/>
              <a:t>calculada</a:t>
            </a:r>
            <a:r>
              <a:rPr lang="en-US"/>
              <a:t> com base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processos</a:t>
            </a:r>
            <a:r>
              <a:rPr lang="en-US"/>
              <a:t> </a:t>
            </a:r>
            <a:r>
              <a:rPr lang="en-US" err="1"/>
              <a:t>instruídos</a:t>
            </a:r>
            <a:r>
              <a:rPr lang="en-US"/>
              <a:t>, </a:t>
            </a:r>
            <a:r>
              <a:rPr lang="en-US" err="1"/>
              <a:t>incluindo</a:t>
            </a:r>
            <a:r>
              <a:rPr lang="en-US"/>
              <a:t> </a:t>
            </a:r>
            <a:r>
              <a:rPr lang="en-US" err="1"/>
              <a:t>homologados</a:t>
            </a:r>
            <a:r>
              <a:rPr lang="en-US"/>
              <a:t>, insucessos e </a:t>
            </a:r>
            <a:r>
              <a:rPr lang="en-US" err="1"/>
              <a:t>devolvidos</a:t>
            </a:r>
            <a:r>
              <a:rPr lang="en-US"/>
              <a:t>.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4E9DC4-38CC-1198-11AA-2F585DE154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341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89BAE5F-6A2C-12DB-691A-ED49BFB1C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ABBEC2F-5259-1ED4-824F-F9E97E777F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DDF08A7-2529-D5D5-88D5-8A0733040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A taxa de </a:t>
            </a:r>
            <a:r>
              <a:rPr lang="en-US" err="1"/>
              <a:t>devolução</a:t>
            </a:r>
            <a:r>
              <a:rPr lang="en-US"/>
              <a:t> global é </a:t>
            </a:r>
            <a:r>
              <a:rPr lang="en-US" err="1"/>
              <a:t>apresentada</a:t>
            </a:r>
            <a:r>
              <a:rPr lang="en-US"/>
              <a:t> em </a:t>
            </a:r>
            <a:r>
              <a:rPr lang="en-US" err="1"/>
              <a:t>formato</a:t>
            </a:r>
            <a:r>
              <a:rPr lang="en-US"/>
              <a:t> de </a:t>
            </a:r>
            <a:r>
              <a:rPr lang="en-US" err="1"/>
              <a:t>cartão</a:t>
            </a:r>
            <a:r>
              <a:rPr lang="en-US"/>
              <a:t> com </a:t>
            </a:r>
            <a:r>
              <a:rPr lang="en-US" err="1"/>
              <a:t>destaque</a:t>
            </a:r>
            <a:r>
              <a:rPr lang="en-US"/>
              <a:t> para o </a:t>
            </a:r>
            <a:r>
              <a:rPr lang="en-US" err="1"/>
              <a:t>percentual</a:t>
            </a:r>
            <a:r>
              <a:rPr lang="en-US"/>
              <a:t> </a:t>
            </a:r>
            <a:r>
              <a:rPr lang="en-US" err="1"/>
              <a:t>atual</a:t>
            </a:r>
            <a:r>
              <a:rPr lang="en-US"/>
              <a:t> e a </a:t>
            </a:r>
            <a:r>
              <a:rPr lang="en-US" err="1"/>
              <a:t>variação</a:t>
            </a:r>
            <a:r>
              <a:rPr lang="en-US"/>
              <a:t> em </a:t>
            </a:r>
            <a:r>
              <a:rPr lang="en-US" err="1"/>
              <a:t>pontos</a:t>
            </a:r>
            <a:r>
              <a:rPr lang="en-US"/>
              <a:t> </a:t>
            </a:r>
            <a:r>
              <a:rPr lang="en-US" err="1"/>
              <a:t>percentuais</a:t>
            </a:r>
            <a:r>
              <a:rPr lang="en-US"/>
              <a:t> em </a:t>
            </a:r>
            <a:r>
              <a:rPr lang="en-US" err="1"/>
              <a:t>relação</a:t>
            </a:r>
            <a:r>
              <a:rPr lang="en-US"/>
              <a:t> </a:t>
            </a:r>
            <a:r>
              <a:rPr lang="en-US" err="1"/>
              <a:t>ao</a:t>
            </a:r>
            <a:r>
              <a:rPr lang="en-US"/>
              <a:t> </a:t>
            </a:r>
            <a:r>
              <a:rPr lang="en-US" err="1"/>
              <a:t>período</a:t>
            </a:r>
            <a:r>
              <a:rPr lang="en-US"/>
              <a:t> anterior. São </a:t>
            </a:r>
            <a:r>
              <a:rPr lang="en-US" err="1"/>
              <a:t>incluídos</a:t>
            </a:r>
            <a:r>
              <a:rPr lang="en-US"/>
              <a:t> bullets com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principais</a:t>
            </a:r>
            <a:r>
              <a:rPr lang="en-US"/>
              <a:t> </a:t>
            </a:r>
            <a:r>
              <a:rPr lang="en-US" err="1"/>
              <a:t>focos</a:t>
            </a:r>
            <a:r>
              <a:rPr lang="en-US"/>
              <a:t> de </a:t>
            </a:r>
            <a:r>
              <a:rPr lang="en-US" err="1"/>
              <a:t>ocorrência</a:t>
            </a:r>
            <a:r>
              <a:rPr lang="en-US"/>
              <a:t>, </a:t>
            </a:r>
            <a:r>
              <a:rPr lang="en-US" err="1"/>
              <a:t>como</a:t>
            </a:r>
            <a:r>
              <a:rPr lang="en-US"/>
              <a:t> </a:t>
            </a:r>
            <a:r>
              <a:rPr lang="en-US" err="1"/>
              <a:t>categorias</a:t>
            </a:r>
            <a:r>
              <a:rPr lang="en-US"/>
              <a:t> </a:t>
            </a:r>
            <a:r>
              <a:rPr lang="en-US" err="1"/>
              <a:t>específicas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modalidades</a:t>
            </a:r>
            <a:r>
              <a:rPr lang="en-US"/>
              <a:t> com </a:t>
            </a:r>
            <a:r>
              <a:rPr lang="en-US" err="1"/>
              <a:t>maior</a:t>
            </a:r>
            <a:r>
              <a:rPr lang="en-US"/>
              <a:t> </a:t>
            </a:r>
            <a:r>
              <a:rPr lang="en-US" err="1"/>
              <a:t>número</a:t>
            </a:r>
            <a:r>
              <a:rPr lang="en-US"/>
              <a:t> de </a:t>
            </a:r>
            <a:r>
              <a:rPr lang="en-US" err="1"/>
              <a:t>devoluções</a:t>
            </a:r>
            <a:r>
              <a:rPr lang="en-US"/>
              <a:t>. </a:t>
            </a:r>
            <a:r>
              <a:rPr lang="en-US" err="1"/>
              <a:t>Essa</a:t>
            </a:r>
            <a:r>
              <a:rPr lang="en-US"/>
              <a:t> </a:t>
            </a:r>
            <a:r>
              <a:rPr lang="en-US" err="1"/>
              <a:t>abordagem</a:t>
            </a:r>
            <a:r>
              <a:rPr lang="en-US"/>
              <a:t> </a:t>
            </a:r>
            <a:r>
              <a:rPr lang="en-US" err="1"/>
              <a:t>permite</a:t>
            </a:r>
            <a:r>
              <a:rPr lang="en-US"/>
              <a:t>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leitura</a:t>
            </a:r>
            <a:r>
              <a:rPr lang="en-US"/>
              <a:t> </a:t>
            </a:r>
            <a:r>
              <a:rPr lang="en-US" err="1"/>
              <a:t>rápida</a:t>
            </a:r>
            <a:r>
              <a:rPr lang="en-US"/>
              <a:t> e </a:t>
            </a:r>
            <a:r>
              <a:rPr lang="en-US" err="1"/>
              <a:t>objetiva</a:t>
            </a:r>
            <a:r>
              <a:rPr lang="en-US"/>
              <a:t> dos </a:t>
            </a:r>
            <a:r>
              <a:rPr lang="en-US" err="1"/>
              <a:t>resultados</a:t>
            </a:r>
            <a:r>
              <a:rPr lang="en-US"/>
              <a:t>, </a:t>
            </a:r>
            <a:r>
              <a:rPr lang="en-US" err="1"/>
              <a:t>facilitando</a:t>
            </a:r>
            <a:r>
              <a:rPr lang="en-US"/>
              <a:t> a </a:t>
            </a:r>
            <a:r>
              <a:rPr lang="en-US" err="1"/>
              <a:t>identificação</a:t>
            </a:r>
            <a:r>
              <a:rPr lang="en-US"/>
              <a:t> de </a:t>
            </a:r>
            <a:r>
              <a:rPr lang="en-US" err="1"/>
              <a:t>áreas</a:t>
            </a:r>
            <a:r>
              <a:rPr lang="en-US"/>
              <a:t> </a:t>
            </a:r>
            <a:r>
              <a:rPr lang="en-US" err="1"/>
              <a:t>críticas</a:t>
            </a:r>
            <a:r>
              <a:rPr lang="en-US"/>
              <a:t> e </a:t>
            </a:r>
            <a:r>
              <a:rPr lang="en-US" err="1"/>
              <a:t>oportunidades</a:t>
            </a:r>
            <a:r>
              <a:rPr lang="en-US"/>
              <a:t> de </a:t>
            </a:r>
            <a:r>
              <a:rPr lang="en-US" err="1"/>
              <a:t>correção</a:t>
            </a:r>
            <a:r>
              <a:rPr lang="en-US"/>
              <a:t>. A taxa de </a:t>
            </a:r>
            <a:r>
              <a:rPr lang="en-US" err="1"/>
              <a:t>devolução</a:t>
            </a:r>
            <a:r>
              <a:rPr lang="en-US"/>
              <a:t> é </a:t>
            </a:r>
            <a:r>
              <a:rPr lang="en-US" err="1"/>
              <a:t>calculada</a:t>
            </a:r>
            <a:r>
              <a:rPr lang="en-US"/>
              <a:t> com base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processos</a:t>
            </a:r>
            <a:r>
              <a:rPr lang="en-US"/>
              <a:t> </a:t>
            </a:r>
            <a:r>
              <a:rPr lang="en-US" err="1"/>
              <a:t>instruídos</a:t>
            </a:r>
            <a:r>
              <a:rPr lang="en-US"/>
              <a:t>, </a:t>
            </a:r>
            <a:r>
              <a:rPr lang="en-US" err="1"/>
              <a:t>incluindo</a:t>
            </a:r>
            <a:r>
              <a:rPr lang="en-US"/>
              <a:t> </a:t>
            </a:r>
            <a:r>
              <a:rPr lang="en-US" err="1"/>
              <a:t>homologados</a:t>
            </a:r>
            <a:r>
              <a:rPr lang="en-US"/>
              <a:t>, insucessos e </a:t>
            </a:r>
            <a:r>
              <a:rPr lang="en-US" err="1"/>
              <a:t>devolvidos</a:t>
            </a:r>
            <a:r>
              <a:rPr lang="en-US"/>
              <a:t>.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4E9DC4-38CC-1198-11AA-2F585DE154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000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C3F0C2F-0143-B86F-E5CD-78B628098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6E79F76-33BD-6D37-7E1C-F7DB4E0803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12BDDE7-14C4-62E4-2E37-7F0D6E8A0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A taxa de </a:t>
            </a:r>
            <a:r>
              <a:rPr lang="en-US" err="1"/>
              <a:t>devolução</a:t>
            </a:r>
            <a:r>
              <a:rPr lang="en-US"/>
              <a:t> global é </a:t>
            </a:r>
            <a:r>
              <a:rPr lang="en-US" err="1"/>
              <a:t>apresentada</a:t>
            </a:r>
            <a:r>
              <a:rPr lang="en-US"/>
              <a:t> em </a:t>
            </a:r>
            <a:r>
              <a:rPr lang="en-US" err="1"/>
              <a:t>formato</a:t>
            </a:r>
            <a:r>
              <a:rPr lang="en-US"/>
              <a:t> de </a:t>
            </a:r>
            <a:r>
              <a:rPr lang="en-US" err="1"/>
              <a:t>cartão</a:t>
            </a:r>
            <a:r>
              <a:rPr lang="en-US"/>
              <a:t> com </a:t>
            </a:r>
            <a:r>
              <a:rPr lang="en-US" err="1"/>
              <a:t>destaque</a:t>
            </a:r>
            <a:r>
              <a:rPr lang="en-US"/>
              <a:t> para o </a:t>
            </a:r>
            <a:r>
              <a:rPr lang="en-US" err="1"/>
              <a:t>percentual</a:t>
            </a:r>
            <a:r>
              <a:rPr lang="en-US"/>
              <a:t> </a:t>
            </a:r>
            <a:r>
              <a:rPr lang="en-US" err="1"/>
              <a:t>atual</a:t>
            </a:r>
            <a:r>
              <a:rPr lang="en-US"/>
              <a:t> e a </a:t>
            </a:r>
            <a:r>
              <a:rPr lang="en-US" err="1"/>
              <a:t>variação</a:t>
            </a:r>
            <a:r>
              <a:rPr lang="en-US"/>
              <a:t> em </a:t>
            </a:r>
            <a:r>
              <a:rPr lang="en-US" err="1"/>
              <a:t>pontos</a:t>
            </a:r>
            <a:r>
              <a:rPr lang="en-US"/>
              <a:t> </a:t>
            </a:r>
            <a:r>
              <a:rPr lang="en-US" err="1"/>
              <a:t>percentuais</a:t>
            </a:r>
            <a:r>
              <a:rPr lang="en-US"/>
              <a:t> em </a:t>
            </a:r>
            <a:r>
              <a:rPr lang="en-US" err="1"/>
              <a:t>relação</a:t>
            </a:r>
            <a:r>
              <a:rPr lang="en-US"/>
              <a:t> </a:t>
            </a:r>
            <a:r>
              <a:rPr lang="en-US" err="1"/>
              <a:t>ao</a:t>
            </a:r>
            <a:r>
              <a:rPr lang="en-US"/>
              <a:t> </a:t>
            </a:r>
            <a:r>
              <a:rPr lang="en-US" err="1"/>
              <a:t>período</a:t>
            </a:r>
            <a:r>
              <a:rPr lang="en-US"/>
              <a:t> anterior. São </a:t>
            </a:r>
            <a:r>
              <a:rPr lang="en-US" err="1"/>
              <a:t>incluídos</a:t>
            </a:r>
            <a:r>
              <a:rPr lang="en-US"/>
              <a:t> bullets com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principais</a:t>
            </a:r>
            <a:r>
              <a:rPr lang="en-US"/>
              <a:t> </a:t>
            </a:r>
            <a:r>
              <a:rPr lang="en-US" err="1"/>
              <a:t>focos</a:t>
            </a:r>
            <a:r>
              <a:rPr lang="en-US"/>
              <a:t> de </a:t>
            </a:r>
            <a:r>
              <a:rPr lang="en-US" err="1"/>
              <a:t>ocorrência</a:t>
            </a:r>
            <a:r>
              <a:rPr lang="en-US"/>
              <a:t>, </a:t>
            </a:r>
            <a:r>
              <a:rPr lang="en-US" err="1"/>
              <a:t>como</a:t>
            </a:r>
            <a:r>
              <a:rPr lang="en-US"/>
              <a:t> </a:t>
            </a:r>
            <a:r>
              <a:rPr lang="en-US" err="1"/>
              <a:t>categorias</a:t>
            </a:r>
            <a:r>
              <a:rPr lang="en-US"/>
              <a:t> </a:t>
            </a:r>
            <a:r>
              <a:rPr lang="en-US" err="1"/>
              <a:t>específicas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modalidades</a:t>
            </a:r>
            <a:r>
              <a:rPr lang="en-US"/>
              <a:t> com </a:t>
            </a:r>
            <a:r>
              <a:rPr lang="en-US" err="1"/>
              <a:t>maior</a:t>
            </a:r>
            <a:r>
              <a:rPr lang="en-US"/>
              <a:t> </a:t>
            </a:r>
            <a:r>
              <a:rPr lang="en-US" err="1"/>
              <a:t>número</a:t>
            </a:r>
            <a:r>
              <a:rPr lang="en-US"/>
              <a:t> de </a:t>
            </a:r>
            <a:r>
              <a:rPr lang="en-US" err="1"/>
              <a:t>devoluções</a:t>
            </a:r>
            <a:r>
              <a:rPr lang="en-US"/>
              <a:t>. </a:t>
            </a:r>
            <a:r>
              <a:rPr lang="en-US" err="1"/>
              <a:t>Essa</a:t>
            </a:r>
            <a:r>
              <a:rPr lang="en-US"/>
              <a:t> </a:t>
            </a:r>
            <a:r>
              <a:rPr lang="en-US" err="1"/>
              <a:t>abordagem</a:t>
            </a:r>
            <a:r>
              <a:rPr lang="en-US"/>
              <a:t> </a:t>
            </a:r>
            <a:r>
              <a:rPr lang="en-US" err="1"/>
              <a:t>permite</a:t>
            </a:r>
            <a:r>
              <a:rPr lang="en-US"/>
              <a:t>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leitura</a:t>
            </a:r>
            <a:r>
              <a:rPr lang="en-US"/>
              <a:t> </a:t>
            </a:r>
            <a:r>
              <a:rPr lang="en-US" err="1"/>
              <a:t>rápida</a:t>
            </a:r>
            <a:r>
              <a:rPr lang="en-US"/>
              <a:t> e </a:t>
            </a:r>
            <a:r>
              <a:rPr lang="en-US" err="1"/>
              <a:t>objetiva</a:t>
            </a:r>
            <a:r>
              <a:rPr lang="en-US"/>
              <a:t> dos </a:t>
            </a:r>
            <a:r>
              <a:rPr lang="en-US" err="1"/>
              <a:t>resultados</a:t>
            </a:r>
            <a:r>
              <a:rPr lang="en-US"/>
              <a:t>, </a:t>
            </a:r>
            <a:r>
              <a:rPr lang="en-US" err="1"/>
              <a:t>facilitando</a:t>
            </a:r>
            <a:r>
              <a:rPr lang="en-US"/>
              <a:t> a </a:t>
            </a:r>
            <a:r>
              <a:rPr lang="en-US" err="1"/>
              <a:t>identificação</a:t>
            </a:r>
            <a:r>
              <a:rPr lang="en-US"/>
              <a:t> de </a:t>
            </a:r>
            <a:r>
              <a:rPr lang="en-US" err="1"/>
              <a:t>áreas</a:t>
            </a:r>
            <a:r>
              <a:rPr lang="en-US"/>
              <a:t> </a:t>
            </a:r>
            <a:r>
              <a:rPr lang="en-US" err="1"/>
              <a:t>críticas</a:t>
            </a:r>
            <a:r>
              <a:rPr lang="en-US"/>
              <a:t> e </a:t>
            </a:r>
            <a:r>
              <a:rPr lang="en-US" err="1"/>
              <a:t>oportunidades</a:t>
            </a:r>
            <a:r>
              <a:rPr lang="en-US"/>
              <a:t> de </a:t>
            </a:r>
            <a:r>
              <a:rPr lang="en-US" err="1"/>
              <a:t>correção</a:t>
            </a:r>
            <a:r>
              <a:rPr lang="en-US"/>
              <a:t>. A taxa de </a:t>
            </a:r>
            <a:r>
              <a:rPr lang="en-US" err="1"/>
              <a:t>devolução</a:t>
            </a:r>
            <a:r>
              <a:rPr lang="en-US"/>
              <a:t> é </a:t>
            </a:r>
            <a:r>
              <a:rPr lang="en-US" err="1"/>
              <a:t>calculada</a:t>
            </a:r>
            <a:r>
              <a:rPr lang="en-US"/>
              <a:t> com base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processos</a:t>
            </a:r>
            <a:r>
              <a:rPr lang="en-US"/>
              <a:t> </a:t>
            </a:r>
            <a:r>
              <a:rPr lang="en-US" err="1"/>
              <a:t>instruídos</a:t>
            </a:r>
            <a:r>
              <a:rPr lang="en-US"/>
              <a:t>, </a:t>
            </a:r>
            <a:r>
              <a:rPr lang="en-US" err="1"/>
              <a:t>incluindo</a:t>
            </a:r>
            <a:r>
              <a:rPr lang="en-US"/>
              <a:t> </a:t>
            </a:r>
            <a:r>
              <a:rPr lang="en-US" err="1"/>
              <a:t>homologados</a:t>
            </a:r>
            <a:r>
              <a:rPr lang="en-US"/>
              <a:t>, insucessos e </a:t>
            </a:r>
            <a:r>
              <a:rPr lang="en-US" err="1"/>
              <a:t>devolvidos</a:t>
            </a:r>
            <a:r>
              <a:rPr lang="en-US"/>
              <a:t>.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324327-3D5A-F72A-B8D7-73D289447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612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C3F0C2F-0143-B86F-E5CD-78B628098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6E79F76-33BD-6D37-7E1C-F7DB4E0803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12BDDE7-14C4-62E4-2E37-7F0D6E8A0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A taxa de </a:t>
            </a:r>
            <a:r>
              <a:rPr lang="en-US" dirty="0" err="1"/>
              <a:t>devolução</a:t>
            </a:r>
            <a:r>
              <a:rPr lang="en-US" dirty="0"/>
              <a:t> global é </a:t>
            </a:r>
            <a:r>
              <a:rPr lang="en-US" dirty="0" err="1"/>
              <a:t>apresentada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formato</a:t>
            </a:r>
            <a:r>
              <a:rPr lang="en-US" dirty="0"/>
              <a:t> de </a:t>
            </a:r>
            <a:r>
              <a:rPr lang="en-US" dirty="0" err="1"/>
              <a:t>cartão</a:t>
            </a:r>
            <a:r>
              <a:rPr lang="en-US" dirty="0"/>
              <a:t> com </a:t>
            </a:r>
            <a:r>
              <a:rPr lang="en-US" dirty="0" err="1"/>
              <a:t>destaque</a:t>
            </a:r>
            <a:r>
              <a:rPr lang="en-US" dirty="0"/>
              <a:t> para o </a:t>
            </a:r>
            <a:r>
              <a:rPr lang="en-US" dirty="0" err="1"/>
              <a:t>percentual</a:t>
            </a:r>
            <a:r>
              <a:rPr lang="en-US" dirty="0"/>
              <a:t> </a:t>
            </a:r>
            <a:r>
              <a:rPr lang="en-US" dirty="0" err="1"/>
              <a:t>atual</a:t>
            </a:r>
            <a:r>
              <a:rPr lang="en-US" dirty="0"/>
              <a:t> e a </a:t>
            </a:r>
            <a:r>
              <a:rPr lang="en-US" dirty="0" err="1"/>
              <a:t>variação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pontos</a:t>
            </a:r>
            <a:r>
              <a:rPr lang="en-US" dirty="0"/>
              <a:t> </a:t>
            </a:r>
            <a:r>
              <a:rPr lang="en-US" dirty="0" err="1"/>
              <a:t>percentuais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relação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período</a:t>
            </a:r>
            <a:r>
              <a:rPr lang="en-US" dirty="0"/>
              <a:t> anterior. São </a:t>
            </a:r>
            <a:r>
              <a:rPr lang="en-US" dirty="0" err="1"/>
              <a:t>incluídos</a:t>
            </a:r>
            <a:r>
              <a:rPr lang="en-US" dirty="0"/>
              <a:t> bullets com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principais</a:t>
            </a:r>
            <a:r>
              <a:rPr lang="en-US" dirty="0"/>
              <a:t> </a:t>
            </a:r>
            <a:r>
              <a:rPr lang="en-US" dirty="0" err="1"/>
              <a:t>focos</a:t>
            </a:r>
            <a:r>
              <a:rPr lang="en-US" dirty="0"/>
              <a:t> de </a:t>
            </a:r>
            <a:r>
              <a:rPr lang="en-US" dirty="0" err="1"/>
              <a:t>ocorrência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categorias</a:t>
            </a:r>
            <a:r>
              <a:rPr lang="en-US" dirty="0"/>
              <a:t> </a:t>
            </a:r>
            <a:r>
              <a:rPr lang="en-US" dirty="0" err="1"/>
              <a:t>específicas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modalidades</a:t>
            </a:r>
            <a:r>
              <a:rPr lang="en-US" dirty="0"/>
              <a:t> com 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devoluções</a:t>
            </a:r>
            <a:r>
              <a:rPr lang="en-US" dirty="0"/>
              <a:t>. </a:t>
            </a:r>
            <a:r>
              <a:rPr lang="en-US" dirty="0" err="1"/>
              <a:t>Essa</a:t>
            </a:r>
            <a:r>
              <a:rPr lang="en-US" dirty="0"/>
              <a:t> </a:t>
            </a:r>
            <a:r>
              <a:rPr lang="en-US" dirty="0" err="1"/>
              <a:t>abordagem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leitura</a:t>
            </a:r>
            <a:r>
              <a:rPr lang="en-US" dirty="0"/>
              <a:t> </a:t>
            </a:r>
            <a:r>
              <a:rPr lang="en-US" dirty="0" err="1"/>
              <a:t>rápida</a:t>
            </a:r>
            <a:r>
              <a:rPr lang="en-US" dirty="0"/>
              <a:t> e </a:t>
            </a:r>
            <a:r>
              <a:rPr lang="en-US" dirty="0" err="1"/>
              <a:t>objetiva</a:t>
            </a:r>
            <a:r>
              <a:rPr lang="en-US" dirty="0"/>
              <a:t> dos </a:t>
            </a:r>
            <a:r>
              <a:rPr lang="en-US" dirty="0" err="1"/>
              <a:t>resultados</a:t>
            </a:r>
            <a:r>
              <a:rPr lang="en-US" dirty="0"/>
              <a:t>, </a:t>
            </a:r>
            <a:r>
              <a:rPr lang="en-US" dirty="0" err="1"/>
              <a:t>facilitando</a:t>
            </a:r>
            <a:r>
              <a:rPr lang="en-US" dirty="0"/>
              <a:t> a </a:t>
            </a:r>
            <a:r>
              <a:rPr lang="en-US" dirty="0" err="1"/>
              <a:t>identificação</a:t>
            </a:r>
            <a:r>
              <a:rPr lang="en-US" dirty="0"/>
              <a:t> de </a:t>
            </a:r>
            <a:r>
              <a:rPr lang="en-US" dirty="0" err="1"/>
              <a:t>áreas</a:t>
            </a:r>
            <a:r>
              <a:rPr lang="en-US" dirty="0"/>
              <a:t> </a:t>
            </a:r>
            <a:r>
              <a:rPr lang="en-US" dirty="0" err="1"/>
              <a:t>críticas</a:t>
            </a:r>
            <a:r>
              <a:rPr lang="en-US" dirty="0"/>
              <a:t> e </a:t>
            </a:r>
            <a:r>
              <a:rPr lang="en-US" dirty="0" err="1"/>
              <a:t>oportunidades</a:t>
            </a:r>
            <a:r>
              <a:rPr lang="en-US" dirty="0"/>
              <a:t> de </a:t>
            </a:r>
            <a:r>
              <a:rPr lang="en-US" dirty="0" err="1"/>
              <a:t>correção</a:t>
            </a:r>
            <a:r>
              <a:rPr lang="en-US" dirty="0"/>
              <a:t>. A taxa de </a:t>
            </a:r>
            <a:r>
              <a:rPr lang="en-US" dirty="0" err="1"/>
              <a:t>devolução</a:t>
            </a:r>
            <a:r>
              <a:rPr lang="en-US" dirty="0"/>
              <a:t> é </a:t>
            </a:r>
            <a:r>
              <a:rPr lang="en-US" dirty="0" err="1"/>
              <a:t>calculada</a:t>
            </a:r>
            <a:r>
              <a:rPr lang="en-US" dirty="0"/>
              <a:t> com base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processos</a:t>
            </a:r>
            <a:r>
              <a:rPr lang="en-US" dirty="0"/>
              <a:t> </a:t>
            </a:r>
            <a:r>
              <a:rPr lang="en-US" dirty="0" err="1"/>
              <a:t>instruídos</a:t>
            </a:r>
            <a:r>
              <a:rPr lang="en-US" dirty="0"/>
              <a:t>, </a:t>
            </a:r>
            <a:r>
              <a:rPr lang="en-US" dirty="0" err="1"/>
              <a:t>incluindo</a:t>
            </a:r>
            <a:r>
              <a:rPr lang="en-US" dirty="0"/>
              <a:t> </a:t>
            </a:r>
            <a:r>
              <a:rPr lang="en-US" dirty="0" err="1"/>
              <a:t>homologados</a:t>
            </a:r>
            <a:r>
              <a:rPr lang="en-US" dirty="0"/>
              <a:t>, </a:t>
            </a:r>
            <a:r>
              <a:rPr lang="en-US" dirty="0" err="1"/>
              <a:t>insucessos</a:t>
            </a:r>
            <a:r>
              <a:rPr lang="en-US" dirty="0"/>
              <a:t> e </a:t>
            </a:r>
            <a:r>
              <a:rPr lang="en-US" dirty="0" err="1"/>
              <a:t>devolvidos</a:t>
            </a:r>
            <a:r>
              <a:rPr lang="en-US" dirty="0"/>
              <a:t>.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324327-3D5A-F72A-B8D7-73D289447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399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C3F0C2F-0143-B86F-E5CD-78B628098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6E79F76-33BD-6D37-7E1C-F7DB4E0803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12BDDE7-14C4-62E4-2E37-7F0D6E8A0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A taxa de </a:t>
            </a:r>
            <a:r>
              <a:rPr lang="en-US" dirty="0" err="1"/>
              <a:t>devolução</a:t>
            </a:r>
            <a:r>
              <a:rPr lang="en-US" dirty="0"/>
              <a:t> global é </a:t>
            </a:r>
            <a:r>
              <a:rPr lang="en-US" dirty="0" err="1"/>
              <a:t>apresentada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formato</a:t>
            </a:r>
            <a:r>
              <a:rPr lang="en-US" dirty="0"/>
              <a:t> de </a:t>
            </a:r>
            <a:r>
              <a:rPr lang="en-US" dirty="0" err="1"/>
              <a:t>cartão</a:t>
            </a:r>
            <a:r>
              <a:rPr lang="en-US" dirty="0"/>
              <a:t> com </a:t>
            </a:r>
            <a:r>
              <a:rPr lang="en-US" dirty="0" err="1"/>
              <a:t>destaque</a:t>
            </a:r>
            <a:r>
              <a:rPr lang="en-US" dirty="0"/>
              <a:t> para o </a:t>
            </a:r>
            <a:r>
              <a:rPr lang="en-US" dirty="0" err="1"/>
              <a:t>percentual</a:t>
            </a:r>
            <a:r>
              <a:rPr lang="en-US" dirty="0"/>
              <a:t> </a:t>
            </a:r>
            <a:r>
              <a:rPr lang="en-US" dirty="0" err="1"/>
              <a:t>atual</a:t>
            </a:r>
            <a:r>
              <a:rPr lang="en-US" dirty="0"/>
              <a:t> e a </a:t>
            </a:r>
            <a:r>
              <a:rPr lang="en-US" dirty="0" err="1"/>
              <a:t>variação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pontos</a:t>
            </a:r>
            <a:r>
              <a:rPr lang="en-US" dirty="0"/>
              <a:t> </a:t>
            </a:r>
            <a:r>
              <a:rPr lang="en-US" dirty="0" err="1"/>
              <a:t>percentuais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relação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período</a:t>
            </a:r>
            <a:r>
              <a:rPr lang="en-US" dirty="0"/>
              <a:t> anterior. São </a:t>
            </a:r>
            <a:r>
              <a:rPr lang="en-US" dirty="0" err="1"/>
              <a:t>incluídos</a:t>
            </a:r>
            <a:r>
              <a:rPr lang="en-US" dirty="0"/>
              <a:t> bullets com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principais</a:t>
            </a:r>
            <a:r>
              <a:rPr lang="en-US" dirty="0"/>
              <a:t> </a:t>
            </a:r>
            <a:r>
              <a:rPr lang="en-US" dirty="0" err="1"/>
              <a:t>focos</a:t>
            </a:r>
            <a:r>
              <a:rPr lang="en-US" dirty="0"/>
              <a:t> de </a:t>
            </a:r>
            <a:r>
              <a:rPr lang="en-US" dirty="0" err="1"/>
              <a:t>ocorrência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categorias</a:t>
            </a:r>
            <a:r>
              <a:rPr lang="en-US" dirty="0"/>
              <a:t> </a:t>
            </a:r>
            <a:r>
              <a:rPr lang="en-US" dirty="0" err="1"/>
              <a:t>específicas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modalidades</a:t>
            </a:r>
            <a:r>
              <a:rPr lang="en-US" dirty="0"/>
              <a:t> com 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devoluções</a:t>
            </a:r>
            <a:r>
              <a:rPr lang="en-US" dirty="0"/>
              <a:t>. </a:t>
            </a:r>
            <a:r>
              <a:rPr lang="en-US" dirty="0" err="1"/>
              <a:t>Essa</a:t>
            </a:r>
            <a:r>
              <a:rPr lang="en-US" dirty="0"/>
              <a:t> </a:t>
            </a:r>
            <a:r>
              <a:rPr lang="en-US" dirty="0" err="1"/>
              <a:t>abordagem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leitura</a:t>
            </a:r>
            <a:r>
              <a:rPr lang="en-US" dirty="0"/>
              <a:t> </a:t>
            </a:r>
            <a:r>
              <a:rPr lang="en-US" dirty="0" err="1"/>
              <a:t>rápida</a:t>
            </a:r>
            <a:r>
              <a:rPr lang="en-US" dirty="0"/>
              <a:t> e </a:t>
            </a:r>
            <a:r>
              <a:rPr lang="en-US" dirty="0" err="1"/>
              <a:t>objetiva</a:t>
            </a:r>
            <a:r>
              <a:rPr lang="en-US" dirty="0"/>
              <a:t> dos </a:t>
            </a:r>
            <a:r>
              <a:rPr lang="en-US" dirty="0" err="1"/>
              <a:t>resultados</a:t>
            </a:r>
            <a:r>
              <a:rPr lang="en-US" dirty="0"/>
              <a:t>, </a:t>
            </a:r>
            <a:r>
              <a:rPr lang="en-US" dirty="0" err="1"/>
              <a:t>facilitando</a:t>
            </a:r>
            <a:r>
              <a:rPr lang="en-US" dirty="0"/>
              <a:t> a </a:t>
            </a:r>
            <a:r>
              <a:rPr lang="en-US" dirty="0" err="1"/>
              <a:t>identificação</a:t>
            </a:r>
            <a:r>
              <a:rPr lang="en-US" dirty="0"/>
              <a:t> de </a:t>
            </a:r>
            <a:r>
              <a:rPr lang="en-US" dirty="0" err="1"/>
              <a:t>áreas</a:t>
            </a:r>
            <a:r>
              <a:rPr lang="en-US" dirty="0"/>
              <a:t> </a:t>
            </a:r>
            <a:r>
              <a:rPr lang="en-US" dirty="0" err="1"/>
              <a:t>críticas</a:t>
            </a:r>
            <a:r>
              <a:rPr lang="en-US" dirty="0"/>
              <a:t> e </a:t>
            </a:r>
            <a:r>
              <a:rPr lang="en-US" dirty="0" err="1"/>
              <a:t>oportunidades</a:t>
            </a:r>
            <a:r>
              <a:rPr lang="en-US" dirty="0"/>
              <a:t> de </a:t>
            </a:r>
            <a:r>
              <a:rPr lang="en-US" dirty="0" err="1"/>
              <a:t>correção</a:t>
            </a:r>
            <a:r>
              <a:rPr lang="en-US" dirty="0"/>
              <a:t>. A taxa de </a:t>
            </a:r>
            <a:r>
              <a:rPr lang="en-US" dirty="0" err="1"/>
              <a:t>devolução</a:t>
            </a:r>
            <a:r>
              <a:rPr lang="en-US" dirty="0"/>
              <a:t> é </a:t>
            </a:r>
            <a:r>
              <a:rPr lang="en-US" dirty="0" err="1"/>
              <a:t>calculada</a:t>
            </a:r>
            <a:r>
              <a:rPr lang="en-US" dirty="0"/>
              <a:t> com base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processos</a:t>
            </a:r>
            <a:r>
              <a:rPr lang="en-US" dirty="0"/>
              <a:t> </a:t>
            </a:r>
            <a:r>
              <a:rPr lang="en-US" dirty="0" err="1"/>
              <a:t>instruídos</a:t>
            </a:r>
            <a:r>
              <a:rPr lang="en-US" dirty="0"/>
              <a:t>, </a:t>
            </a:r>
            <a:r>
              <a:rPr lang="en-US" dirty="0" err="1"/>
              <a:t>incluindo</a:t>
            </a:r>
            <a:r>
              <a:rPr lang="en-US" dirty="0"/>
              <a:t> </a:t>
            </a:r>
            <a:r>
              <a:rPr lang="en-US" dirty="0" err="1"/>
              <a:t>homologados</a:t>
            </a:r>
            <a:r>
              <a:rPr lang="en-US" dirty="0"/>
              <a:t>, </a:t>
            </a:r>
            <a:r>
              <a:rPr lang="en-US" dirty="0" err="1"/>
              <a:t>insucessos</a:t>
            </a:r>
            <a:r>
              <a:rPr lang="en-US" dirty="0"/>
              <a:t> e </a:t>
            </a:r>
            <a:r>
              <a:rPr lang="en-US" dirty="0" err="1"/>
              <a:t>devolvidos</a:t>
            </a:r>
            <a:r>
              <a:rPr lang="en-US" dirty="0"/>
              <a:t>.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324327-3D5A-F72A-B8D7-73D289447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34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AI-generated content may be incorrect.
---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194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C3F0C2F-0143-B86F-E5CD-78B628098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6E79F76-33BD-6D37-7E1C-F7DB4E0803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12BDDE7-14C4-62E4-2E37-7F0D6E8A0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A taxa de </a:t>
            </a:r>
            <a:r>
              <a:rPr lang="en-US" err="1"/>
              <a:t>devolução</a:t>
            </a:r>
            <a:r>
              <a:rPr lang="en-US"/>
              <a:t> global é </a:t>
            </a:r>
            <a:r>
              <a:rPr lang="en-US" err="1"/>
              <a:t>apresentada</a:t>
            </a:r>
            <a:r>
              <a:rPr lang="en-US"/>
              <a:t> em </a:t>
            </a:r>
            <a:r>
              <a:rPr lang="en-US" err="1"/>
              <a:t>formato</a:t>
            </a:r>
            <a:r>
              <a:rPr lang="en-US"/>
              <a:t> de </a:t>
            </a:r>
            <a:r>
              <a:rPr lang="en-US" err="1"/>
              <a:t>cartão</a:t>
            </a:r>
            <a:r>
              <a:rPr lang="en-US"/>
              <a:t> com </a:t>
            </a:r>
            <a:r>
              <a:rPr lang="en-US" err="1"/>
              <a:t>destaque</a:t>
            </a:r>
            <a:r>
              <a:rPr lang="en-US"/>
              <a:t> para o </a:t>
            </a:r>
            <a:r>
              <a:rPr lang="en-US" err="1"/>
              <a:t>percentual</a:t>
            </a:r>
            <a:r>
              <a:rPr lang="en-US"/>
              <a:t> </a:t>
            </a:r>
            <a:r>
              <a:rPr lang="en-US" err="1"/>
              <a:t>atual</a:t>
            </a:r>
            <a:r>
              <a:rPr lang="en-US"/>
              <a:t> e a </a:t>
            </a:r>
            <a:r>
              <a:rPr lang="en-US" err="1"/>
              <a:t>variação</a:t>
            </a:r>
            <a:r>
              <a:rPr lang="en-US"/>
              <a:t> em </a:t>
            </a:r>
            <a:r>
              <a:rPr lang="en-US" err="1"/>
              <a:t>pontos</a:t>
            </a:r>
            <a:r>
              <a:rPr lang="en-US"/>
              <a:t> </a:t>
            </a:r>
            <a:r>
              <a:rPr lang="en-US" err="1"/>
              <a:t>percentuais</a:t>
            </a:r>
            <a:r>
              <a:rPr lang="en-US"/>
              <a:t> em </a:t>
            </a:r>
            <a:r>
              <a:rPr lang="en-US" err="1"/>
              <a:t>relação</a:t>
            </a:r>
            <a:r>
              <a:rPr lang="en-US"/>
              <a:t> </a:t>
            </a:r>
            <a:r>
              <a:rPr lang="en-US" err="1"/>
              <a:t>ao</a:t>
            </a:r>
            <a:r>
              <a:rPr lang="en-US"/>
              <a:t> </a:t>
            </a:r>
            <a:r>
              <a:rPr lang="en-US" err="1"/>
              <a:t>período</a:t>
            </a:r>
            <a:r>
              <a:rPr lang="en-US"/>
              <a:t> anterior. São </a:t>
            </a:r>
            <a:r>
              <a:rPr lang="en-US" err="1"/>
              <a:t>incluídos</a:t>
            </a:r>
            <a:r>
              <a:rPr lang="en-US"/>
              <a:t> bullets com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principais</a:t>
            </a:r>
            <a:r>
              <a:rPr lang="en-US"/>
              <a:t> </a:t>
            </a:r>
            <a:r>
              <a:rPr lang="en-US" err="1"/>
              <a:t>focos</a:t>
            </a:r>
            <a:r>
              <a:rPr lang="en-US"/>
              <a:t> de </a:t>
            </a:r>
            <a:r>
              <a:rPr lang="en-US" err="1"/>
              <a:t>ocorrência</a:t>
            </a:r>
            <a:r>
              <a:rPr lang="en-US"/>
              <a:t>, </a:t>
            </a:r>
            <a:r>
              <a:rPr lang="en-US" err="1"/>
              <a:t>como</a:t>
            </a:r>
            <a:r>
              <a:rPr lang="en-US"/>
              <a:t> </a:t>
            </a:r>
            <a:r>
              <a:rPr lang="en-US" err="1"/>
              <a:t>categorias</a:t>
            </a:r>
            <a:r>
              <a:rPr lang="en-US"/>
              <a:t> </a:t>
            </a:r>
            <a:r>
              <a:rPr lang="en-US" err="1"/>
              <a:t>específicas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modalidades</a:t>
            </a:r>
            <a:r>
              <a:rPr lang="en-US"/>
              <a:t> com </a:t>
            </a:r>
            <a:r>
              <a:rPr lang="en-US" err="1"/>
              <a:t>maior</a:t>
            </a:r>
            <a:r>
              <a:rPr lang="en-US"/>
              <a:t> </a:t>
            </a:r>
            <a:r>
              <a:rPr lang="en-US" err="1"/>
              <a:t>número</a:t>
            </a:r>
            <a:r>
              <a:rPr lang="en-US"/>
              <a:t> de </a:t>
            </a:r>
            <a:r>
              <a:rPr lang="en-US" err="1"/>
              <a:t>devoluções</a:t>
            </a:r>
            <a:r>
              <a:rPr lang="en-US"/>
              <a:t>. </a:t>
            </a:r>
            <a:r>
              <a:rPr lang="en-US" err="1"/>
              <a:t>Essa</a:t>
            </a:r>
            <a:r>
              <a:rPr lang="en-US"/>
              <a:t> </a:t>
            </a:r>
            <a:r>
              <a:rPr lang="en-US" err="1"/>
              <a:t>abordagem</a:t>
            </a:r>
            <a:r>
              <a:rPr lang="en-US"/>
              <a:t> </a:t>
            </a:r>
            <a:r>
              <a:rPr lang="en-US" err="1"/>
              <a:t>permite</a:t>
            </a:r>
            <a:r>
              <a:rPr lang="en-US"/>
              <a:t>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leitura</a:t>
            </a:r>
            <a:r>
              <a:rPr lang="en-US"/>
              <a:t> </a:t>
            </a:r>
            <a:r>
              <a:rPr lang="en-US" err="1"/>
              <a:t>rápida</a:t>
            </a:r>
            <a:r>
              <a:rPr lang="en-US"/>
              <a:t> e </a:t>
            </a:r>
            <a:r>
              <a:rPr lang="en-US" err="1"/>
              <a:t>objetiva</a:t>
            </a:r>
            <a:r>
              <a:rPr lang="en-US"/>
              <a:t> dos </a:t>
            </a:r>
            <a:r>
              <a:rPr lang="en-US" err="1"/>
              <a:t>resultados</a:t>
            </a:r>
            <a:r>
              <a:rPr lang="en-US"/>
              <a:t>, </a:t>
            </a:r>
            <a:r>
              <a:rPr lang="en-US" err="1"/>
              <a:t>facilitando</a:t>
            </a:r>
            <a:r>
              <a:rPr lang="en-US"/>
              <a:t> a </a:t>
            </a:r>
            <a:r>
              <a:rPr lang="en-US" err="1"/>
              <a:t>identificação</a:t>
            </a:r>
            <a:r>
              <a:rPr lang="en-US"/>
              <a:t> de </a:t>
            </a:r>
            <a:r>
              <a:rPr lang="en-US" err="1"/>
              <a:t>áreas</a:t>
            </a:r>
            <a:r>
              <a:rPr lang="en-US"/>
              <a:t> </a:t>
            </a:r>
            <a:r>
              <a:rPr lang="en-US" err="1"/>
              <a:t>críticas</a:t>
            </a:r>
            <a:r>
              <a:rPr lang="en-US"/>
              <a:t> e </a:t>
            </a:r>
            <a:r>
              <a:rPr lang="en-US" err="1"/>
              <a:t>oportunidades</a:t>
            </a:r>
            <a:r>
              <a:rPr lang="en-US"/>
              <a:t> de </a:t>
            </a:r>
            <a:r>
              <a:rPr lang="en-US" err="1"/>
              <a:t>correção</a:t>
            </a:r>
            <a:r>
              <a:rPr lang="en-US"/>
              <a:t>. A taxa de </a:t>
            </a:r>
            <a:r>
              <a:rPr lang="en-US" err="1"/>
              <a:t>devolução</a:t>
            </a:r>
            <a:r>
              <a:rPr lang="en-US"/>
              <a:t> é </a:t>
            </a:r>
            <a:r>
              <a:rPr lang="en-US" err="1"/>
              <a:t>calculada</a:t>
            </a:r>
            <a:r>
              <a:rPr lang="en-US"/>
              <a:t> com base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processos</a:t>
            </a:r>
            <a:r>
              <a:rPr lang="en-US"/>
              <a:t> </a:t>
            </a:r>
            <a:r>
              <a:rPr lang="en-US" err="1"/>
              <a:t>instruídos</a:t>
            </a:r>
            <a:r>
              <a:rPr lang="en-US"/>
              <a:t>, </a:t>
            </a:r>
            <a:r>
              <a:rPr lang="en-US" err="1"/>
              <a:t>incluindo</a:t>
            </a:r>
            <a:r>
              <a:rPr lang="en-US"/>
              <a:t> </a:t>
            </a:r>
            <a:r>
              <a:rPr lang="en-US" err="1"/>
              <a:t>homologados</a:t>
            </a:r>
            <a:r>
              <a:rPr lang="en-US"/>
              <a:t>, insucessos e </a:t>
            </a:r>
            <a:r>
              <a:rPr lang="en-US" err="1"/>
              <a:t>devolvidos</a:t>
            </a:r>
            <a:r>
              <a:rPr lang="en-US"/>
              <a:t>.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324327-3D5A-F72A-B8D7-73D289447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212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C3F0C2F-0143-B86F-E5CD-78B628098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6E79F76-33BD-6D37-7E1C-F7DB4E0803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12BDDE7-14C4-62E4-2E37-7F0D6E8A0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A taxa de </a:t>
            </a:r>
            <a:r>
              <a:rPr lang="en-US" err="1"/>
              <a:t>devolução</a:t>
            </a:r>
            <a:r>
              <a:rPr lang="en-US"/>
              <a:t> global é </a:t>
            </a:r>
            <a:r>
              <a:rPr lang="en-US" err="1"/>
              <a:t>apresentada</a:t>
            </a:r>
            <a:r>
              <a:rPr lang="en-US"/>
              <a:t> em </a:t>
            </a:r>
            <a:r>
              <a:rPr lang="en-US" err="1"/>
              <a:t>formato</a:t>
            </a:r>
            <a:r>
              <a:rPr lang="en-US"/>
              <a:t> de </a:t>
            </a:r>
            <a:r>
              <a:rPr lang="en-US" err="1"/>
              <a:t>cartão</a:t>
            </a:r>
            <a:r>
              <a:rPr lang="en-US"/>
              <a:t> com </a:t>
            </a:r>
            <a:r>
              <a:rPr lang="en-US" err="1"/>
              <a:t>destaque</a:t>
            </a:r>
            <a:r>
              <a:rPr lang="en-US"/>
              <a:t> para o </a:t>
            </a:r>
            <a:r>
              <a:rPr lang="en-US" err="1"/>
              <a:t>percentual</a:t>
            </a:r>
            <a:r>
              <a:rPr lang="en-US"/>
              <a:t> </a:t>
            </a:r>
            <a:r>
              <a:rPr lang="en-US" err="1"/>
              <a:t>atual</a:t>
            </a:r>
            <a:r>
              <a:rPr lang="en-US"/>
              <a:t> e a </a:t>
            </a:r>
            <a:r>
              <a:rPr lang="en-US" err="1"/>
              <a:t>variação</a:t>
            </a:r>
            <a:r>
              <a:rPr lang="en-US"/>
              <a:t> em </a:t>
            </a:r>
            <a:r>
              <a:rPr lang="en-US" err="1"/>
              <a:t>pontos</a:t>
            </a:r>
            <a:r>
              <a:rPr lang="en-US"/>
              <a:t> </a:t>
            </a:r>
            <a:r>
              <a:rPr lang="en-US" err="1"/>
              <a:t>percentuais</a:t>
            </a:r>
            <a:r>
              <a:rPr lang="en-US"/>
              <a:t> em </a:t>
            </a:r>
            <a:r>
              <a:rPr lang="en-US" err="1"/>
              <a:t>relação</a:t>
            </a:r>
            <a:r>
              <a:rPr lang="en-US"/>
              <a:t> </a:t>
            </a:r>
            <a:r>
              <a:rPr lang="en-US" err="1"/>
              <a:t>ao</a:t>
            </a:r>
            <a:r>
              <a:rPr lang="en-US"/>
              <a:t> </a:t>
            </a:r>
            <a:r>
              <a:rPr lang="en-US" err="1"/>
              <a:t>período</a:t>
            </a:r>
            <a:r>
              <a:rPr lang="en-US"/>
              <a:t> anterior. São </a:t>
            </a:r>
            <a:r>
              <a:rPr lang="en-US" err="1"/>
              <a:t>incluídos</a:t>
            </a:r>
            <a:r>
              <a:rPr lang="en-US"/>
              <a:t> bullets com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principais</a:t>
            </a:r>
            <a:r>
              <a:rPr lang="en-US"/>
              <a:t> </a:t>
            </a:r>
            <a:r>
              <a:rPr lang="en-US" err="1"/>
              <a:t>focos</a:t>
            </a:r>
            <a:r>
              <a:rPr lang="en-US"/>
              <a:t> de </a:t>
            </a:r>
            <a:r>
              <a:rPr lang="en-US" err="1"/>
              <a:t>ocorrência</a:t>
            </a:r>
            <a:r>
              <a:rPr lang="en-US"/>
              <a:t>, </a:t>
            </a:r>
            <a:r>
              <a:rPr lang="en-US" err="1"/>
              <a:t>como</a:t>
            </a:r>
            <a:r>
              <a:rPr lang="en-US"/>
              <a:t> </a:t>
            </a:r>
            <a:r>
              <a:rPr lang="en-US" err="1"/>
              <a:t>categorias</a:t>
            </a:r>
            <a:r>
              <a:rPr lang="en-US"/>
              <a:t> </a:t>
            </a:r>
            <a:r>
              <a:rPr lang="en-US" err="1"/>
              <a:t>específicas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modalidades</a:t>
            </a:r>
            <a:r>
              <a:rPr lang="en-US"/>
              <a:t> com </a:t>
            </a:r>
            <a:r>
              <a:rPr lang="en-US" err="1"/>
              <a:t>maior</a:t>
            </a:r>
            <a:r>
              <a:rPr lang="en-US"/>
              <a:t> </a:t>
            </a:r>
            <a:r>
              <a:rPr lang="en-US" err="1"/>
              <a:t>número</a:t>
            </a:r>
            <a:r>
              <a:rPr lang="en-US"/>
              <a:t> de </a:t>
            </a:r>
            <a:r>
              <a:rPr lang="en-US" err="1"/>
              <a:t>devoluções</a:t>
            </a:r>
            <a:r>
              <a:rPr lang="en-US"/>
              <a:t>. </a:t>
            </a:r>
            <a:r>
              <a:rPr lang="en-US" err="1"/>
              <a:t>Essa</a:t>
            </a:r>
            <a:r>
              <a:rPr lang="en-US"/>
              <a:t> </a:t>
            </a:r>
            <a:r>
              <a:rPr lang="en-US" err="1"/>
              <a:t>abordagem</a:t>
            </a:r>
            <a:r>
              <a:rPr lang="en-US"/>
              <a:t> </a:t>
            </a:r>
            <a:r>
              <a:rPr lang="en-US" err="1"/>
              <a:t>permite</a:t>
            </a:r>
            <a:r>
              <a:rPr lang="en-US"/>
              <a:t>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leitura</a:t>
            </a:r>
            <a:r>
              <a:rPr lang="en-US"/>
              <a:t> </a:t>
            </a:r>
            <a:r>
              <a:rPr lang="en-US" err="1"/>
              <a:t>rápida</a:t>
            </a:r>
            <a:r>
              <a:rPr lang="en-US"/>
              <a:t> e </a:t>
            </a:r>
            <a:r>
              <a:rPr lang="en-US" err="1"/>
              <a:t>objetiva</a:t>
            </a:r>
            <a:r>
              <a:rPr lang="en-US"/>
              <a:t> dos </a:t>
            </a:r>
            <a:r>
              <a:rPr lang="en-US" err="1"/>
              <a:t>resultados</a:t>
            </a:r>
            <a:r>
              <a:rPr lang="en-US"/>
              <a:t>, </a:t>
            </a:r>
            <a:r>
              <a:rPr lang="en-US" err="1"/>
              <a:t>facilitando</a:t>
            </a:r>
            <a:r>
              <a:rPr lang="en-US"/>
              <a:t> a </a:t>
            </a:r>
            <a:r>
              <a:rPr lang="en-US" err="1"/>
              <a:t>identificação</a:t>
            </a:r>
            <a:r>
              <a:rPr lang="en-US"/>
              <a:t> de </a:t>
            </a:r>
            <a:r>
              <a:rPr lang="en-US" err="1"/>
              <a:t>áreas</a:t>
            </a:r>
            <a:r>
              <a:rPr lang="en-US"/>
              <a:t> </a:t>
            </a:r>
            <a:r>
              <a:rPr lang="en-US" err="1"/>
              <a:t>críticas</a:t>
            </a:r>
            <a:r>
              <a:rPr lang="en-US"/>
              <a:t> e </a:t>
            </a:r>
            <a:r>
              <a:rPr lang="en-US" err="1"/>
              <a:t>oportunidades</a:t>
            </a:r>
            <a:r>
              <a:rPr lang="en-US"/>
              <a:t> de </a:t>
            </a:r>
            <a:r>
              <a:rPr lang="en-US" err="1"/>
              <a:t>correção</a:t>
            </a:r>
            <a:r>
              <a:rPr lang="en-US"/>
              <a:t>. A taxa de </a:t>
            </a:r>
            <a:r>
              <a:rPr lang="en-US" err="1"/>
              <a:t>devolução</a:t>
            </a:r>
            <a:r>
              <a:rPr lang="en-US"/>
              <a:t> é </a:t>
            </a:r>
            <a:r>
              <a:rPr lang="en-US" err="1"/>
              <a:t>calculada</a:t>
            </a:r>
            <a:r>
              <a:rPr lang="en-US"/>
              <a:t> com base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processos</a:t>
            </a:r>
            <a:r>
              <a:rPr lang="en-US"/>
              <a:t> </a:t>
            </a:r>
            <a:r>
              <a:rPr lang="en-US" err="1"/>
              <a:t>instruídos</a:t>
            </a:r>
            <a:r>
              <a:rPr lang="en-US"/>
              <a:t>, </a:t>
            </a:r>
            <a:r>
              <a:rPr lang="en-US" err="1"/>
              <a:t>incluindo</a:t>
            </a:r>
            <a:r>
              <a:rPr lang="en-US"/>
              <a:t> </a:t>
            </a:r>
            <a:r>
              <a:rPr lang="en-US" err="1"/>
              <a:t>homologados</a:t>
            </a:r>
            <a:r>
              <a:rPr lang="en-US"/>
              <a:t>, insucessos e </a:t>
            </a:r>
            <a:r>
              <a:rPr lang="en-US" err="1"/>
              <a:t>devolvidos</a:t>
            </a:r>
            <a:r>
              <a:rPr lang="en-US"/>
              <a:t>.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324327-3D5A-F72A-B8D7-73D289447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610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Taxa de Sucesso Global, </a:t>
            </a:r>
            <a:r>
              <a:rPr lang="en-US" dirty="0" err="1"/>
              <a:t>Tendência</a:t>
            </a:r>
            <a:r>
              <a:rPr lang="en-US" dirty="0"/>
              <a:t> Temporal da Taxa de Sucesso, Taxa de Sucesso por Modalidade, Taxa de Sucesso por Categoria de </a:t>
            </a:r>
            <a:r>
              <a:rPr lang="en-US" dirty="0" err="1"/>
              <a:t>Compra</a:t>
            </a:r>
            <a:r>
              <a:rPr lang="en-US" dirty="0"/>
              <a:t>, Ranking </a:t>
            </a:r>
            <a:r>
              <a:rPr lang="en-US" dirty="0" err="1"/>
              <a:t>Nacional</a:t>
            </a:r>
            <a:r>
              <a:rPr lang="en-US" dirty="0"/>
              <a:t> de Sucesso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105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Taxa de Sucesso Global, </a:t>
            </a:r>
            <a:r>
              <a:rPr lang="en-US" dirty="0" err="1"/>
              <a:t>Tendência</a:t>
            </a:r>
            <a:r>
              <a:rPr lang="en-US" dirty="0"/>
              <a:t> Temporal da Taxa de Sucesso, Taxa de Sucesso por Modalidade, Taxa de Sucesso por Categoria de </a:t>
            </a:r>
            <a:r>
              <a:rPr lang="en-US" dirty="0" err="1"/>
              <a:t>Compra</a:t>
            </a:r>
            <a:r>
              <a:rPr lang="en-US" dirty="0"/>
              <a:t>, Ranking </a:t>
            </a:r>
            <a:r>
              <a:rPr lang="en-US" dirty="0" err="1"/>
              <a:t>Nacional</a:t>
            </a:r>
            <a:r>
              <a:rPr lang="en-US" dirty="0"/>
              <a:t> de Sucesso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95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AI-generated content may be incorrect.
---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88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AI-generated content may be incorrect.
---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95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AI-generated content may be incorrect.
---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62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slide references information from the following file: https://correiosbrasil-my.sharepoint.com/personal/pablo_correios_com_br/_layouts/15/Doc.aspx?sourcedoc=%7B3477D361-6AF5-48BC-A086-B061F5A74F08%7D&amp;file=WEBINARS%20_%20Fragilidades%20_%20Insucessos%20e%20Devolu%C3%A7%C3%B5es%20-%20SE%20RJ.pptx&amp;action=edit&amp;mobileredirect=true
Objetivo da Parte 03 e Contextualização, Indicadores de Volume e Valor Contratado, Composição por Modalidade de Licitação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8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AI-generated content may be incorrect.
---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0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0D356D-861B-1215-7331-E20866D6D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7" y="1589044"/>
            <a:ext cx="9143978" cy="207568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80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88E6D8A1-0938-C004-DFF5-861B4F29A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3869639"/>
            <a:ext cx="7315195" cy="123576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1" name="Slide Number Placeholder 4">
            <a:extLst>
              <a:ext uri="{FF2B5EF4-FFF2-40B4-BE49-F238E27FC236}">
                <a16:creationId xmlns="" xmlns:a16="http://schemas.microsoft.com/office/drawing/2014/main" id="{AF818358-7626-32BF-A8EE-D7F22544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85801"/>
            <a:ext cx="609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3" name="Footer Placeholder 3">
            <a:extLst>
              <a:ext uri="{FF2B5EF4-FFF2-40B4-BE49-F238E27FC236}">
                <a16:creationId xmlns="" xmlns:a16="http://schemas.microsoft.com/office/drawing/2014/main" id="{D3F4769D-055E-8E4B-290C-8F2608C0B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0" y="6343955"/>
            <a:ext cx="28054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2" name="Date Placeholder 2">
            <a:extLst>
              <a:ext uri="{FF2B5EF4-FFF2-40B4-BE49-F238E27FC236}">
                <a16:creationId xmlns="" xmlns:a16="http://schemas.microsoft.com/office/drawing/2014/main" id="{0D41ECE3-FEE0-363A-B425-E164A1E38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9756" y="6343955"/>
            <a:ext cx="22026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1AC263-88EE-42CC-B640-B12BA856CF71}" type="datetime1">
              <a:rPr lang="en-US" smtClean="0"/>
              <a:pPr/>
              <a:t>10/9/2025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C0BB8C89-2CB9-D0AC-4BEE-45516E5D6B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7603" y="1655064"/>
            <a:ext cx="0" cy="5202936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2BB9B49-C556-E3F9-50C4-2234D42B33EE}"/>
              </a:ext>
            </a:extLst>
          </p:cNvPr>
          <p:cNvGrpSpPr/>
          <p:nvPr userDrawn="1"/>
        </p:nvGrpSpPr>
        <p:grpSpPr>
          <a:xfrm flipV="1">
            <a:off x="11078040" y="5402762"/>
            <a:ext cx="504370" cy="544340"/>
            <a:chOff x="10917026" y="837879"/>
            <a:chExt cx="513774" cy="554490"/>
          </a:xfrm>
        </p:grpSpPr>
        <p:sp>
          <p:nvSpPr>
            <p:cNvPr id="6" name="Graphic 12">
              <a:extLst>
                <a:ext uri="{FF2B5EF4-FFF2-40B4-BE49-F238E27FC236}">
                  <a16:creationId xmlns="" xmlns:a16="http://schemas.microsoft.com/office/drawing/2014/main" id="{2D2403BB-DBC2-5950-1D8D-A9B06705A6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7" name="Graphic 13">
              <a:extLst>
                <a:ext uri="{FF2B5EF4-FFF2-40B4-BE49-F238E27FC236}">
                  <a16:creationId xmlns="" xmlns:a16="http://schemas.microsoft.com/office/drawing/2014/main" id="{60777C9B-E021-0520-B2BB-40C161F401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Graphic 15">
              <a:extLst>
                <a:ext uri="{FF2B5EF4-FFF2-40B4-BE49-F238E27FC236}">
                  <a16:creationId xmlns="" xmlns:a16="http://schemas.microsoft.com/office/drawing/2014/main" id="{0F00FD82-5228-F8A7-9CBF-83D3A5769F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719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3999" y="903862"/>
            <a:ext cx="8229589" cy="15345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85801"/>
            <a:ext cx="609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7048" y="2971800"/>
            <a:ext cx="8229603" cy="320039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685800" indent="-457200">
              <a:buFont typeface="+mj-lt"/>
              <a:buAutoNum type="arabicPeriod"/>
              <a:defRPr sz="1600">
                <a:solidFill>
                  <a:schemeClr val="bg1"/>
                </a:solidFill>
              </a:defRPr>
            </a:lvl2pPr>
            <a:lvl3pPr marL="800100" indent="-342900">
              <a:buFont typeface="+mj-lt"/>
              <a:buAutoNum type="arabicPeriod"/>
              <a:defRPr sz="1400">
                <a:solidFill>
                  <a:schemeClr val="bg1"/>
                </a:solidFill>
              </a:defRPr>
            </a:lvl3pPr>
            <a:lvl4pPr marL="1028700" indent="-342900">
              <a:buFont typeface="+mj-lt"/>
              <a:buAutoNum type="arabicPeriod"/>
              <a:defRPr sz="1400">
                <a:solidFill>
                  <a:schemeClr val="bg1"/>
                </a:solidFill>
              </a:defRPr>
            </a:lvl4pPr>
            <a:lvl5pPr marL="1257300" indent="-342900">
              <a:buFont typeface="+mj-lt"/>
              <a:buAutoNum type="arabicPeriod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1AC263-88EE-42CC-B640-B12BA856CF71}" type="datetime1">
              <a:rPr lang="en-US" smtClean="0"/>
              <a:pPr/>
              <a:t>10/9/2025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7037958B-0E0E-0F56-D7A5-E2437B3EEBB1}"/>
              </a:ext>
            </a:extLst>
          </p:cNvPr>
          <p:cNvGrpSpPr/>
          <p:nvPr userDrawn="1"/>
        </p:nvGrpSpPr>
        <p:grpSpPr>
          <a:xfrm>
            <a:off x="11078040" y="685800"/>
            <a:ext cx="504370" cy="544340"/>
            <a:chOff x="10917026" y="837879"/>
            <a:chExt cx="513774" cy="554490"/>
          </a:xfrm>
        </p:grpSpPr>
        <p:sp>
          <p:nvSpPr>
            <p:cNvPr id="33" name="Graphic 12">
              <a:extLst>
                <a:ext uri="{FF2B5EF4-FFF2-40B4-BE49-F238E27FC236}">
                  <a16:creationId xmlns="" xmlns:a16="http://schemas.microsoft.com/office/drawing/2014/main" id="{AD1D3695-B33C-3177-AAA7-157D47AB04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Graphic 13">
              <a:extLst>
                <a:ext uri="{FF2B5EF4-FFF2-40B4-BE49-F238E27FC236}">
                  <a16:creationId xmlns="" xmlns:a16="http://schemas.microsoft.com/office/drawing/2014/main" id="{DCE100C5-0490-BB66-2B74-2DF1FFCFE0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Graphic 15">
              <a:extLst>
                <a:ext uri="{FF2B5EF4-FFF2-40B4-BE49-F238E27FC236}">
                  <a16:creationId xmlns="" xmlns:a16="http://schemas.microsoft.com/office/drawing/2014/main" id="{B85442F5-30EF-FBB6-1E36-5DC16B9372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1FB85528-A2AE-0D0A-C420-26F74D4290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1248" y="1655064"/>
            <a:ext cx="0" cy="5202936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80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="" xmlns:a16="http://schemas.microsoft.com/office/drawing/2014/main" id="{C2F46A82-71BF-F4CF-0CCA-F8EDE46E1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5891" y="685800"/>
            <a:ext cx="5910407" cy="175259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="" xmlns:a16="http://schemas.microsoft.com/office/drawing/2014/main" id="{D3A244C5-BA25-AD67-DEC7-8DAF5E5F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85801"/>
            <a:ext cx="6096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3" name="Picture Placeholder 18">
            <a:extLst>
              <a:ext uri="{FF2B5EF4-FFF2-40B4-BE49-F238E27FC236}">
                <a16:creationId xmlns="" xmlns:a16="http://schemas.microsoft.com/office/drawing/2014/main" id="{BBFDCB4D-0EA1-434E-D480-6780571836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16427" y="1655065"/>
            <a:ext cx="3649273" cy="3649272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 wrap="square" tIns="914400" anchor="t">
            <a:noAutofit/>
          </a:bodyPr>
          <a:lstStyle>
            <a:lvl1pPr algn="ctr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="" xmlns:a16="http://schemas.microsoft.com/office/drawing/2014/main" id="{C3E55B71-84F9-223B-46EC-202E6DCC1E5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668946" y="2971800"/>
            <a:ext cx="5910417" cy="320039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1800">
                <a:solidFill>
                  <a:schemeClr val="tx2"/>
                </a:solidFill>
              </a:defRPr>
            </a:lvl1pPr>
            <a:lvl2pPr marL="685800" indent="-457200">
              <a:buFont typeface="+mj-lt"/>
              <a:buAutoNum type="arabicPeriod"/>
              <a:defRPr sz="1600">
                <a:solidFill>
                  <a:schemeClr val="tx2"/>
                </a:solidFill>
              </a:defRPr>
            </a:lvl2pPr>
            <a:lvl3pPr marL="800100" indent="-342900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3pPr>
            <a:lvl4pPr marL="1028700" indent="-342900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 marL="1257300" indent="-342900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5892" y="6343955"/>
            <a:ext cx="2985400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3190" y="6343955"/>
            <a:ext cx="1553108" cy="365125"/>
          </a:xfrm>
        </p:spPr>
        <p:txBody>
          <a:bodyPr/>
          <a:lstStyle/>
          <a:p>
            <a:fld id="{68A32F6A-E7E2-4607-B207-B787B539B854}" type="datetime1">
              <a:rPr lang="en-US" smtClean="0"/>
              <a:t>10/9/2025</a:t>
            </a:fld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44AEE93E-8CED-5237-25BD-6A37575E9105}"/>
              </a:ext>
            </a:extLst>
          </p:cNvPr>
          <p:cNvGrpSpPr/>
          <p:nvPr userDrawn="1"/>
        </p:nvGrpSpPr>
        <p:grpSpPr>
          <a:xfrm flipH="1">
            <a:off x="1308100" y="1691849"/>
            <a:ext cx="3202310" cy="3570866"/>
            <a:chOff x="8176980" y="837879"/>
            <a:chExt cx="3253820" cy="3628304"/>
          </a:xfrm>
        </p:grpSpPr>
        <p:sp>
          <p:nvSpPr>
            <p:cNvPr id="45" name="Graphic 12">
              <a:extLst>
                <a:ext uri="{FF2B5EF4-FFF2-40B4-BE49-F238E27FC236}">
                  <a16:creationId xmlns="" xmlns:a16="http://schemas.microsoft.com/office/drawing/2014/main" id="{E434A56F-49B4-88EC-6F0D-F0B7876DA5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Graphic 13">
              <a:extLst>
                <a:ext uri="{FF2B5EF4-FFF2-40B4-BE49-F238E27FC236}">
                  <a16:creationId xmlns="" xmlns:a16="http://schemas.microsoft.com/office/drawing/2014/main" id="{1E87D2CA-3265-27F0-1765-34F8857501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Graphic 15">
              <a:extLst>
                <a:ext uri="{FF2B5EF4-FFF2-40B4-BE49-F238E27FC236}">
                  <a16:creationId xmlns="" xmlns:a16="http://schemas.microsoft.com/office/drawing/2014/main" id="{38A959F0-9AA6-E2C2-DBE3-1F0F5649C8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76980" y="4338469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F41F9AE9-4D1B-F10A-6C35-328127A91F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1248" y="1655064"/>
            <a:ext cx="0" cy="520293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585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="" xmlns:a16="http://schemas.microsoft.com/office/drawing/2014/main" id="{E87F8542-2E37-60E4-B73F-B9F05372B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685800"/>
            <a:ext cx="9052560" cy="15087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96D523BE-BDE0-144E-0534-0A316EF9F1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3999" y="2286000"/>
            <a:ext cx="4572001" cy="228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FC12-63BB-4A63-9424-BFBF8E1D71D9}" type="datetime1">
              <a:rPr lang="en-US" smtClean="0"/>
              <a:t>10/9/2025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FF6FE41-900C-A8D7-8F77-B88E87FF7CD7}"/>
              </a:ext>
            </a:extLst>
          </p:cNvPr>
          <p:cNvGrpSpPr/>
          <p:nvPr userDrawn="1"/>
        </p:nvGrpSpPr>
        <p:grpSpPr>
          <a:xfrm>
            <a:off x="11078040" y="685800"/>
            <a:ext cx="504370" cy="544340"/>
            <a:chOff x="10917026" y="837879"/>
            <a:chExt cx="513774" cy="554490"/>
          </a:xfrm>
        </p:grpSpPr>
        <p:sp>
          <p:nvSpPr>
            <p:cNvPr id="13" name="Graphic 12">
              <a:extLst>
                <a:ext uri="{FF2B5EF4-FFF2-40B4-BE49-F238E27FC236}">
                  <a16:creationId xmlns="" xmlns:a16="http://schemas.microsoft.com/office/drawing/2014/main" id="{A7798043-2DD6-F9A7-DDF8-A24FEEDF89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4" name="Graphic 13">
              <a:extLst>
                <a:ext uri="{FF2B5EF4-FFF2-40B4-BE49-F238E27FC236}">
                  <a16:creationId xmlns="" xmlns:a16="http://schemas.microsoft.com/office/drawing/2014/main" id="{40DF0F9E-37B7-8D89-04C9-5834AB4AD3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5" name="Graphic 15">
              <a:extLst>
                <a:ext uri="{FF2B5EF4-FFF2-40B4-BE49-F238E27FC236}">
                  <a16:creationId xmlns="" xmlns:a16="http://schemas.microsoft.com/office/drawing/2014/main" id="{3646AA31-DEAD-4A4C-2815-3C7DC1F17D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81BFE2C-8931-A7FD-ED4C-5C609A0900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1248" y="1655064"/>
            <a:ext cx="0" cy="520293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99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685800"/>
            <a:ext cx="9052560" cy="1508760"/>
          </a:xfrm>
        </p:spPr>
        <p:txBody>
          <a:bodyPr anchor="b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3998" y="2286000"/>
            <a:ext cx="6035040" cy="292608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7FA5-AD20-4A92-9D35-3CC6CFA49E64}" type="datetime1">
              <a:rPr lang="en-US" smtClean="0"/>
              <a:t>10/9/2025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323216B-D119-CA7E-58DF-7F7325E519AA}"/>
              </a:ext>
            </a:extLst>
          </p:cNvPr>
          <p:cNvGrpSpPr/>
          <p:nvPr userDrawn="1"/>
        </p:nvGrpSpPr>
        <p:grpSpPr>
          <a:xfrm>
            <a:off x="11078040" y="685800"/>
            <a:ext cx="504370" cy="544340"/>
            <a:chOff x="10917026" y="837879"/>
            <a:chExt cx="513774" cy="554490"/>
          </a:xfrm>
        </p:grpSpPr>
        <p:sp>
          <p:nvSpPr>
            <p:cNvPr id="17" name="Graphic 12">
              <a:extLst>
                <a:ext uri="{FF2B5EF4-FFF2-40B4-BE49-F238E27FC236}">
                  <a16:creationId xmlns="" xmlns:a16="http://schemas.microsoft.com/office/drawing/2014/main" id="{AC903912-3AB9-1BE3-1831-92CEC75612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8" name="Graphic 13">
              <a:extLst>
                <a:ext uri="{FF2B5EF4-FFF2-40B4-BE49-F238E27FC236}">
                  <a16:creationId xmlns="" xmlns:a16="http://schemas.microsoft.com/office/drawing/2014/main" id="{51476F24-2832-A972-88A0-593ADC9F33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9" name="Graphic 15">
              <a:extLst>
                <a:ext uri="{FF2B5EF4-FFF2-40B4-BE49-F238E27FC236}">
                  <a16:creationId xmlns="" xmlns:a16="http://schemas.microsoft.com/office/drawing/2014/main" id="{BE86153E-3E2A-4A98-DAC8-73A6D55821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EA00EEB-72CD-3573-B5DB-FE83CFF509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1248" y="1655064"/>
            <a:ext cx="0" cy="520293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355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2" y="685800"/>
            <a:ext cx="9052560" cy="1508760"/>
          </a:xfrm>
        </p:spPr>
        <p:txBody>
          <a:bodyPr anchor="b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7">
            <a:extLst>
              <a:ext uri="{FF2B5EF4-FFF2-40B4-BE49-F238E27FC236}">
                <a16:creationId xmlns="" xmlns:a16="http://schemas.microsoft.com/office/drawing/2014/main" id="{BE7670AD-1080-B1DD-DE49-930AF9336CA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4002" y="2286000"/>
            <a:ext cx="6934201" cy="329184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B700-8552-46A0-B700-5DA0068ADBFC}" type="datetime1">
              <a:rPr lang="en-US" smtClean="0"/>
              <a:t>10/9/2025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DEF4BE0B-AE0F-F425-DC6B-863C2E94D104}"/>
              </a:ext>
            </a:extLst>
          </p:cNvPr>
          <p:cNvGrpSpPr/>
          <p:nvPr userDrawn="1"/>
        </p:nvGrpSpPr>
        <p:grpSpPr>
          <a:xfrm>
            <a:off x="11078040" y="685800"/>
            <a:ext cx="504370" cy="544340"/>
            <a:chOff x="10917026" y="837879"/>
            <a:chExt cx="513774" cy="554490"/>
          </a:xfrm>
        </p:grpSpPr>
        <p:sp>
          <p:nvSpPr>
            <p:cNvPr id="18" name="Graphic 12">
              <a:extLst>
                <a:ext uri="{FF2B5EF4-FFF2-40B4-BE49-F238E27FC236}">
                  <a16:creationId xmlns="" xmlns:a16="http://schemas.microsoft.com/office/drawing/2014/main" id="{4F59D1C4-D5A8-3205-D6E0-BE13582B6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9" name="Graphic 13">
              <a:extLst>
                <a:ext uri="{FF2B5EF4-FFF2-40B4-BE49-F238E27FC236}">
                  <a16:creationId xmlns="" xmlns:a16="http://schemas.microsoft.com/office/drawing/2014/main" id="{C94E27BE-456F-4421-67D9-CBFB09F0F1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0" name="Graphic 15">
              <a:extLst>
                <a:ext uri="{FF2B5EF4-FFF2-40B4-BE49-F238E27FC236}">
                  <a16:creationId xmlns="" xmlns:a16="http://schemas.microsoft.com/office/drawing/2014/main" id="{CEB12E88-EDC2-9632-B876-CBE4EBADB6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B5C5802-D648-9113-0EEF-985EAA7F7F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1248" y="1655064"/>
            <a:ext cx="0" cy="520293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312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021672C7-A17C-A024-9EB7-E09DE6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85800"/>
            <a:ext cx="9052560" cy="1508760"/>
          </a:xfrm>
        </p:spPr>
        <p:txBody>
          <a:bodyPr anchor="b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="" xmlns:a16="http://schemas.microsoft.com/office/drawing/2014/main" id="{50AC8C5D-A77C-17F7-AF84-8B92D28482C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4000" y="2286000"/>
            <a:ext cx="8412480" cy="402336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AD61-D199-4B74-B80B-2001400510FA}" type="datetime1">
              <a:rPr lang="en-US" smtClean="0"/>
              <a:t>10/9/2025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97E214D7-F48E-8238-4C22-A98E55E663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1248" y="1655064"/>
            <a:ext cx="0" cy="520293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4E954D1-13F2-EF63-F03D-F46F1AEA3DC7}"/>
              </a:ext>
            </a:extLst>
          </p:cNvPr>
          <p:cNvGrpSpPr/>
          <p:nvPr userDrawn="1"/>
        </p:nvGrpSpPr>
        <p:grpSpPr>
          <a:xfrm>
            <a:off x="11078040" y="685800"/>
            <a:ext cx="504370" cy="544340"/>
            <a:chOff x="10917026" y="837879"/>
            <a:chExt cx="513774" cy="554490"/>
          </a:xfrm>
        </p:grpSpPr>
        <p:sp>
          <p:nvSpPr>
            <p:cNvPr id="8" name="Graphic 12">
              <a:extLst>
                <a:ext uri="{FF2B5EF4-FFF2-40B4-BE49-F238E27FC236}">
                  <a16:creationId xmlns="" xmlns:a16="http://schemas.microsoft.com/office/drawing/2014/main" id="{01D8479A-6727-AA09-8398-F37C8ABA3A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Graphic 13">
              <a:extLst>
                <a:ext uri="{FF2B5EF4-FFF2-40B4-BE49-F238E27FC236}">
                  <a16:creationId xmlns="" xmlns:a16="http://schemas.microsoft.com/office/drawing/2014/main" id="{1FFFF7E5-5ED3-C624-8716-9136389878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2" name="Graphic 15">
              <a:extLst>
                <a:ext uri="{FF2B5EF4-FFF2-40B4-BE49-F238E27FC236}">
                  <a16:creationId xmlns="" xmlns:a16="http://schemas.microsoft.com/office/drawing/2014/main" id="{0531A9C3-F1A9-08AA-EB86-483737E319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8959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="" xmlns:a16="http://schemas.microsoft.com/office/drawing/2014/main" id="{64D38536-57AB-5EAB-9CE8-9796DAF1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85800"/>
            <a:ext cx="9052560" cy="1508760"/>
          </a:xfrm>
        </p:spPr>
        <p:txBody>
          <a:bodyPr anchor="b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4F01311B-A9FF-DBDB-A383-A299DC9F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85801"/>
            <a:ext cx="609600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="" xmlns:a16="http://schemas.microsoft.com/office/drawing/2014/main" id="{2160C0A1-5692-F2A8-A18C-A2194E5352A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3998" y="2286000"/>
            <a:ext cx="10058400" cy="402336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D9374-B0AF-43C5-90A8-C409C7D54B55}" type="datetime1">
              <a:rPr lang="en-US" smtClean="0"/>
              <a:t>10/9/2025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DDFACEC5-4969-F3A0-4BA7-BFFD0245B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1248" y="1655064"/>
            <a:ext cx="0" cy="520293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EFEE51A-85CE-F78B-374B-7079210EAD71}"/>
              </a:ext>
            </a:extLst>
          </p:cNvPr>
          <p:cNvGrpSpPr/>
          <p:nvPr userDrawn="1"/>
        </p:nvGrpSpPr>
        <p:grpSpPr>
          <a:xfrm>
            <a:off x="11078040" y="685800"/>
            <a:ext cx="504370" cy="544340"/>
            <a:chOff x="10917026" y="837879"/>
            <a:chExt cx="513774" cy="554490"/>
          </a:xfrm>
        </p:grpSpPr>
        <p:sp>
          <p:nvSpPr>
            <p:cNvPr id="6" name="Graphic 12">
              <a:extLst>
                <a:ext uri="{FF2B5EF4-FFF2-40B4-BE49-F238E27FC236}">
                  <a16:creationId xmlns="" xmlns:a16="http://schemas.microsoft.com/office/drawing/2014/main" id="{5784CA53-1EF1-D49B-FEC8-50D70D21BE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" name="Graphic 13">
              <a:extLst>
                <a:ext uri="{FF2B5EF4-FFF2-40B4-BE49-F238E27FC236}">
                  <a16:creationId xmlns="" xmlns:a16="http://schemas.microsoft.com/office/drawing/2014/main" id="{1E8C17C1-ABB3-50E1-B4D4-6B8295C03E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" name="Graphic 15">
              <a:extLst>
                <a:ext uri="{FF2B5EF4-FFF2-40B4-BE49-F238E27FC236}">
                  <a16:creationId xmlns="" xmlns:a16="http://schemas.microsoft.com/office/drawing/2014/main" id="{A6E8154A-AE94-5E8C-59A0-4CCC387AF1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09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="" xmlns:a16="http://schemas.microsoft.com/office/drawing/2014/main" id="{1DE647DC-5A18-3C36-1F44-304B72FED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731520"/>
            <a:ext cx="6423565" cy="914400"/>
          </a:xfrm>
        </p:spPr>
        <p:txBody>
          <a:bodyPr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092F38B-ED2A-2686-73F0-3333166E23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336364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34">
            <a:extLst>
              <a:ext uri="{FF2B5EF4-FFF2-40B4-BE49-F238E27FC236}">
                <a16:creationId xmlns="" xmlns:a16="http://schemas.microsoft.com/office/drawing/2014/main" id="{5804EC16-79F7-7AA9-8D6F-67872311978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1752" y="301752"/>
            <a:ext cx="2732860" cy="625449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="" xmlns:a16="http://schemas.microsoft.com/office/drawing/2014/main" id="{D2B645B5-BDAD-38D3-990B-F959B4B803E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7200" y="1984248"/>
            <a:ext cx="6415614" cy="397764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67200" y="6343955"/>
            <a:ext cx="3364903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141903" y="6343955"/>
            <a:ext cx="2060808" cy="365125"/>
          </a:xfrm>
        </p:spPr>
        <p:txBody>
          <a:bodyPr/>
          <a:lstStyle/>
          <a:p>
            <a:fld id="{9CBB6888-43ED-4D3A-B8DA-89EF29644561}" type="datetime1">
              <a:rPr lang="en-US" smtClean="0"/>
              <a:t>10/9/2025</a:t>
            </a:fld>
            <a:endParaRPr lang="en-US"/>
          </a:p>
        </p:txBody>
      </p:sp>
      <p:sp>
        <p:nvSpPr>
          <p:cNvPr id="27" name="Slide Number Placeholder 11">
            <a:extLst>
              <a:ext uri="{FF2B5EF4-FFF2-40B4-BE49-F238E27FC236}">
                <a16:creationId xmlns="" xmlns:a16="http://schemas.microsoft.com/office/drawing/2014/main" id="{C9ADF389-1DF3-8DF0-2D8C-C2A62758A3F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261558" y="6346865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7EE228E-80B4-D191-194D-3720913CD210}"/>
              </a:ext>
            </a:extLst>
          </p:cNvPr>
          <p:cNvGrpSpPr/>
          <p:nvPr userDrawn="1"/>
        </p:nvGrpSpPr>
        <p:grpSpPr>
          <a:xfrm>
            <a:off x="11078040" y="685800"/>
            <a:ext cx="504370" cy="544340"/>
            <a:chOff x="10917026" y="837879"/>
            <a:chExt cx="513774" cy="554490"/>
          </a:xfrm>
        </p:grpSpPr>
        <p:sp>
          <p:nvSpPr>
            <p:cNvPr id="24" name="Graphic 12">
              <a:extLst>
                <a:ext uri="{FF2B5EF4-FFF2-40B4-BE49-F238E27FC236}">
                  <a16:creationId xmlns="" xmlns:a16="http://schemas.microsoft.com/office/drawing/2014/main" id="{5F2878E0-CF71-CE0E-FB49-BC9AB7B750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5" name="Graphic 13">
              <a:extLst>
                <a:ext uri="{FF2B5EF4-FFF2-40B4-BE49-F238E27FC236}">
                  <a16:creationId xmlns="" xmlns:a16="http://schemas.microsoft.com/office/drawing/2014/main" id="{7E87741A-6AB9-C683-3F00-BC74FA8448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6" name="Graphic 15">
              <a:extLst>
                <a:ext uri="{FF2B5EF4-FFF2-40B4-BE49-F238E27FC236}">
                  <a16:creationId xmlns="" xmlns:a16="http://schemas.microsoft.com/office/drawing/2014/main" id="{8A03B7A9-3959-1D93-7871-0478246067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303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="" xmlns:a16="http://schemas.microsoft.com/office/drawing/2014/main" id="{766037FA-C85A-8CB7-2972-6A61D955B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423565" cy="914400"/>
          </a:xfrm>
        </p:spPr>
        <p:txBody>
          <a:bodyPr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1984248"/>
            <a:ext cx="6415614" cy="397764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31520" y="6346864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874321" y="6346865"/>
            <a:ext cx="1607270" cy="365125"/>
          </a:xfrm>
        </p:spPr>
        <p:txBody>
          <a:bodyPr/>
          <a:lstStyle/>
          <a:p>
            <a:fld id="{27C7479B-2077-4468-85E0-F9294B46DEAE}" type="datetime1">
              <a:rPr lang="en-US" smtClean="0"/>
              <a:t>10/9/2025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518358" y="6346865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40D3F1-5C23-CAD7-8AF9-5C81B4571D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54014" y="0"/>
            <a:ext cx="3336364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34">
            <a:extLst>
              <a:ext uri="{FF2B5EF4-FFF2-40B4-BE49-F238E27FC236}">
                <a16:creationId xmlns="" xmlns:a16="http://schemas.microsoft.com/office/drawing/2014/main" id="{9DBD1D3F-F3AD-C978-1458-64CE12AAFFF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55766" y="301752"/>
            <a:ext cx="2732860" cy="6254496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18435CD-97DF-A076-40A5-65229CDC5C1B}"/>
              </a:ext>
            </a:extLst>
          </p:cNvPr>
          <p:cNvGrpSpPr/>
          <p:nvPr userDrawn="1"/>
        </p:nvGrpSpPr>
        <p:grpSpPr>
          <a:xfrm>
            <a:off x="7668411" y="685800"/>
            <a:ext cx="504370" cy="544340"/>
            <a:chOff x="10917026" y="837879"/>
            <a:chExt cx="513774" cy="554490"/>
          </a:xfrm>
        </p:grpSpPr>
        <p:sp>
          <p:nvSpPr>
            <p:cNvPr id="3" name="Graphic 12">
              <a:extLst>
                <a:ext uri="{FF2B5EF4-FFF2-40B4-BE49-F238E27FC236}">
                  <a16:creationId xmlns="" xmlns:a16="http://schemas.microsoft.com/office/drawing/2014/main" id="{48B1A2B4-5074-9C60-9666-49DB6D32B3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Graphic 13">
              <a:extLst>
                <a:ext uri="{FF2B5EF4-FFF2-40B4-BE49-F238E27FC236}">
                  <a16:creationId xmlns="" xmlns:a16="http://schemas.microsoft.com/office/drawing/2014/main" id="{1448CBF4-AC51-42E4-C98A-353B48E65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Graphic 15">
              <a:extLst>
                <a:ext uri="{FF2B5EF4-FFF2-40B4-BE49-F238E27FC236}">
                  <a16:creationId xmlns="" xmlns:a16="http://schemas.microsoft.com/office/drawing/2014/main" id="{E5BDC04D-82AC-D872-4B92-48EC2791BC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8809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87A406A-98CC-81E3-A582-DBAE79C8B4D2}"/>
              </a:ext>
            </a:extLst>
          </p:cNvPr>
          <p:cNvGrpSpPr/>
          <p:nvPr userDrawn="1"/>
        </p:nvGrpSpPr>
        <p:grpSpPr>
          <a:xfrm>
            <a:off x="11078040" y="685800"/>
            <a:ext cx="504370" cy="544340"/>
            <a:chOff x="10917026" y="837879"/>
            <a:chExt cx="513774" cy="554490"/>
          </a:xfrm>
        </p:grpSpPr>
        <p:sp>
          <p:nvSpPr>
            <p:cNvPr id="10" name="Graphic 12">
              <a:extLst>
                <a:ext uri="{FF2B5EF4-FFF2-40B4-BE49-F238E27FC236}">
                  <a16:creationId xmlns="" xmlns:a16="http://schemas.microsoft.com/office/drawing/2014/main" id="{1974FA03-6110-90A7-7ACD-CC6BCF088F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2" name="Graphic 13">
              <a:extLst>
                <a:ext uri="{FF2B5EF4-FFF2-40B4-BE49-F238E27FC236}">
                  <a16:creationId xmlns="" xmlns:a16="http://schemas.microsoft.com/office/drawing/2014/main" id="{5CA3C8F2-2334-4369-C570-E512D554B2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3" name="Graphic 15">
              <a:extLst>
                <a:ext uri="{FF2B5EF4-FFF2-40B4-BE49-F238E27FC236}">
                  <a16:creationId xmlns="" xmlns:a16="http://schemas.microsoft.com/office/drawing/2014/main" id="{4E33D598-2942-33DF-4C3C-4E499AE0B0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B0CAAAC-D107-198B-E4CE-8452C06BB1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890719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18AAE811-FEB8-95DC-B043-E131BEA52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731520"/>
            <a:ext cx="6858000" cy="914400"/>
          </a:xfrm>
        </p:spPr>
        <p:txBody>
          <a:bodyPr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Picture Placeholder 34">
            <a:extLst>
              <a:ext uri="{FF2B5EF4-FFF2-40B4-BE49-F238E27FC236}">
                <a16:creationId xmlns="" xmlns:a16="http://schemas.microsoft.com/office/drawing/2014/main" id="{5F03A7F6-0474-7396-683E-2A53EA6B6F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1753" y="301752"/>
            <a:ext cx="2287214" cy="6254496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24" name="Content Placeholder 7">
            <a:extLst>
              <a:ext uri="{FF2B5EF4-FFF2-40B4-BE49-F238E27FC236}">
                <a16:creationId xmlns="" xmlns:a16="http://schemas.microsoft.com/office/drawing/2014/main" id="{D9F3B242-0007-0319-DD0E-C53F1CE5907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0000" y="1984248"/>
            <a:ext cx="6858000" cy="430677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Footer Placeholder 8">
            <a:extLst>
              <a:ext uri="{FF2B5EF4-FFF2-40B4-BE49-F238E27FC236}">
                <a16:creationId xmlns="" xmlns:a16="http://schemas.microsoft.com/office/drawing/2014/main" id="{1A075F21-2BDF-AFA6-0060-65B156C83F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810000" y="6346870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="" xmlns:a16="http://schemas.microsoft.com/office/drawing/2014/main" id="{A9AE630E-4E41-72F3-9B7D-A501ADBA940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313206" y="6346870"/>
            <a:ext cx="2925587" cy="365125"/>
          </a:xfrm>
        </p:spPr>
        <p:txBody>
          <a:bodyPr/>
          <a:lstStyle/>
          <a:p>
            <a:fld id="{A7F72289-EB8A-47CA-A283-A769C9E761BF}" type="datetime1">
              <a:rPr lang="en-US" smtClean="0"/>
              <a:t>10/9/2025</a:t>
            </a:fld>
            <a:endParaRPr lang="en-US"/>
          </a:p>
        </p:txBody>
      </p:sp>
      <p:sp>
        <p:nvSpPr>
          <p:cNvPr id="20" name="Slide Number Placeholder 9">
            <a:extLst>
              <a:ext uri="{FF2B5EF4-FFF2-40B4-BE49-F238E27FC236}">
                <a16:creationId xmlns="" xmlns:a16="http://schemas.microsoft.com/office/drawing/2014/main" id="{9922FFAC-6879-E94C-4B8D-7DF01B2C59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238793" y="6346870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8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409B4F68-0D75-979D-862C-4BA915655E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1248" y="1112520"/>
            <a:ext cx="0" cy="574548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166274F4-CACA-1807-4344-CC206113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31520"/>
            <a:ext cx="10069483" cy="951766"/>
          </a:xfrm>
        </p:spPr>
        <p:txBody>
          <a:bodyPr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2D5-E350-46C5-8BB1-F9E806A91933}" type="datetime1">
              <a:rPr lang="en-US" smtClean="0"/>
              <a:t>10/9/2025</a:t>
            </a:fld>
            <a:endParaRPr lang="en-US" dirty="0"/>
          </a:p>
        </p:txBody>
      </p:sp>
      <p:sp>
        <p:nvSpPr>
          <p:cNvPr id="19" name="Content Placeholder 7">
            <a:extLst>
              <a:ext uri="{FF2B5EF4-FFF2-40B4-BE49-F238E27FC236}">
                <a16:creationId xmlns="" xmlns:a16="http://schemas.microsoft.com/office/drawing/2014/main" id="{2BE2C27D-A45C-D805-CEC9-BD1962E88A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3999" y="1865430"/>
            <a:ext cx="10057019" cy="430677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544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858000" cy="914400"/>
          </a:xfrm>
        </p:spPr>
        <p:txBody>
          <a:bodyPr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1984248"/>
            <a:ext cx="6858000" cy="430677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31520" y="6346870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027206" y="6346870"/>
            <a:ext cx="2925587" cy="365125"/>
          </a:xfrm>
        </p:spPr>
        <p:txBody>
          <a:bodyPr/>
          <a:lstStyle/>
          <a:p>
            <a:fld id="{A7F72289-EB8A-47CA-A283-A769C9E761BF}" type="datetime1">
              <a:rPr lang="en-US" smtClean="0"/>
              <a:t>10/9/2025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952793" y="6346870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8997909-0131-A5AB-BDFD-5E97BCADB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01280" y="0"/>
            <a:ext cx="2890719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="" xmlns:a16="http://schemas.microsoft.com/office/drawing/2014/main" id="{DF60756A-385A-6B79-E093-1C3F727234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03033" y="301752"/>
            <a:ext cx="2287214" cy="6254496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C93FBD9B-BB94-CEED-C78F-D16C7C949103}"/>
              </a:ext>
            </a:extLst>
          </p:cNvPr>
          <p:cNvGrpSpPr/>
          <p:nvPr userDrawn="1"/>
        </p:nvGrpSpPr>
        <p:grpSpPr>
          <a:xfrm>
            <a:off x="8116493" y="685800"/>
            <a:ext cx="504370" cy="544340"/>
            <a:chOff x="10917026" y="837879"/>
            <a:chExt cx="513774" cy="554490"/>
          </a:xfrm>
        </p:grpSpPr>
        <p:sp>
          <p:nvSpPr>
            <p:cNvPr id="13" name="Graphic 12">
              <a:extLst>
                <a:ext uri="{FF2B5EF4-FFF2-40B4-BE49-F238E27FC236}">
                  <a16:creationId xmlns="" xmlns:a16="http://schemas.microsoft.com/office/drawing/2014/main" id="{A3EB4539-F175-6B4B-7F0C-0A2944DFF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Graphic 13">
              <a:extLst>
                <a:ext uri="{FF2B5EF4-FFF2-40B4-BE49-F238E27FC236}">
                  <a16:creationId xmlns="" xmlns:a16="http://schemas.microsoft.com/office/drawing/2014/main" id="{A7B804E8-3A22-78B4-B509-6DD4DBAE8D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Graphic 15">
              <a:extLst>
                <a:ext uri="{FF2B5EF4-FFF2-40B4-BE49-F238E27FC236}">
                  <a16:creationId xmlns="" xmlns:a16="http://schemas.microsoft.com/office/drawing/2014/main" id="{17E815E2-F347-3BE2-5C43-A012900BE6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373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64FC88D-D92D-DA20-CF4A-84384D8C2F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27608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688C643-D0E9-231F-EB37-6774C0A3E8F1}"/>
              </a:ext>
            </a:extLst>
          </p:cNvPr>
          <p:cNvGrpSpPr/>
          <p:nvPr userDrawn="1"/>
        </p:nvGrpSpPr>
        <p:grpSpPr>
          <a:xfrm>
            <a:off x="11078040" y="685800"/>
            <a:ext cx="504370" cy="544340"/>
            <a:chOff x="10917026" y="837879"/>
            <a:chExt cx="513774" cy="554490"/>
          </a:xfrm>
        </p:grpSpPr>
        <p:sp>
          <p:nvSpPr>
            <p:cNvPr id="22" name="Graphic 12">
              <a:extLst>
                <a:ext uri="{FF2B5EF4-FFF2-40B4-BE49-F238E27FC236}">
                  <a16:creationId xmlns="" xmlns:a16="http://schemas.microsoft.com/office/drawing/2014/main" id="{424C36C5-4A7D-CCF3-B51F-D0B88C6E60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" name="Graphic 13">
              <a:extLst>
                <a:ext uri="{FF2B5EF4-FFF2-40B4-BE49-F238E27FC236}">
                  <a16:creationId xmlns="" xmlns:a16="http://schemas.microsoft.com/office/drawing/2014/main" id="{B0042815-752F-6DD6-53FD-A6E87B6E15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4" name="Graphic 15">
              <a:extLst>
                <a:ext uri="{FF2B5EF4-FFF2-40B4-BE49-F238E27FC236}">
                  <a16:creationId xmlns="" xmlns:a16="http://schemas.microsoft.com/office/drawing/2014/main" id="{CF56F6F2-7303-70CF-6CB5-85427DAC77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140C24A2-BE01-3A87-C043-931216F0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488" y="731520"/>
            <a:ext cx="4663440" cy="14478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Picture Placeholder 34">
            <a:extLst>
              <a:ext uri="{FF2B5EF4-FFF2-40B4-BE49-F238E27FC236}">
                <a16:creationId xmlns="" xmlns:a16="http://schemas.microsoft.com/office/drawing/2014/main" id="{BEA2029F-15E2-0FF2-34DE-4EA7F2CAFC3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1752" y="301752"/>
            <a:ext cx="4672584" cy="6254496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26" name="Content Placeholder 7">
            <a:extLst>
              <a:ext uri="{FF2B5EF4-FFF2-40B4-BE49-F238E27FC236}">
                <a16:creationId xmlns="" xmlns:a16="http://schemas.microsoft.com/office/drawing/2014/main" id="{7BFBE908-0DFE-6B84-D3F5-F4A5B0AF3E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5931" y="2373638"/>
            <a:ext cx="4460528" cy="37985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0488" y="6343955"/>
            <a:ext cx="2105099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0666" y="6343955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4049900-C118-46F7-B9EF-5F7C1F0005B2}" type="datetime1">
              <a:rPr lang="en-US" smtClean="0"/>
              <a:t>10/9/2025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2695" y="6343955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34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A59BB2C-7590-FBB4-3327-5EC2E6FF46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5912" y="0"/>
            <a:ext cx="527608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0F5D989-607B-FB7F-0F99-0E7B26A1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4760540" cy="146304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="" xmlns:a16="http://schemas.microsoft.com/office/drawing/2014/main" id="{0DDD81C0-07D7-782E-23E7-41B36AC202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2373638"/>
            <a:ext cx="4460528" cy="37985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="" xmlns:a16="http://schemas.microsoft.com/office/drawing/2014/main" id="{CAB313A0-3D14-8B7E-4DCD-7023183E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343955"/>
            <a:ext cx="2105099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="" xmlns:a16="http://schemas.microsoft.com/office/drawing/2014/main" id="{ED1993B6-5797-FC08-C430-C673385C5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4178" y="6343955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4049900-C118-46F7-B9EF-5F7C1F0005B2}" type="datetime1">
              <a:rPr lang="en-US" smtClean="0"/>
              <a:t>10/9/2025</a:t>
            </a:fld>
            <a:endParaRPr lang="en-US"/>
          </a:p>
        </p:txBody>
      </p:sp>
      <p:sp>
        <p:nvSpPr>
          <p:cNvPr id="16" name="Slide Number Placeholder 6">
            <a:extLst>
              <a:ext uri="{FF2B5EF4-FFF2-40B4-BE49-F238E27FC236}">
                <a16:creationId xmlns="" xmlns:a16="http://schemas.microsoft.com/office/drawing/2014/main" id="{DF8C9955-F196-5067-514B-5A38AEFE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6207" y="6343955"/>
            <a:ext cx="695108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Picture Placeholder 34">
            <a:extLst>
              <a:ext uri="{FF2B5EF4-FFF2-40B4-BE49-F238E27FC236}">
                <a16:creationId xmlns="" xmlns:a16="http://schemas.microsoft.com/office/drawing/2014/main" id="{39BF7065-8AF2-D931-49F8-45400487031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217664" y="301752"/>
            <a:ext cx="4672584" cy="6254496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6DA45BA-0F8A-4A64-8B62-9586386978BE}"/>
              </a:ext>
            </a:extLst>
          </p:cNvPr>
          <p:cNvGrpSpPr/>
          <p:nvPr userDrawn="1"/>
        </p:nvGrpSpPr>
        <p:grpSpPr>
          <a:xfrm>
            <a:off x="5731125" y="685800"/>
            <a:ext cx="504370" cy="544340"/>
            <a:chOff x="10917026" y="837879"/>
            <a:chExt cx="513774" cy="554490"/>
          </a:xfrm>
        </p:grpSpPr>
        <p:sp>
          <p:nvSpPr>
            <p:cNvPr id="3" name="Graphic 12">
              <a:extLst>
                <a:ext uri="{FF2B5EF4-FFF2-40B4-BE49-F238E27FC236}">
                  <a16:creationId xmlns="" xmlns:a16="http://schemas.microsoft.com/office/drawing/2014/main" id="{37384074-2785-F317-D94C-0A50BF6CF2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Graphic 13">
              <a:extLst>
                <a:ext uri="{FF2B5EF4-FFF2-40B4-BE49-F238E27FC236}">
                  <a16:creationId xmlns="" xmlns:a16="http://schemas.microsoft.com/office/drawing/2014/main" id="{29AE60DE-4722-9C1D-3B24-48359F2978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Graphic 15">
              <a:extLst>
                <a:ext uri="{FF2B5EF4-FFF2-40B4-BE49-F238E27FC236}">
                  <a16:creationId xmlns="" xmlns:a16="http://schemas.microsoft.com/office/drawing/2014/main" id="{252AF6E6-C7EE-AC03-2270-108B472CD8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440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788E269-88CE-8C16-5FFA-6422CB84D5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38" y="1524"/>
            <a:ext cx="6281165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A900E387-922C-953A-843A-B9F023262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104" y="731520"/>
            <a:ext cx="3566160" cy="146304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9">
            <a:extLst>
              <a:ext uri="{FF2B5EF4-FFF2-40B4-BE49-F238E27FC236}">
                <a16:creationId xmlns="" xmlns:a16="http://schemas.microsoft.com/office/drawing/2014/main" id="{38E1518C-B8DA-5FB3-D59D-3C0852649A6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8485" y="303276"/>
            <a:ext cx="5677791" cy="625144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="" xmlns:a16="http://schemas.microsoft.com/office/drawing/2014/main" id="{35F0A005-5A5E-B738-FB00-880E7ABF3C8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78233" y="2373638"/>
            <a:ext cx="3466596" cy="37985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78105" y="6343955"/>
            <a:ext cx="201206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190166" y="6343955"/>
            <a:ext cx="922372" cy="365125"/>
          </a:xfrm>
        </p:spPr>
        <p:txBody>
          <a:bodyPr/>
          <a:lstStyle/>
          <a:p>
            <a:fld id="{0B4A3A31-ACEE-4A00-9ED7-D579651BDB0B}" type="datetime1">
              <a:rPr lang="en-US" smtClean="0"/>
              <a:t>10/9/2025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212180" y="6343955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5085F88-91FD-D282-D563-71C441A10FEE}"/>
              </a:ext>
            </a:extLst>
          </p:cNvPr>
          <p:cNvGrpSpPr/>
          <p:nvPr userDrawn="1"/>
        </p:nvGrpSpPr>
        <p:grpSpPr>
          <a:xfrm>
            <a:off x="11078040" y="685800"/>
            <a:ext cx="504370" cy="544340"/>
            <a:chOff x="10917026" y="837879"/>
            <a:chExt cx="513774" cy="554490"/>
          </a:xfrm>
        </p:grpSpPr>
        <p:sp>
          <p:nvSpPr>
            <p:cNvPr id="16" name="Graphic 12">
              <a:extLst>
                <a:ext uri="{FF2B5EF4-FFF2-40B4-BE49-F238E27FC236}">
                  <a16:creationId xmlns="" xmlns:a16="http://schemas.microsoft.com/office/drawing/2014/main" id="{46032939-0CC3-2255-D3BA-4C4BA045A7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" name="Graphic 13">
              <a:extLst>
                <a:ext uri="{FF2B5EF4-FFF2-40B4-BE49-F238E27FC236}">
                  <a16:creationId xmlns="" xmlns:a16="http://schemas.microsoft.com/office/drawing/2014/main" id="{326CB967-92AC-04E3-A374-19C8169244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" name="Graphic 15">
              <a:extLst>
                <a:ext uri="{FF2B5EF4-FFF2-40B4-BE49-F238E27FC236}">
                  <a16:creationId xmlns="" xmlns:a16="http://schemas.microsoft.com/office/drawing/2014/main" id="{3467D95A-0128-AF21-E271-EC4877C892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419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731520"/>
            <a:ext cx="3734215" cy="146304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2373638"/>
            <a:ext cx="3466596" cy="37985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31520" y="6343955"/>
            <a:ext cx="1637337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617591" y="6343955"/>
            <a:ext cx="949766" cy="365125"/>
          </a:xfrm>
        </p:spPr>
        <p:txBody>
          <a:bodyPr/>
          <a:lstStyle/>
          <a:p>
            <a:fld id="{0D1F969F-5863-4766-8113-71CA528EC836}" type="datetime1">
              <a:rPr lang="en-US" smtClean="0"/>
              <a:t>10/9/2025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567357" y="6343955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6D97762-21CE-742F-476A-8D113FA7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10835" y="0"/>
            <a:ext cx="6281165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9">
            <a:extLst>
              <a:ext uri="{FF2B5EF4-FFF2-40B4-BE49-F238E27FC236}">
                <a16:creationId xmlns="" xmlns:a16="http://schemas.microsoft.com/office/drawing/2014/main" id="{3A0DA082-043B-10E6-F85B-5FE613224E9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12458" y="301752"/>
            <a:ext cx="5677791" cy="625144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A8D083D-C540-D2F5-A63D-179C0B9297D1}"/>
              </a:ext>
            </a:extLst>
          </p:cNvPr>
          <p:cNvGrpSpPr/>
          <p:nvPr userDrawn="1"/>
        </p:nvGrpSpPr>
        <p:grpSpPr>
          <a:xfrm>
            <a:off x="4708236" y="685800"/>
            <a:ext cx="504370" cy="544340"/>
            <a:chOff x="10917026" y="837879"/>
            <a:chExt cx="513774" cy="554490"/>
          </a:xfrm>
        </p:grpSpPr>
        <p:sp>
          <p:nvSpPr>
            <p:cNvPr id="7" name="Graphic 12">
              <a:extLst>
                <a:ext uri="{FF2B5EF4-FFF2-40B4-BE49-F238E27FC236}">
                  <a16:creationId xmlns="" xmlns:a16="http://schemas.microsoft.com/office/drawing/2014/main" id="{C093ED64-0C42-9BE5-744F-84BC0FC56B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Graphic 13">
              <a:extLst>
                <a:ext uri="{FF2B5EF4-FFF2-40B4-BE49-F238E27FC236}">
                  <a16:creationId xmlns="" xmlns:a16="http://schemas.microsoft.com/office/drawing/2014/main" id="{FEC78D10-4FD6-6427-73BE-7E91E74A3A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Graphic 15">
              <a:extLst>
                <a:ext uri="{FF2B5EF4-FFF2-40B4-BE49-F238E27FC236}">
                  <a16:creationId xmlns="" xmlns:a16="http://schemas.microsoft.com/office/drawing/2014/main" id="{1F87DA6C-8CB7-C8C3-42EF-FB410EF4E4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6278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1568231-6EE1-C9D1-731F-866CD76D72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7010399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8CADE79-1143-4025-5E81-CDF840A55570}"/>
              </a:ext>
            </a:extLst>
          </p:cNvPr>
          <p:cNvGrpSpPr/>
          <p:nvPr userDrawn="1"/>
        </p:nvGrpSpPr>
        <p:grpSpPr>
          <a:xfrm>
            <a:off x="11078040" y="685800"/>
            <a:ext cx="504370" cy="544340"/>
            <a:chOff x="10917026" y="837879"/>
            <a:chExt cx="513774" cy="554490"/>
          </a:xfrm>
        </p:grpSpPr>
        <p:sp>
          <p:nvSpPr>
            <p:cNvPr id="19" name="Graphic 12">
              <a:extLst>
                <a:ext uri="{FF2B5EF4-FFF2-40B4-BE49-F238E27FC236}">
                  <a16:creationId xmlns="" xmlns:a16="http://schemas.microsoft.com/office/drawing/2014/main" id="{AED6A418-02F5-0E8F-B066-68C4FC75E8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" name="Graphic 13">
              <a:extLst>
                <a:ext uri="{FF2B5EF4-FFF2-40B4-BE49-F238E27FC236}">
                  <a16:creationId xmlns="" xmlns:a16="http://schemas.microsoft.com/office/drawing/2014/main" id="{78A9BA8F-867C-C0C4-EAFC-DD16736ECD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" name="Graphic 15">
              <a:extLst>
                <a:ext uri="{FF2B5EF4-FFF2-40B4-BE49-F238E27FC236}">
                  <a16:creationId xmlns="" xmlns:a16="http://schemas.microsoft.com/office/drawing/2014/main" id="{E36243AC-DEA9-2BB6-9493-F12EF61BAC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0BF1A3E9-2DA8-EFCD-1945-10B7E4A7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788" y="731519"/>
            <a:ext cx="2699254" cy="2377440"/>
          </a:xfrm>
        </p:spPr>
        <p:txBody>
          <a:bodyPr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9">
            <a:extLst>
              <a:ext uri="{FF2B5EF4-FFF2-40B4-BE49-F238E27FC236}">
                <a16:creationId xmlns="" xmlns:a16="http://schemas.microsoft.com/office/drawing/2014/main" id="{5B7D5800-440E-ABD3-D549-DBAB5788D8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6362" y="301752"/>
            <a:ext cx="6402283" cy="625144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25" name="Content Placeholder 7">
            <a:extLst>
              <a:ext uri="{FF2B5EF4-FFF2-40B4-BE49-F238E27FC236}">
                <a16:creationId xmlns="" xmlns:a16="http://schemas.microsoft.com/office/drawing/2014/main" id="{EBCA59A2-F29D-63E1-CCFC-C5630CD917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14782" y="3337720"/>
            <a:ext cx="2693346" cy="265625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dirty="0"/>
            </a:lvl1pPr>
            <a:lvl2pPr marL="228600" indent="0">
              <a:buNone/>
              <a:defRPr lang="en-US" sz="1400" dirty="0"/>
            </a:lvl2pPr>
            <a:lvl3pPr marL="457200" indent="0">
              <a:buNone/>
              <a:defRPr lang="en-US" sz="14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3788" y="6343955"/>
            <a:ext cx="1404460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9261" y="6343955"/>
            <a:ext cx="854573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fld id="{FAD7B7F7-7F90-4F0B-A996-5443656EFF4A}" type="datetime1">
              <a:rPr lang="en-US" smtClean="0"/>
              <a:pPr/>
              <a:t>10/9/2025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3835" y="6343955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0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3B3EF42-50EE-E6A8-A9C2-7AFE6D442A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96841" y="0"/>
            <a:ext cx="7010399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252F0D5-BB41-D48B-86B3-F11E48AF7EA8}"/>
              </a:ext>
            </a:extLst>
          </p:cNvPr>
          <p:cNvGrpSpPr/>
          <p:nvPr userDrawn="1"/>
        </p:nvGrpSpPr>
        <p:grpSpPr>
          <a:xfrm>
            <a:off x="3894778" y="685800"/>
            <a:ext cx="504370" cy="544340"/>
            <a:chOff x="10917026" y="837879"/>
            <a:chExt cx="513774" cy="554490"/>
          </a:xfrm>
        </p:grpSpPr>
        <p:sp>
          <p:nvSpPr>
            <p:cNvPr id="11" name="Graphic 12">
              <a:extLst>
                <a:ext uri="{FF2B5EF4-FFF2-40B4-BE49-F238E27FC236}">
                  <a16:creationId xmlns="" xmlns:a16="http://schemas.microsoft.com/office/drawing/2014/main" id="{6296570F-FB5B-F825-C362-F81EFAF021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" name="Graphic 13">
              <a:extLst>
                <a:ext uri="{FF2B5EF4-FFF2-40B4-BE49-F238E27FC236}">
                  <a16:creationId xmlns="" xmlns:a16="http://schemas.microsoft.com/office/drawing/2014/main" id="{4C1B3463-18E1-346D-1A07-8930AA65C1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" name="Graphic 15">
              <a:extLst>
                <a:ext uri="{FF2B5EF4-FFF2-40B4-BE49-F238E27FC236}">
                  <a16:creationId xmlns="" xmlns:a16="http://schemas.microsoft.com/office/drawing/2014/main" id="{93FF8579-2163-3C63-2EAE-9C03E5709D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24B91569-6261-A0AF-CAF5-5AAD1600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526" y="731519"/>
            <a:ext cx="2699254" cy="2377440"/>
          </a:xfrm>
        </p:spPr>
        <p:txBody>
          <a:bodyPr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="" xmlns:a16="http://schemas.microsoft.com/office/drawing/2014/main" id="{8C24D5D5-972A-AD73-FCA8-59A4C6B48FA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3337720"/>
            <a:ext cx="2693346" cy="265625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dirty="0"/>
            </a:lvl1pPr>
            <a:lvl2pPr marL="228600" indent="0">
              <a:buNone/>
              <a:defRPr lang="en-US" sz="1400" dirty="0"/>
            </a:lvl2pPr>
            <a:lvl3pPr marL="457200" indent="0">
              <a:buNone/>
              <a:defRPr lang="en-US" sz="14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="" xmlns:a16="http://schemas.microsoft.com/office/drawing/2014/main" id="{87D31BD8-3002-3D4D-9B87-D0017F5E6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526" y="6343955"/>
            <a:ext cx="1404460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="" xmlns:a16="http://schemas.microsoft.com/office/drawing/2014/main" id="{7E9A08EF-98CF-24AA-BB25-5C3DE6B9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5999" y="6343955"/>
            <a:ext cx="854573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fld id="{FAD7B7F7-7F90-4F0B-A996-5443656EFF4A}" type="datetime1">
              <a:rPr lang="en-US" smtClean="0"/>
              <a:pPr/>
              <a:t>10/9/2025</a:t>
            </a:fld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C210CE1A-436A-BCAA-2323-18AE3B53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573" y="6343955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sp>
        <p:nvSpPr>
          <p:cNvPr id="19" name="Picture Placeholder 19">
            <a:extLst>
              <a:ext uri="{FF2B5EF4-FFF2-40B4-BE49-F238E27FC236}">
                <a16:creationId xmlns="" xmlns:a16="http://schemas.microsoft.com/office/drawing/2014/main" id="{988477FF-DF9B-F437-734F-A0142244B58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03204" y="301752"/>
            <a:ext cx="6402283" cy="625144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64009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B302C0F-215C-1849-F2CD-D38FAE1207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28075"/>
            <a:ext cx="12191999" cy="4013453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775079"/>
            <a:ext cx="4019522" cy="1440859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9">
            <a:extLst>
              <a:ext uri="{FF2B5EF4-FFF2-40B4-BE49-F238E27FC236}">
                <a16:creationId xmlns="" xmlns:a16="http://schemas.microsoft.com/office/drawing/2014/main" id="{D1FCC322-5ACB-9932-4C8F-E214F3C843F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1752" y="273678"/>
            <a:ext cx="11588495" cy="3438022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45275" y="4775079"/>
            <a:ext cx="5737126" cy="144085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400" dirty="0"/>
            </a:lvl1pPr>
            <a:lvl2pPr marL="228600" indent="0">
              <a:buNone/>
              <a:defRPr lang="en-US" sz="1400" dirty="0"/>
            </a:lvl2pPr>
            <a:lvl3pPr marL="457200" indent="0">
              <a:buNone/>
              <a:defRPr lang="en-US" sz="14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343955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9310" y="6343955"/>
            <a:ext cx="2202644" cy="365125"/>
          </a:xfrm>
        </p:spPr>
        <p:txBody>
          <a:bodyPr/>
          <a:lstStyle/>
          <a:p>
            <a:fld id="{2086C921-50A5-4289-8B96-30101E64A548}" type="datetime1">
              <a:rPr lang="en-US" smtClean="0"/>
              <a:t>10/9/2025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343954"/>
            <a:ext cx="609600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46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CD7DBFA-3A9D-FCBF-D7B9-EF1518046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1999" cy="296635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847643"/>
            <a:ext cx="2926080" cy="219456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19">
            <a:extLst>
              <a:ext uri="{FF2B5EF4-FFF2-40B4-BE49-F238E27FC236}">
                <a16:creationId xmlns="" xmlns:a16="http://schemas.microsoft.com/office/drawing/2014/main" id="{233FA5CD-83DF-C53D-9AC4-59590A417E6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1752" y="299796"/>
            <a:ext cx="11588495" cy="2364808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7600" y="3847643"/>
            <a:ext cx="7772400" cy="2194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343955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9310" y="6343955"/>
            <a:ext cx="2202644" cy="365125"/>
          </a:xfrm>
        </p:spPr>
        <p:txBody>
          <a:bodyPr/>
          <a:lstStyle/>
          <a:p>
            <a:fld id="{1B948B66-4D7B-4FF2-9F42-B85226272225}" type="datetime1">
              <a:rPr lang="en-US" smtClean="0"/>
              <a:t>10/9/2025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343955"/>
            <a:ext cx="609600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68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E85AAF3-BCAF-E9E6-4485-B600BEDA99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887633"/>
            <a:ext cx="12191999" cy="296635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957143"/>
            <a:ext cx="2926080" cy="182880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292222"/>
            <a:ext cx="2791027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5894" y="292222"/>
            <a:ext cx="1559379" cy="365125"/>
          </a:xfrm>
        </p:spPr>
        <p:txBody>
          <a:bodyPr/>
          <a:lstStyle/>
          <a:p>
            <a:fld id="{6D1D18D0-7308-42C5-B784-8892F327ABD3}" type="datetime1">
              <a:rPr lang="en-US" smtClean="0"/>
              <a:t>10/9/2025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5151" y="292222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7600" y="957143"/>
            <a:ext cx="7772400" cy="2194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="" xmlns:a16="http://schemas.microsoft.com/office/drawing/2014/main" id="{AF3AF093-BCC1-791C-3310-AA13D4B074A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1752" y="4187429"/>
            <a:ext cx="11588495" cy="2364808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64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2D1CFF0-9AC5-8F85-8BE0-1D00D8B339D0}"/>
              </a:ext>
            </a:extLst>
          </p:cNvPr>
          <p:cNvGrpSpPr/>
          <p:nvPr userDrawn="1"/>
        </p:nvGrpSpPr>
        <p:grpSpPr>
          <a:xfrm flipV="1">
            <a:off x="11078040" y="5402762"/>
            <a:ext cx="504370" cy="544340"/>
            <a:chOff x="10917026" y="837879"/>
            <a:chExt cx="513774" cy="554490"/>
          </a:xfrm>
        </p:grpSpPr>
        <p:sp>
          <p:nvSpPr>
            <p:cNvPr id="12" name="Graphic 12">
              <a:extLst>
                <a:ext uri="{FF2B5EF4-FFF2-40B4-BE49-F238E27FC236}">
                  <a16:creationId xmlns="" xmlns:a16="http://schemas.microsoft.com/office/drawing/2014/main" id="{DCF6343F-2BDC-BAF8-8771-D8F827586E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3" name="Graphic 13">
              <a:extLst>
                <a:ext uri="{FF2B5EF4-FFF2-40B4-BE49-F238E27FC236}">
                  <a16:creationId xmlns="" xmlns:a16="http://schemas.microsoft.com/office/drawing/2014/main" id="{2FB9015E-5F4A-4EBB-F6F9-1AA06F9397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9" name="Graphic 15">
              <a:extLst>
                <a:ext uri="{FF2B5EF4-FFF2-40B4-BE49-F238E27FC236}">
                  <a16:creationId xmlns="" xmlns:a16="http://schemas.microsoft.com/office/drawing/2014/main" id="{BF86999F-09C8-4440-2B54-818C9F74E1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18819DB6-C4B9-EEAC-9439-99B46B52A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7" y="1589044"/>
            <a:ext cx="9143978" cy="207568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8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E44E26EC-3B2F-89C4-929E-5B4C7D8E8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3869639"/>
            <a:ext cx="7315195" cy="123576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B9E877-9B18-A451-D98E-9CA0A584B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85801"/>
            <a:ext cx="6096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1877CAE4-667F-32A6-E47D-42EFBEAAB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0" y="6343955"/>
            <a:ext cx="2805405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27140891-D103-3E88-D570-8C8B20BA9F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9756" y="6343955"/>
            <a:ext cx="2202644" cy="365125"/>
          </a:xfrm>
        </p:spPr>
        <p:txBody>
          <a:bodyPr/>
          <a:lstStyle/>
          <a:p>
            <a:fld id="{9467FC12-63BB-4A63-9424-BFBF8E1D71D9}" type="datetime1">
              <a:rPr lang="en-US" smtClean="0"/>
              <a:t>10/9/2025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F703CA80-6DBA-3B73-6BFD-A60ABD65EC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1248" y="1655064"/>
            <a:ext cx="0" cy="520293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425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9311382" cy="9144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="" xmlns:a16="http://schemas.microsoft.com/office/drawing/2014/main" id="{C764A54E-2F07-76F5-5619-B735BDCD95E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1520" y="1981200"/>
            <a:ext cx="6662928" cy="4038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0A044FC-C278-1630-7174-160686C56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96199" y="1981200"/>
            <a:ext cx="3886201" cy="40386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9">
            <a:extLst>
              <a:ext uri="{FF2B5EF4-FFF2-40B4-BE49-F238E27FC236}">
                <a16:creationId xmlns="" xmlns:a16="http://schemas.microsoft.com/office/drawing/2014/main" id="{DBC0D37F-9620-589D-EF0C-BA5C2E9FC9E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97951" y="2287524"/>
            <a:ext cx="3282698" cy="3421303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31520" y="6343955"/>
            <a:ext cx="205552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675503" y="6342528"/>
            <a:ext cx="1449697" cy="365125"/>
          </a:xfrm>
        </p:spPr>
        <p:txBody>
          <a:bodyPr/>
          <a:lstStyle/>
          <a:p>
            <a:fld id="{F033B22D-4ADF-4F85-9D05-706FE7DF6EFA}" type="datetime1">
              <a:rPr lang="en-US" smtClean="0"/>
              <a:t>10/9/2025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39340" y="6342528"/>
            <a:ext cx="443060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8DCA85F-4256-3AA7-2B2F-1D5E0C312680}"/>
              </a:ext>
            </a:extLst>
          </p:cNvPr>
          <p:cNvGrpSpPr/>
          <p:nvPr userDrawn="1"/>
        </p:nvGrpSpPr>
        <p:grpSpPr>
          <a:xfrm>
            <a:off x="11078040" y="685800"/>
            <a:ext cx="504370" cy="544340"/>
            <a:chOff x="10917026" y="837879"/>
            <a:chExt cx="513774" cy="554490"/>
          </a:xfrm>
        </p:grpSpPr>
        <p:sp>
          <p:nvSpPr>
            <p:cNvPr id="8" name="Graphic 12">
              <a:extLst>
                <a:ext uri="{FF2B5EF4-FFF2-40B4-BE49-F238E27FC236}">
                  <a16:creationId xmlns="" xmlns:a16="http://schemas.microsoft.com/office/drawing/2014/main" id="{79D8EBEE-57DF-9152-44DA-D036F04A54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Graphic 13">
              <a:extLst>
                <a:ext uri="{FF2B5EF4-FFF2-40B4-BE49-F238E27FC236}">
                  <a16:creationId xmlns="" xmlns:a16="http://schemas.microsoft.com/office/drawing/2014/main" id="{DCBB4CA9-705C-D7B8-7592-A5E7866CF5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2" name="Graphic 15">
              <a:extLst>
                <a:ext uri="{FF2B5EF4-FFF2-40B4-BE49-F238E27FC236}">
                  <a16:creationId xmlns="" xmlns:a16="http://schemas.microsoft.com/office/drawing/2014/main" id="{A98FAAF8-45F4-C2B5-EA46-2E6813B2C3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590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3C666EA-D815-C895-D49E-7E44DFDDB6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10401" y="1981200"/>
            <a:ext cx="4571999" cy="415437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1EC07A94-34C8-166D-C466-8EB021EA0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10052958" cy="9144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="" xmlns:a16="http://schemas.microsoft.com/office/drawing/2014/main" id="{8EFD2888-AFCC-8F6C-23EA-6CC9E518F2B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1520" y="1981200"/>
            <a:ext cx="5977130" cy="415625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Picture Placeholder 19">
            <a:extLst>
              <a:ext uri="{FF2B5EF4-FFF2-40B4-BE49-F238E27FC236}">
                <a16:creationId xmlns="" xmlns:a16="http://schemas.microsoft.com/office/drawing/2014/main" id="{405EEFFB-1ED4-AAFE-6C57-14BD2FF69E3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2153" y="2287524"/>
            <a:ext cx="3968496" cy="3537073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="" xmlns:a16="http://schemas.microsoft.com/office/drawing/2014/main" id="{42EA2336-4473-4E55-0BEF-FC37DB81D05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31520" y="6343955"/>
            <a:ext cx="205552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B368DFD1-E7C2-0073-3235-A99D9187965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636164" y="6343955"/>
            <a:ext cx="1449697" cy="365125"/>
          </a:xfrm>
        </p:spPr>
        <p:txBody>
          <a:bodyPr/>
          <a:lstStyle/>
          <a:p>
            <a:fld id="{F033B22D-4ADF-4F85-9D05-706FE7DF6EFA}" type="datetime1">
              <a:rPr lang="en-US" smtClean="0"/>
              <a:t>10/9/2025</a:t>
            </a:fld>
            <a:endParaRPr lang="en-US"/>
          </a:p>
        </p:txBody>
      </p:sp>
      <p:sp>
        <p:nvSpPr>
          <p:cNvPr id="16" name="Slide Number Placeholder 9">
            <a:extLst>
              <a:ext uri="{FF2B5EF4-FFF2-40B4-BE49-F238E27FC236}">
                <a16:creationId xmlns="" xmlns:a16="http://schemas.microsoft.com/office/drawing/2014/main" id="{7EEB06A5-135B-8DFB-604C-0668FEC2009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39340" y="6343955"/>
            <a:ext cx="443060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BD7B2E1-3857-60DC-4A59-90051A146598}"/>
              </a:ext>
            </a:extLst>
          </p:cNvPr>
          <p:cNvGrpSpPr/>
          <p:nvPr userDrawn="1"/>
        </p:nvGrpSpPr>
        <p:grpSpPr>
          <a:xfrm>
            <a:off x="11078040" y="685800"/>
            <a:ext cx="504370" cy="544340"/>
            <a:chOff x="10917026" y="837879"/>
            <a:chExt cx="513774" cy="554490"/>
          </a:xfrm>
        </p:grpSpPr>
        <p:sp>
          <p:nvSpPr>
            <p:cNvPr id="3" name="Graphic 12">
              <a:extLst>
                <a:ext uri="{FF2B5EF4-FFF2-40B4-BE49-F238E27FC236}">
                  <a16:creationId xmlns="" xmlns:a16="http://schemas.microsoft.com/office/drawing/2014/main" id="{695288CE-EA3E-77BC-98EF-17D52D2BB9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" name="Graphic 13">
              <a:extLst>
                <a:ext uri="{FF2B5EF4-FFF2-40B4-BE49-F238E27FC236}">
                  <a16:creationId xmlns="" xmlns:a16="http://schemas.microsoft.com/office/drawing/2014/main" id="{6906A4B7-5DDC-1476-CFD5-2F5DFFD4BE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5" name="Graphic 15">
              <a:extLst>
                <a:ext uri="{FF2B5EF4-FFF2-40B4-BE49-F238E27FC236}">
                  <a16:creationId xmlns="" xmlns:a16="http://schemas.microsoft.com/office/drawing/2014/main" id="{4375CD8A-A423-E39D-3A64-2E26D33235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988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BC4ACC2-99B0-1F3B-A860-A276AC3BA2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1520" y="1981200"/>
            <a:ext cx="3886201" cy="40386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E45E18-9DAB-9CF2-B657-5324C899C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10052958" cy="9144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19">
            <a:extLst>
              <a:ext uri="{FF2B5EF4-FFF2-40B4-BE49-F238E27FC236}">
                <a16:creationId xmlns="" xmlns:a16="http://schemas.microsoft.com/office/drawing/2014/main" id="{D35D8442-A876-2E6E-6C34-A908E5275D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35577" y="2287544"/>
            <a:ext cx="3271171" cy="3421283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="" xmlns:a16="http://schemas.microsoft.com/office/drawing/2014/main" id="{A9D57380-62F0-CA50-72F1-70F9C63059C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67946" y="1981200"/>
            <a:ext cx="6514464" cy="4038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31520" y="6343955"/>
            <a:ext cx="2144113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713485" y="6343955"/>
            <a:ext cx="1449697" cy="365125"/>
          </a:xfrm>
        </p:spPr>
        <p:txBody>
          <a:bodyPr/>
          <a:lstStyle/>
          <a:p>
            <a:fld id="{3390AD02-C8DF-4FB3-89C8-8C8B1F633346}" type="datetime1">
              <a:rPr lang="en-US" smtClean="0"/>
              <a:t>10/9/2025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40030" y="6345299"/>
            <a:ext cx="443060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4E876AF3-4EB4-DB55-DCD5-BF7F500F7A1A}"/>
              </a:ext>
            </a:extLst>
          </p:cNvPr>
          <p:cNvGrpSpPr/>
          <p:nvPr userDrawn="1"/>
        </p:nvGrpSpPr>
        <p:grpSpPr>
          <a:xfrm>
            <a:off x="11078040" y="685800"/>
            <a:ext cx="504370" cy="544340"/>
            <a:chOff x="10917026" y="837879"/>
            <a:chExt cx="513774" cy="554490"/>
          </a:xfrm>
        </p:grpSpPr>
        <p:sp>
          <p:nvSpPr>
            <p:cNvPr id="11" name="Graphic 12">
              <a:extLst>
                <a:ext uri="{FF2B5EF4-FFF2-40B4-BE49-F238E27FC236}">
                  <a16:creationId xmlns="" xmlns:a16="http://schemas.microsoft.com/office/drawing/2014/main" id="{7976E1F5-5464-2BED-270F-9D41FEB433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3" name="Graphic 13">
              <a:extLst>
                <a:ext uri="{FF2B5EF4-FFF2-40B4-BE49-F238E27FC236}">
                  <a16:creationId xmlns="" xmlns:a16="http://schemas.microsoft.com/office/drawing/2014/main" id="{0C5BA99F-A0E7-3B3D-0101-ACF25982A9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4" name="Graphic 15">
              <a:extLst>
                <a:ext uri="{FF2B5EF4-FFF2-40B4-BE49-F238E27FC236}">
                  <a16:creationId xmlns="" xmlns:a16="http://schemas.microsoft.com/office/drawing/2014/main" id="{74768B81-6390-1D8D-30C6-A02C5D3B4E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04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4928304-D2B2-2E6B-A219-CF790EF05A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1520" y="2971800"/>
            <a:ext cx="3156997" cy="32004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3657600" cy="201168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Picture Placeholder 19">
            <a:extLst>
              <a:ext uri="{FF2B5EF4-FFF2-40B4-BE49-F238E27FC236}">
                <a16:creationId xmlns="" xmlns:a16="http://schemas.microsoft.com/office/drawing/2014/main" id="{E504D1B2-3F51-3841-0D11-F459E8E402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38623" y="3273552"/>
            <a:ext cx="2542791" cy="2596896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6320" y="731520"/>
            <a:ext cx="5920354" cy="517183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FB4D-92F2-4C28-8BFC-2AE0229C3E9A}" type="datetime1">
              <a:rPr lang="en-US" smtClean="0"/>
              <a:t>10/9/2025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080" y="6343955"/>
            <a:ext cx="609600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9E75FBA-88FB-03F4-1243-316EE4C6F7EF}"/>
              </a:ext>
            </a:extLst>
          </p:cNvPr>
          <p:cNvGrpSpPr/>
          <p:nvPr userDrawn="1"/>
        </p:nvGrpSpPr>
        <p:grpSpPr>
          <a:xfrm>
            <a:off x="11078040" y="685800"/>
            <a:ext cx="504370" cy="544340"/>
            <a:chOff x="10917026" y="837879"/>
            <a:chExt cx="513774" cy="554490"/>
          </a:xfrm>
        </p:grpSpPr>
        <p:sp>
          <p:nvSpPr>
            <p:cNvPr id="4" name="Graphic 12">
              <a:extLst>
                <a:ext uri="{FF2B5EF4-FFF2-40B4-BE49-F238E27FC236}">
                  <a16:creationId xmlns="" xmlns:a16="http://schemas.microsoft.com/office/drawing/2014/main" id="{4633B59F-A812-F1E3-DE81-49A992D33D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" name="Graphic 13">
              <a:extLst>
                <a:ext uri="{FF2B5EF4-FFF2-40B4-BE49-F238E27FC236}">
                  <a16:creationId xmlns="" xmlns:a16="http://schemas.microsoft.com/office/drawing/2014/main" id="{4E19E8B0-11E2-25D6-3241-83A9EA89CA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" name="Graphic 15">
              <a:extLst>
                <a:ext uri="{FF2B5EF4-FFF2-40B4-BE49-F238E27FC236}">
                  <a16:creationId xmlns="" xmlns:a16="http://schemas.microsoft.com/office/drawing/2014/main" id="{66818F55-5EF2-00D8-E335-4ABF098634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62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E9374DB-8F12-D8B8-C1CC-B5FC4BEB4A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1520" y="2971800"/>
            <a:ext cx="3156997" cy="32004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F0522131-79E0-C17E-CCFA-D78F4E6F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3291840" cy="201168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19">
            <a:extLst>
              <a:ext uri="{FF2B5EF4-FFF2-40B4-BE49-F238E27FC236}">
                <a16:creationId xmlns="" xmlns:a16="http://schemas.microsoft.com/office/drawing/2014/main" id="{D91E3E03-2294-1142-CBC9-19ADB9DA9CC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38623" y="3275858"/>
            <a:ext cx="2542791" cy="2585369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="" xmlns:a16="http://schemas.microsoft.com/office/drawing/2014/main" id="{FB2F5EF0-4CB2-ABCF-4734-F972D94E73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0" y="731520"/>
            <a:ext cx="6400800" cy="539496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343955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8C30-1428-4C16-AD49-DE42CFEA37BF}" type="datetime1">
              <a:rPr lang="en-US" smtClean="0"/>
              <a:t>10/9/2025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6A5EF8B-3650-88BF-728C-75E1343A7D66}"/>
              </a:ext>
            </a:extLst>
          </p:cNvPr>
          <p:cNvGrpSpPr/>
          <p:nvPr userDrawn="1"/>
        </p:nvGrpSpPr>
        <p:grpSpPr>
          <a:xfrm>
            <a:off x="11078040" y="685800"/>
            <a:ext cx="504370" cy="544340"/>
            <a:chOff x="10917026" y="837879"/>
            <a:chExt cx="513774" cy="554490"/>
          </a:xfrm>
        </p:grpSpPr>
        <p:sp>
          <p:nvSpPr>
            <p:cNvPr id="7" name="Graphic 12">
              <a:extLst>
                <a:ext uri="{FF2B5EF4-FFF2-40B4-BE49-F238E27FC236}">
                  <a16:creationId xmlns="" xmlns:a16="http://schemas.microsoft.com/office/drawing/2014/main" id="{0650E00D-2B97-2951-E525-5C408042C9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" name="Graphic 13">
              <a:extLst>
                <a:ext uri="{FF2B5EF4-FFF2-40B4-BE49-F238E27FC236}">
                  <a16:creationId xmlns="" xmlns:a16="http://schemas.microsoft.com/office/drawing/2014/main" id="{4568B02E-A861-8E97-BBA7-D143F855E9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Graphic 15">
              <a:extLst>
                <a:ext uri="{FF2B5EF4-FFF2-40B4-BE49-F238E27FC236}">
                  <a16:creationId xmlns="" xmlns:a16="http://schemas.microsoft.com/office/drawing/2014/main" id="{1598D9DA-CC25-158F-433E-9040A87AD8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6853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DD604AC-3FBD-6731-AE34-6D289E239C65}"/>
              </a:ext>
            </a:extLst>
          </p:cNvPr>
          <p:cNvGrpSpPr/>
          <p:nvPr userDrawn="1"/>
        </p:nvGrpSpPr>
        <p:grpSpPr>
          <a:xfrm>
            <a:off x="11078040" y="685800"/>
            <a:ext cx="504370" cy="544340"/>
            <a:chOff x="10917026" y="837879"/>
            <a:chExt cx="513774" cy="554490"/>
          </a:xfrm>
        </p:grpSpPr>
        <p:sp>
          <p:nvSpPr>
            <p:cNvPr id="12" name="Graphic 12">
              <a:extLst>
                <a:ext uri="{FF2B5EF4-FFF2-40B4-BE49-F238E27FC236}">
                  <a16:creationId xmlns="" xmlns:a16="http://schemas.microsoft.com/office/drawing/2014/main" id="{4E8E790D-7A40-6A1E-4361-51129BCDCB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tx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Graphic 13">
              <a:extLst>
                <a:ext uri="{FF2B5EF4-FFF2-40B4-BE49-F238E27FC236}">
                  <a16:creationId xmlns="" xmlns:a16="http://schemas.microsoft.com/office/drawing/2014/main" id="{F96E21DE-06BB-B547-2FBA-F5E2B9A67B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tx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Graphic 15">
              <a:extLst>
                <a:ext uri="{FF2B5EF4-FFF2-40B4-BE49-F238E27FC236}">
                  <a16:creationId xmlns="" xmlns:a16="http://schemas.microsoft.com/office/drawing/2014/main" id="{1297FD5C-A48F-F611-55DE-E5A576DA08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tx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DBDF905D-8CE4-3494-D7B6-24047D9C1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029199"/>
            <a:ext cx="10027919" cy="9144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 b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02010402-BDF6-6CA5-1C1B-A6560DBF357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9763" y="685800"/>
            <a:ext cx="10028237" cy="4333875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7000"/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B18DB5CD-C13F-D271-BB13-A402CA9A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080" y="6343955"/>
            <a:ext cx="609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E8854E-90F8-4761-A9B8-18B1C5A3D25C}" type="datetime1">
              <a:rPr lang="en-US" smtClean="0"/>
              <a:t>10/9/2025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34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 2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="" xmlns:a16="http://schemas.microsoft.com/office/drawing/2014/main" id="{8A2A0A59-5884-D48B-41E8-8AE859CFA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029200"/>
            <a:ext cx="10942316" cy="914399"/>
          </a:xfrm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000" b="0" i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="" xmlns:a16="http://schemas.microsoft.com/office/drawing/2014/main" id="{619E7EC3-46E7-3676-3EDE-10D13AB5852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" y="685801"/>
            <a:ext cx="10942319" cy="4334434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0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="" xmlns:a16="http://schemas.microsoft.com/office/drawing/2014/main" id="{08B41E50-17C4-7CBB-61F3-6C613589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080" y="6343955"/>
            <a:ext cx="609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10DC6949-94CC-3B80-B7C3-0BAF2195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0" y="6343955"/>
            <a:ext cx="28054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="" xmlns:a16="http://schemas.microsoft.com/office/drawing/2014/main" id="{CB36698A-C952-28A6-1E24-016F9C0D2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9756" y="6343955"/>
            <a:ext cx="22026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E8854E-90F8-4761-A9B8-18B1C5A3D25C}" type="datetime1">
              <a:rPr lang="en-US" smtClean="0"/>
              <a:pPr/>
              <a:t>10/9/2025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335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039139"/>
            <a:ext cx="10058400" cy="914400"/>
          </a:xfrm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000" b="1" i="0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66800" y="685801"/>
            <a:ext cx="10058400" cy="4334434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0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796391C3-4992-238E-DA26-2E9782D8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080" y="6343955"/>
            <a:ext cx="6096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E9FA-D749-4B0D-A60E-CFC9630D3818}" type="datetime1">
              <a:rPr lang="en-US" smtClean="0"/>
              <a:t>10/9/2025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294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24000" y="1524001"/>
            <a:ext cx="10058392" cy="3719887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5000" b="1" cap="all" baseline="0"/>
            </a:lvl1pPr>
            <a:lvl2pPr marL="228600" indent="0">
              <a:lnSpc>
                <a:spcPct val="90000"/>
              </a:lnSpc>
              <a:buNone/>
              <a:defRPr sz="5000" b="1" cap="all" baseline="0"/>
            </a:lvl2pPr>
            <a:lvl3pPr marL="457200" indent="0">
              <a:lnSpc>
                <a:spcPct val="90000"/>
              </a:lnSpc>
              <a:buNone/>
              <a:defRPr sz="5000" b="1" cap="all" baseline="0"/>
            </a:lvl3pPr>
            <a:lvl4pPr marL="685800" indent="0">
              <a:lnSpc>
                <a:spcPct val="90000"/>
              </a:lnSpc>
              <a:buNone/>
              <a:defRPr sz="5000" b="1" cap="all" baseline="0"/>
            </a:lvl4pPr>
            <a:lvl5pPr marL="914400" indent="0">
              <a:lnSpc>
                <a:spcPct val="90000"/>
              </a:lnSpc>
              <a:buNone/>
              <a:defRPr sz="5000" b="1" cap="all" baseline="0"/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7A35BA-41D5-4E87-94C2-E365E2A3656B}" type="datetime1">
              <a:rPr lang="en-US" smtClean="0"/>
              <a:pPr/>
              <a:t>10/9/2025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DBE49238-DF0A-377C-44CB-3CB196CE8B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1248" y="1655064"/>
            <a:ext cx="0" cy="5202936"/>
          </a:xfrm>
          <a:prstGeom prst="line">
            <a:avLst/>
          </a:prstGeom>
          <a:ln w="254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FBD35DDC-8314-6A30-6D59-7CFF0BD5045F}"/>
              </a:ext>
            </a:extLst>
          </p:cNvPr>
          <p:cNvGrpSpPr/>
          <p:nvPr userDrawn="1"/>
        </p:nvGrpSpPr>
        <p:grpSpPr>
          <a:xfrm flipV="1">
            <a:off x="11078040" y="5621541"/>
            <a:ext cx="504370" cy="544340"/>
            <a:chOff x="10917026" y="837879"/>
            <a:chExt cx="513774" cy="554490"/>
          </a:xfrm>
        </p:grpSpPr>
        <p:sp>
          <p:nvSpPr>
            <p:cNvPr id="17" name="Graphic 12">
              <a:extLst>
                <a:ext uri="{FF2B5EF4-FFF2-40B4-BE49-F238E27FC236}">
                  <a16:creationId xmlns="" xmlns:a16="http://schemas.microsoft.com/office/drawing/2014/main" id="{EA215C9F-878F-671A-B9B7-F595B6F08C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tx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Graphic 13">
              <a:extLst>
                <a:ext uri="{FF2B5EF4-FFF2-40B4-BE49-F238E27FC236}">
                  <a16:creationId xmlns="" xmlns:a16="http://schemas.microsoft.com/office/drawing/2014/main" id="{1FDC6A2A-8F91-EB17-2338-E6C2D2EBAE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tx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Graphic 15">
              <a:extLst>
                <a:ext uri="{FF2B5EF4-FFF2-40B4-BE49-F238E27FC236}">
                  <a16:creationId xmlns="" xmlns:a16="http://schemas.microsoft.com/office/drawing/2014/main" id="{CF011AA8-B85F-1FFC-8166-AEC5505942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tx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965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="" xmlns:a16="http://schemas.microsoft.com/office/drawing/2014/main" id="{CA85F09D-A87B-CB41-9F0D-563DF42750F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26591" y="1690313"/>
            <a:ext cx="10058392" cy="371988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5000" b="1" cap="all" baseline="0">
                <a:solidFill>
                  <a:schemeClr val="bg2"/>
                </a:solidFill>
              </a:defRPr>
            </a:lvl1pPr>
            <a:lvl2pPr marL="228600" indent="0">
              <a:lnSpc>
                <a:spcPct val="90000"/>
              </a:lnSpc>
              <a:buNone/>
              <a:defRPr sz="5000" b="1" cap="all" baseline="0">
                <a:solidFill>
                  <a:schemeClr val="bg2"/>
                </a:solidFill>
              </a:defRPr>
            </a:lvl2pPr>
            <a:lvl3pPr marL="457200" indent="0">
              <a:lnSpc>
                <a:spcPct val="90000"/>
              </a:lnSpc>
              <a:buNone/>
              <a:defRPr sz="5000" b="1" cap="all" baseline="0">
                <a:solidFill>
                  <a:schemeClr val="bg2"/>
                </a:solidFill>
              </a:defRPr>
            </a:lvl3pPr>
            <a:lvl4pPr marL="685800" indent="0">
              <a:lnSpc>
                <a:spcPct val="90000"/>
              </a:lnSpc>
              <a:buNone/>
              <a:defRPr sz="5000" b="1" cap="all" baseline="0">
                <a:solidFill>
                  <a:schemeClr val="bg2"/>
                </a:solidFill>
              </a:defRPr>
            </a:lvl4pPr>
            <a:lvl5pPr marL="914400" indent="0">
              <a:lnSpc>
                <a:spcPct val="90000"/>
              </a:lnSpc>
              <a:buNone/>
              <a:defRPr sz="5000" b="1"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7">
            <a:extLst>
              <a:ext uri="{FF2B5EF4-FFF2-40B4-BE49-F238E27FC236}">
                <a16:creationId xmlns="" xmlns:a16="http://schemas.microsoft.com/office/drawing/2014/main" id="{00F7CBC6-342F-01DB-66E0-884090B8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343955"/>
            <a:ext cx="609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C801C-C54B-4E4E-A0DD-68C292C7D70F}" type="datetime1">
              <a:rPr lang="en-US" smtClean="0"/>
              <a:pPr/>
              <a:t>10/9/2025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E2B2DB4-DD7D-58E1-01FE-5FFF910648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1248" y="0"/>
            <a:ext cx="0" cy="5202936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9D56D9B-2864-E096-10F4-5D8317251883}"/>
              </a:ext>
            </a:extLst>
          </p:cNvPr>
          <p:cNvGrpSpPr/>
          <p:nvPr userDrawn="1"/>
        </p:nvGrpSpPr>
        <p:grpSpPr>
          <a:xfrm>
            <a:off x="11078040" y="685800"/>
            <a:ext cx="504370" cy="544340"/>
            <a:chOff x="10917026" y="837879"/>
            <a:chExt cx="513774" cy="554490"/>
          </a:xfrm>
        </p:grpSpPr>
        <p:sp>
          <p:nvSpPr>
            <p:cNvPr id="23" name="Graphic 12">
              <a:extLst>
                <a:ext uri="{FF2B5EF4-FFF2-40B4-BE49-F238E27FC236}">
                  <a16:creationId xmlns="" xmlns:a16="http://schemas.microsoft.com/office/drawing/2014/main" id="{9E434210-AC88-0E90-99A6-F5157D40C9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Graphic 13">
              <a:extLst>
                <a:ext uri="{FF2B5EF4-FFF2-40B4-BE49-F238E27FC236}">
                  <a16:creationId xmlns="" xmlns:a16="http://schemas.microsoft.com/office/drawing/2014/main" id="{653B4F72-DA95-D4DE-FAE7-DC2D5E6049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Graphic 15">
              <a:extLst>
                <a:ext uri="{FF2B5EF4-FFF2-40B4-BE49-F238E27FC236}">
                  <a16:creationId xmlns="" xmlns:a16="http://schemas.microsoft.com/office/drawing/2014/main" id="{2BE78A52-1376-FE2B-92AE-364DDFA47B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13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6E4F0D3D-A04C-F099-0546-411DF9406A39}"/>
              </a:ext>
            </a:extLst>
          </p:cNvPr>
          <p:cNvGrpSpPr/>
          <p:nvPr userDrawn="1"/>
        </p:nvGrpSpPr>
        <p:grpSpPr>
          <a:xfrm>
            <a:off x="11078040" y="685800"/>
            <a:ext cx="504370" cy="544340"/>
            <a:chOff x="10917026" y="837879"/>
            <a:chExt cx="513774" cy="554490"/>
          </a:xfrm>
        </p:grpSpPr>
        <p:sp>
          <p:nvSpPr>
            <p:cNvPr id="30" name="Graphic 12">
              <a:extLst>
                <a:ext uri="{FF2B5EF4-FFF2-40B4-BE49-F238E27FC236}">
                  <a16:creationId xmlns="" xmlns:a16="http://schemas.microsoft.com/office/drawing/2014/main" id="{EC673102-B70E-FEBF-D297-FC1C83D459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Graphic 13">
              <a:extLst>
                <a:ext uri="{FF2B5EF4-FFF2-40B4-BE49-F238E27FC236}">
                  <a16:creationId xmlns="" xmlns:a16="http://schemas.microsoft.com/office/drawing/2014/main" id="{0943C261-48FF-2C9A-8493-EA11792624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Graphic 15">
              <a:extLst>
                <a:ext uri="{FF2B5EF4-FFF2-40B4-BE49-F238E27FC236}">
                  <a16:creationId xmlns="" xmlns:a16="http://schemas.microsoft.com/office/drawing/2014/main" id="{322FF879-90E3-2ADF-6584-DD72AE6508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8CEC42AA-27BF-B007-BB04-09C8C9EC4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824" y="1821900"/>
            <a:ext cx="10058376" cy="2303329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80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2D02356A-0FAC-18A7-430E-172D662A1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824" y="4337220"/>
            <a:ext cx="8229593" cy="123576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824" y="6343955"/>
            <a:ext cx="28054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7A3B59-4DAC-4AFE-874D-3A86EC3801A0}" type="datetime1">
              <a:rPr lang="en-US" smtClean="0"/>
              <a:pPr/>
              <a:t>10/9/2025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2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Content Placeholder 6">
            <a:extLst>
              <a:ext uri="{FF2B5EF4-FFF2-40B4-BE49-F238E27FC236}">
                <a16:creationId xmlns="" xmlns:a16="http://schemas.microsoft.com/office/drawing/2014/main" id="{3055D1E2-672A-BC69-9411-7E76AE1C25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24000" y="1524001"/>
            <a:ext cx="10058392" cy="3719887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5000" b="1" cap="all" baseline="0"/>
            </a:lvl1pPr>
            <a:lvl2pPr marL="228600" indent="0">
              <a:lnSpc>
                <a:spcPct val="90000"/>
              </a:lnSpc>
              <a:buNone/>
              <a:defRPr sz="5000" b="1" cap="all" baseline="0"/>
            </a:lvl2pPr>
            <a:lvl3pPr marL="457200" indent="0">
              <a:lnSpc>
                <a:spcPct val="90000"/>
              </a:lnSpc>
              <a:buNone/>
              <a:defRPr sz="5000" b="1" cap="all" baseline="0"/>
            </a:lvl3pPr>
            <a:lvl4pPr marL="685800" indent="0">
              <a:lnSpc>
                <a:spcPct val="90000"/>
              </a:lnSpc>
              <a:buNone/>
              <a:defRPr sz="5000" b="1" cap="all" baseline="0"/>
            </a:lvl4pPr>
            <a:lvl5pPr marL="914400" indent="0">
              <a:lnSpc>
                <a:spcPct val="90000"/>
              </a:lnSpc>
              <a:buNone/>
              <a:defRPr sz="5000" b="1" cap="all" baseline="0"/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EEC7-2B19-40F0-9B64-A564E832ADEB}" type="datetime1">
              <a:rPr lang="en-US" smtClean="0"/>
              <a:t>10/9/2025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FEA9293D-D6A1-8AF9-4813-CA78F41FC4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1248" y="1655064"/>
            <a:ext cx="0" cy="520293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6023739-FBF1-75F2-EA5B-628D1D31BA94}"/>
              </a:ext>
            </a:extLst>
          </p:cNvPr>
          <p:cNvGrpSpPr/>
          <p:nvPr userDrawn="1"/>
        </p:nvGrpSpPr>
        <p:grpSpPr>
          <a:xfrm flipV="1">
            <a:off x="11078040" y="5621541"/>
            <a:ext cx="504370" cy="544340"/>
            <a:chOff x="10917026" y="837879"/>
            <a:chExt cx="513774" cy="554490"/>
          </a:xfrm>
        </p:grpSpPr>
        <p:sp>
          <p:nvSpPr>
            <p:cNvPr id="15" name="Graphic 12">
              <a:extLst>
                <a:ext uri="{FF2B5EF4-FFF2-40B4-BE49-F238E27FC236}">
                  <a16:creationId xmlns="" xmlns:a16="http://schemas.microsoft.com/office/drawing/2014/main" id="{D0F1A970-FF5D-F896-04FA-CE4666C855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Graphic 13">
              <a:extLst>
                <a:ext uri="{FF2B5EF4-FFF2-40B4-BE49-F238E27FC236}">
                  <a16:creationId xmlns="" xmlns:a16="http://schemas.microsoft.com/office/drawing/2014/main" id="{B139D13F-0D14-73D2-8BA3-AB49A0A454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Graphic 15">
              <a:extLst>
                <a:ext uri="{FF2B5EF4-FFF2-40B4-BE49-F238E27FC236}">
                  <a16:creationId xmlns="" xmlns:a16="http://schemas.microsoft.com/office/drawing/2014/main" id="{A8A8E97E-9C11-2BC8-9144-BDB59524BF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25148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2455036-72A5-504C-C91E-CA942A9C1B15}"/>
              </a:ext>
            </a:extLst>
          </p:cNvPr>
          <p:cNvGrpSpPr/>
          <p:nvPr userDrawn="1"/>
        </p:nvGrpSpPr>
        <p:grpSpPr>
          <a:xfrm>
            <a:off x="11078040" y="685800"/>
            <a:ext cx="504370" cy="544340"/>
            <a:chOff x="10917026" y="837879"/>
            <a:chExt cx="513774" cy="554490"/>
          </a:xfrm>
        </p:grpSpPr>
        <p:sp>
          <p:nvSpPr>
            <p:cNvPr id="10" name="Graphic 12">
              <a:extLst>
                <a:ext uri="{FF2B5EF4-FFF2-40B4-BE49-F238E27FC236}">
                  <a16:creationId xmlns="" xmlns:a16="http://schemas.microsoft.com/office/drawing/2014/main" id="{AAC21E96-E96F-13AB-4E2D-2F2A946360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Graphic 13">
              <a:extLst>
                <a:ext uri="{FF2B5EF4-FFF2-40B4-BE49-F238E27FC236}">
                  <a16:creationId xmlns="" xmlns:a16="http://schemas.microsoft.com/office/drawing/2014/main" id="{0DCA12CF-50BA-FD37-1BFD-37DBA94A1E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2" name="Graphic 15">
              <a:extLst>
                <a:ext uri="{FF2B5EF4-FFF2-40B4-BE49-F238E27FC236}">
                  <a16:creationId xmlns="" xmlns:a16="http://schemas.microsoft.com/office/drawing/2014/main" id="{8C62BDEF-3630-134A-D8AF-6029EE4480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F9D5BEE-93D7-A052-AACD-00C46FF56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4955722"/>
            <a:ext cx="9143999" cy="66947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F08A4F7D-BA50-448B-6700-E8EB878B336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49400" y="1536700"/>
            <a:ext cx="9144000" cy="3111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000" b="0"/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91D2-C712-4357-A4F9-7362E459A272}" type="datetime1">
              <a:rPr lang="en-US" smtClean="0"/>
              <a:t>10/9/2025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E2982CD0-EB8A-46A8-84EC-153D7BA325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1248" y="1655064"/>
            <a:ext cx="0" cy="520293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654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0E6EF1BF-151B-8EEC-0E02-E06802C34A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4955721"/>
            <a:ext cx="9143999" cy="66947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99640F48-020D-81AF-A324-1A8C96F8212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31838" y="1344613"/>
            <a:ext cx="9144000" cy="329088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buNone/>
              <a:defRPr sz="5000"/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343955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4566FD-24FB-4338-A35C-D9AE347B4F66}" type="datetime1">
              <a:rPr lang="en-US" smtClean="0"/>
              <a:pPr/>
              <a:t>10/9/2025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5B35AFC-D0D8-27D0-7877-F898628C3791}"/>
              </a:ext>
            </a:extLst>
          </p:cNvPr>
          <p:cNvGrpSpPr/>
          <p:nvPr userDrawn="1"/>
        </p:nvGrpSpPr>
        <p:grpSpPr>
          <a:xfrm>
            <a:off x="11078040" y="685800"/>
            <a:ext cx="504370" cy="544340"/>
            <a:chOff x="10917026" y="837879"/>
            <a:chExt cx="513774" cy="554490"/>
          </a:xfrm>
        </p:grpSpPr>
        <p:sp>
          <p:nvSpPr>
            <p:cNvPr id="8" name="Graphic 12">
              <a:extLst>
                <a:ext uri="{FF2B5EF4-FFF2-40B4-BE49-F238E27FC236}">
                  <a16:creationId xmlns="" xmlns:a16="http://schemas.microsoft.com/office/drawing/2014/main" id="{E071C14C-69C9-51C1-C72F-11F5203795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tx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Graphic 13">
              <a:extLst>
                <a:ext uri="{FF2B5EF4-FFF2-40B4-BE49-F238E27FC236}">
                  <a16:creationId xmlns="" xmlns:a16="http://schemas.microsoft.com/office/drawing/2014/main" id="{D19ADD24-6A4A-7A9D-F028-439BF3EA25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tx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Graphic 15">
              <a:extLst>
                <a:ext uri="{FF2B5EF4-FFF2-40B4-BE49-F238E27FC236}">
                  <a16:creationId xmlns="" xmlns:a16="http://schemas.microsoft.com/office/drawing/2014/main" id="{AE878D98-B8A1-9693-E217-46740B9C7F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tx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0762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B42ABA34-9E2C-57A7-6EC1-822DB06A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4955722"/>
            <a:ext cx="9143999" cy="66947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84393E52-BC0A-C941-AB99-B2E2040F966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31838" y="1344613"/>
            <a:ext cx="9144000" cy="329088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buNone/>
              <a:defRPr sz="5000"/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343955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F1DD-1BF4-406D-9906-B4846BCC8D55}" type="datetime1">
              <a:rPr lang="en-US" smtClean="0"/>
              <a:t>10/9/2025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38AFCDA-E25A-66FA-A065-43B64A7DC53D}"/>
              </a:ext>
            </a:extLst>
          </p:cNvPr>
          <p:cNvGrpSpPr/>
          <p:nvPr userDrawn="1"/>
        </p:nvGrpSpPr>
        <p:grpSpPr>
          <a:xfrm>
            <a:off x="11078040" y="685800"/>
            <a:ext cx="504370" cy="544340"/>
            <a:chOff x="10917026" y="837879"/>
            <a:chExt cx="513774" cy="554490"/>
          </a:xfrm>
        </p:grpSpPr>
        <p:sp>
          <p:nvSpPr>
            <p:cNvPr id="10" name="Graphic 12">
              <a:extLst>
                <a:ext uri="{FF2B5EF4-FFF2-40B4-BE49-F238E27FC236}">
                  <a16:creationId xmlns="" xmlns:a16="http://schemas.microsoft.com/office/drawing/2014/main" id="{BC1282DB-3134-604E-A636-7EC91636C5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Graphic 13">
              <a:extLst>
                <a:ext uri="{FF2B5EF4-FFF2-40B4-BE49-F238E27FC236}">
                  <a16:creationId xmlns="" xmlns:a16="http://schemas.microsoft.com/office/drawing/2014/main" id="{01622449-7FF6-2681-8BAB-610A3A6F0F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2" name="Graphic 15">
              <a:extLst>
                <a:ext uri="{FF2B5EF4-FFF2-40B4-BE49-F238E27FC236}">
                  <a16:creationId xmlns="" xmlns:a16="http://schemas.microsoft.com/office/drawing/2014/main" id="{DF1B7C46-3578-8B8A-2B33-C7E41C8F09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985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47B80538-E0C0-8B37-2CBC-715464FE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442" y="731520"/>
            <a:ext cx="10052958" cy="96259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="" xmlns:a16="http://schemas.microsoft.com/office/drawing/2014/main" id="{7C0431DD-A630-224B-A787-6BF3732EE15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524000" y="1905000"/>
            <a:ext cx="4846320" cy="42687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="" xmlns:a16="http://schemas.microsoft.com/office/drawing/2014/main" id="{B9CDF450-BB1A-E96B-F44C-F881C7316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36080" y="1905000"/>
            <a:ext cx="4846320" cy="42687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94E2D18C-90AA-6695-2849-42F0DF3B0F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1248" y="1112520"/>
            <a:ext cx="0" cy="574548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="" xmlns:a16="http://schemas.microsoft.com/office/drawing/2014/main" id="{0B4E1DD8-E0C8-2F63-6C5D-5D9786B1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0" y="6343955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="" xmlns:a16="http://schemas.microsoft.com/office/drawing/2014/main" id="{EE15D4EB-C819-8C4D-4973-D17848DE4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9310" y="6343955"/>
            <a:ext cx="2202644" cy="365125"/>
          </a:xfrm>
        </p:spPr>
        <p:txBody>
          <a:bodyPr/>
          <a:lstStyle/>
          <a:p>
            <a:fld id="{2086C921-50A5-4289-8B96-30101E64A548}" type="datetime1">
              <a:rPr lang="en-US" smtClean="0"/>
              <a:t>10/9/2025</a:t>
            </a:fld>
            <a:endParaRPr lang="en-US"/>
          </a:p>
        </p:txBody>
      </p:sp>
      <p:sp>
        <p:nvSpPr>
          <p:cNvPr id="16" name="Slide Number Placeholder 6">
            <a:extLst>
              <a:ext uri="{FF2B5EF4-FFF2-40B4-BE49-F238E27FC236}">
                <a16:creationId xmlns="" xmlns:a16="http://schemas.microsoft.com/office/drawing/2014/main" id="{2F83B63A-E313-2543-7396-0E4520FC0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343954"/>
            <a:ext cx="609600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128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9FB3D62A-20D4-C83A-8EC5-0F0FC4527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442" y="731520"/>
            <a:ext cx="10052958" cy="96259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41" y="1737360"/>
            <a:ext cx="484632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6080" y="1737360"/>
            <a:ext cx="484632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776AAF7-C632-FCD0-6A60-E0EA4A52F2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524000" y="2387600"/>
            <a:ext cx="4846320" cy="37861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CD998360-6973-27D8-8B08-ACAE10572B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36080" y="2387600"/>
            <a:ext cx="4846320" cy="37861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5017F05-8154-C1CA-504D-0FCFD392C8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1248" y="1112520"/>
            <a:ext cx="0" cy="574548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5">
            <a:extLst>
              <a:ext uri="{FF2B5EF4-FFF2-40B4-BE49-F238E27FC236}">
                <a16:creationId xmlns="" xmlns:a16="http://schemas.microsoft.com/office/drawing/2014/main" id="{DADACAB8-8D38-74EC-8F23-74C19B5E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0" y="6343955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="" xmlns:a16="http://schemas.microsoft.com/office/drawing/2014/main" id="{C933945D-DCC7-91C9-7715-6D66CD166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9310" y="6343955"/>
            <a:ext cx="2202644" cy="365125"/>
          </a:xfrm>
        </p:spPr>
        <p:txBody>
          <a:bodyPr/>
          <a:lstStyle/>
          <a:p>
            <a:fld id="{2086C921-50A5-4289-8B96-30101E64A548}" type="datetime1">
              <a:rPr lang="en-US" smtClean="0"/>
              <a:t>10/9/2025</a:t>
            </a:fld>
            <a:endParaRPr lang="en-US"/>
          </a:p>
        </p:txBody>
      </p:sp>
      <p:sp>
        <p:nvSpPr>
          <p:cNvPr id="15" name="Slide Number Placeholder 6">
            <a:extLst>
              <a:ext uri="{FF2B5EF4-FFF2-40B4-BE49-F238E27FC236}">
                <a16:creationId xmlns="" xmlns:a16="http://schemas.microsoft.com/office/drawing/2014/main" id="{8611D5B1-377C-9FAD-8742-CD62D3D7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343954"/>
            <a:ext cx="609600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681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701E479-4069-C843-393B-6E9B41A957D5}"/>
              </a:ext>
            </a:extLst>
          </p:cNvPr>
          <p:cNvGrpSpPr/>
          <p:nvPr userDrawn="1"/>
        </p:nvGrpSpPr>
        <p:grpSpPr>
          <a:xfrm flipV="1">
            <a:off x="11078040" y="5621541"/>
            <a:ext cx="504370" cy="544340"/>
            <a:chOff x="10917026" y="837879"/>
            <a:chExt cx="513774" cy="554490"/>
          </a:xfrm>
        </p:grpSpPr>
        <p:sp>
          <p:nvSpPr>
            <p:cNvPr id="3" name="Graphic 12">
              <a:extLst>
                <a:ext uri="{FF2B5EF4-FFF2-40B4-BE49-F238E27FC236}">
                  <a16:creationId xmlns="" xmlns:a16="http://schemas.microsoft.com/office/drawing/2014/main" id="{9371E991-E43A-8273-A079-19D35B2505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Graphic 13">
              <a:extLst>
                <a:ext uri="{FF2B5EF4-FFF2-40B4-BE49-F238E27FC236}">
                  <a16:creationId xmlns="" xmlns:a16="http://schemas.microsoft.com/office/drawing/2014/main" id="{31556ED0-DF39-D5B2-4B44-3ABD175F11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Graphic 15">
              <a:extLst>
                <a:ext uri="{FF2B5EF4-FFF2-40B4-BE49-F238E27FC236}">
                  <a16:creationId xmlns="" xmlns:a16="http://schemas.microsoft.com/office/drawing/2014/main" id="{D28126CE-14E8-D34A-20CD-7A393D29D3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4A8E7DD-F0B9-81F7-287D-3CB3DD2F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442" y="731520"/>
            <a:ext cx="10052958" cy="96259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="" xmlns:a16="http://schemas.microsoft.com/office/drawing/2014/main" id="{431432E4-BA69-9DA5-4717-E3EA0C6F7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0" y="6343955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="" xmlns:a16="http://schemas.microsoft.com/office/drawing/2014/main" id="{109ADB64-53B3-115D-AECE-9573AE4F6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9310" y="6343955"/>
            <a:ext cx="2202644" cy="365125"/>
          </a:xfrm>
        </p:spPr>
        <p:txBody>
          <a:bodyPr/>
          <a:lstStyle/>
          <a:p>
            <a:fld id="{2086C921-50A5-4289-8B96-30101E64A548}" type="datetime1">
              <a:rPr lang="en-US" smtClean="0"/>
              <a:t>10/9/2025</a:t>
            </a:fld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B4E7037E-3D24-9B01-B8A9-56A86C69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343954"/>
            <a:ext cx="609600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6245B12-231B-F569-B506-50857FF5F0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1248" y="1112520"/>
            <a:ext cx="0" cy="574548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1474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2BC5-E711-4A36-A80E-0A418F83672D}" type="datetime1">
              <a:rPr lang="en-US" smtClean="0"/>
              <a:t>10/9/2025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505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19"/>
            <a:ext cx="3108960" cy="265176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5ED79D4C-84E4-DE7D-6224-9B34D3EC7A5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731520" y="3439824"/>
            <a:ext cx="3108960" cy="27432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Add a brief caption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685800"/>
            <a:ext cx="6440258" cy="549722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dirty="0"/>
            </a:lvl1pPr>
            <a:lvl2pPr marL="228600" indent="0">
              <a:buNone/>
              <a:defRPr lang="en-US" sz="1400" dirty="0"/>
            </a:lvl2pPr>
            <a:lvl3pPr marL="457200" indent="0">
              <a:buNone/>
              <a:defRPr lang="en-US" sz="14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080" y="6345936"/>
            <a:ext cx="609600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4988-488B-40CC-9623-27A54F95F7B4}" type="datetime1">
              <a:rPr lang="en-US" smtClean="0"/>
              <a:t>10/9/2025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289281C-AACF-B0FF-0467-84E4A5880E0E}"/>
              </a:ext>
            </a:extLst>
          </p:cNvPr>
          <p:cNvGrpSpPr/>
          <p:nvPr userDrawn="1"/>
        </p:nvGrpSpPr>
        <p:grpSpPr>
          <a:xfrm flipV="1">
            <a:off x="11078040" y="5621541"/>
            <a:ext cx="504370" cy="544340"/>
            <a:chOff x="10917026" y="837879"/>
            <a:chExt cx="513774" cy="554490"/>
          </a:xfrm>
        </p:grpSpPr>
        <p:sp>
          <p:nvSpPr>
            <p:cNvPr id="13" name="Graphic 12">
              <a:extLst>
                <a:ext uri="{FF2B5EF4-FFF2-40B4-BE49-F238E27FC236}">
                  <a16:creationId xmlns="" xmlns:a16="http://schemas.microsoft.com/office/drawing/2014/main" id="{B8CC52C9-51C3-9020-0FCD-5EB77AB5B7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Graphic 13">
              <a:extLst>
                <a:ext uri="{FF2B5EF4-FFF2-40B4-BE49-F238E27FC236}">
                  <a16:creationId xmlns="" xmlns:a16="http://schemas.microsoft.com/office/drawing/2014/main" id="{6176F77F-F023-802F-E39B-3BED7F9108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Graphic 15">
              <a:extLst>
                <a:ext uri="{FF2B5EF4-FFF2-40B4-BE49-F238E27FC236}">
                  <a16:creationId xmlns="" xmlns:a16="http://schemas.microsoft.com/office/drawing/2014/main" id="{B3DC35F6-01C6-9167-442E-69469D5101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58978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02E33D2F-D845-A10E-F9E5-C6C051C8E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19"/>
            <a:ext cx="3108960" cy="265176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31625BF7-9F13-8163-32DF-576DC01B4C2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1520" y="3439824"/>
            <a:ext cx="3108960" cy="2743200"/>
          </a:xfr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Add a brief caption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E09ABEC-9982-598E-3149-770B511C9D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21319" y="674976"/>
            <a:ext cx="6461081" cy="5508048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1DC35CE5-7DA7-38B2-B181-D21792BC70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23071" y="976729"/>
            <a:ext cx="5857577" cy="489372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080" y="6345936"/>
            <a:ext cx="609600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7011-18F0-49E4-85C9-3E22BE44E3EB}" type="datetime1">
              <a:rPr lang="en-US" smtClean="0"/>
              <a:t>10/9/2025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6EBE213-1163-A018-F201-B0DD52F061C6}"/>
              </a:ext>
            </a:extLst>
          </p:cNvPr>
          <p:cNvGrpSpPr/>
          <p:nvPr userDrawn="1"/>
        </p:nvGrpSpPr>
        <p:grpSpPr>
          <a:xfrm>
            <a:off x="4150304" y="685800"/>
            <a:ext cx="504370" cy="544340"/>
            <a:chOff x="10917026" y="837879"/>
            <a:chExt cx="513774" cy="554490"/>
          </a:xfrm>
        </p:grpSpPr>
        <p:sp>
          <p:nvSpPr>
            <p:cNvPr id="4" name="Graphic 12">
              <a:extLst>
                <a:ext uri="{FF2B5EF4-FFF2-40B4-BE49-F238E27FC236}">
                  <a16:creationId xmlns="" xmlns:a16="http://schemas.microsoft.com/office/drawing/2014/main" id="{FA467C1C-1AD4-E57D-1EC5-1D2A5FC57C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" name="Graphic 13">
              <a:extLst>
                <a:ext uri="{FF2B5EF4-FFF2-40B4-BE49-F238E27FC236}">
                  <a16:creationId xmlns="" xmlns:a16="http://schemas.microsoft.com/office/drawing/2014/main" id="{3A06BD60-6631-D2A4-5F55-5879D66B4F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2" name="Graphic 15">
              <a:extLst>
                <a:ext uri="{FF2B5EF4-FFF2-40B4-BE49-F238E27FC236}">
                  <a16:creationId xmlns="" xmlns:a16="http://schemas.microsoft.com/office/drawing/2014/main" id="{0E268D3C-723F-37BB-17D1-79FA50F881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79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8F20381-B525-83E1-04F7-7B2CE07C8F86}"/>
              </a:ext>
            </a:extLst>
          </p:cNvPr>
          <p:cNvGrpSpPr/>
          <p:nvPr userDrawn="1"/>
        </p:nvGrpSpPr>
        <p:grpSpPr>
          <a:xfrm flipV="1">
            <a:off x="11235202" y="5833131"/>
            <a:ext cx="504370" cy="544340"/>
            <a:chOff x="10917026" y="837879"/>
            <a:chExt cx="513774" cy="554490"/>
          </a:xfrm>
        </p:grpSpPr>
        <p:sp>
          <p:nvSpPr>
            <p:cNvPr id="5" name="Graphic 12">
              <a:extLst>
                <a:ext uri="{FF2B5EF4-FFF2-40B4-BE49-F238E27FC236}">
                  <a16:creationId xmlns="" xmlns:a16="http://schemas.microsoft.com/office/drawing/2014/main" id="{7C03E215-D7FC-6286-2AF6-55828447FF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" name="Graphic 13">
              <a:extLst>
                <a:ext uri="{FF2B5EF4-FFF2-40B4-BE49-F238E27FC236}">
                  <a16:creationId xmlns="" xmlns:a16="http://schemas.microsoft.com/office/drawing/2014/main" id="{F78CD9B1-F8B0-4A64-3456-A9A2295574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" name="Graphic 15">
              <a:extLst>
                <a:ext uri="{FF2B5EF4-FFF2-40B4-BE49-F238E27FC236}">
                  <a16:creationId xmlns="" xmlns:a16="http://schemas.microsoft.com/office/drawing/2014/main" id="{D09C6E38-7F48-9E76-2E6D-10B4D1EA1C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6C3ACE-E549-485B-A39D-BBF7B6FABE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43434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830149"/>
            <a:ext cx="9973455" cy="9387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6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1" y="5799255"/>
            <a:ext cx="9973455" cy="45720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B32704EA-8361-E841-02ED-F3025E8FF33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4800" y="304801"/>
            <a:ext cx="11582398" cy="3717042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09600" y="6343955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88334B-5C34-4E7E-A4B0-3A19575F6DD8}" type="datetime1">
              <a:rPr lang="en-US" smtClean="0"/>
              <a:t>10/9/2025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61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10056254" cy="1798622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1520" y="2941593"/>
            <a:ext cx="10951037" cy="27731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="" xmlns:a16="http://schemas.microsoft.com/office/drawing/2014/main" id="{14ACF6E0-81BA-C6A9-13FC-B271E985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343955"/>
            <a:ext cx="609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2101A0C6-0C6D-EBD8-D57E-7C85E0254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0" y="6343955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9823B180-AF77-D3D2-D86A-C1A91248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9756" y="6343955"/>
            <a:ext cx="220264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3D1E3E-5DD4-4BAD-A138-1254BF94C224}" type="datetime1">
              <a:rPr lang="en-US" smtClean="0"/>
              <a:pPr/>
              <a:t>10/9/2025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A0B99BEF-0A23-3355-F5D8-5D137FBE5DDE}"/>
              </a:ext>
            </a:extLst>
          </p:cNvPr>
          <p:cNvGrpSpPr/>
          <p:nvPr userDrawn="1"/>
        </p:nvGrpSpPr>
        <p:grpSpPr>
          <a:xfrm>
            <a:off x="11078040" y="685800"/>
            <a:ext cx="504370" cy="544340"/>
            <a:chOff x="10917026" y="837879"/>
            <a:chExt cx="513774" cy="554490"/>
          </a:xfrm>
        </p:grpSpPr>
        <p:sp>
          <p:nvSpPr>
            <p:cNvPr id="12" name="Graphic 12">
              <a:extLst>
                <a:ext uri="{FF2B5EF4-FFF2-40B4-BE49-F238E27FC236}">
                  <a16:creationId xmlns="" xmlns:a16="http://schemas.microsoft.com/office/drawing/2014/main" id="{7304BEE7-C610-4182-63C6-CC6EB50F61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tx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Graphic 13">
              <a:extLst>
                <a:ext uri="{FF2B5EF4-FFF2-40B4-BE49-F238E27FC236}">
                  <a16:creationId xmlns="" xmlns:a16="http://schemas.microsoft.com/office/drawing/2014/main" id="{339C8AB5-292D-0A63-B066-3D790891A6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tx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Graphic 15">
              <a:extLst>
                <a:ext uri="{FF2B5EF4-FFF2-40B4-BE49-F238E27FC236}">
                  <a16:creationId xmlns="" xmlns:a16="http://schemas.microsoft.com/office/drawing/2014/main" id="{41F6A1FE-B32F-D442-D463-82EAC098DA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tx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0449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655065"/>
            <a:ext cx="6383298" cy="1734658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3531566"/>
            <a:ext cx="6383201" cy="155756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228600" indent="0">
              <a:buNone/>
              <a:defRPr sz="2000">
                <a:solidFill>
                  <a:schemeClr val="tx2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685800" indent="0">
              <a:buNone/>
              <a:defRPr sz="2000">
                <a:solidFill>
                  <a:schemeClr val="tx2"/>
                </a:solidFill>
              </a:defRPr>
            </a:lvl4pPr>
            <a:lvl5pPr marL="914400" indent="0"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Picture Placeholder 18">
            <a:extLst>
              <a:ext uri="{FF2B5EF4-FFF2-40B4-BE49-F238E27FC236}">
                <a16:creationId xmlns="" xmlns:a16="http://schemas.microsoft.com/office/drawing/2014/main" id="{4935463D-B16B-B454-3DC3-3F09148674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24799" y="1655065"/>
            <a:ext cx="3640099" cy="3640098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 wrap="square" tIns="914400" anchor="t">
            <a:noAutofit/>
          </a:bodyPr>
          <a:lstStyle>
            <a:lvl1pPr algn="ctr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="" xmlns:a16="http://schemas.microsoft.com/office/drawing/2014/main" id="{2D4EE2D3-60C2-C211-D8EA-175E6CB9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343955"/>
            <a:ext cx="609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3D1E3E-5DD4-4BAD-A138-1254BF94C224}" type="datetime1">
              <a:rPr lang="en-US" smtClean="0"/>
              <a:pPr/>
              <a:t>10/9/2025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F6EF1236-1402-EBC8-76E5-F7F39A7ACF55}"/>
              </a:ext>
            </a:extLst>
          </p:cNvPr>
          <p:cNvGrpSpPr/>
          <p:nvPr userDrawn="1"/>
        </p:nvGrpSpPr>
        <p:grpSpPr>
          <a:xfrm>
            <a:off x="8388140" y="1691849"/>
            <a:ext cx="3194260" cy="3561889"/>
            <a:chOff x="8176980" y="837879"/>
            <a:chExt cx="3253820" cy="3628304"/>
          </a:xfrm>
        </p:grpSpPr>
        <p:sp>
          <p:nvSpPr>
            <p:cNvPr id="27" name="Graphic 12">
              <a:extLst>
                <a:ext uri="{FF2B5EF4-FFF2-40B4-BE49-F238E27FC236}">
                  <a16:creationId xmlns="" xmlns:a16="http://schemas.microsoft.com/office/drawing/2014/main" id="{4474C7D0-F564-35BA-EC45-EF0D41EFCE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tx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Graphic 13">
              <a:extLst>
                <a:ext uri="{FF2B5EF4-FFF2-40B4-BE49-F238E27FC236}">
                  <a16:creationId xmlns="" xmlns:a16="http://schemas.microsoft.com/office/drawing/2014/main" id="{2492F345-45E5-E870-28A0-7AF7440604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tx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Graphic 15">
              <a:extLst>
                <a:ext uri="{FF2B5EF4-FFF2-40B4-BE49-F238E27FC236}">
                  <a16:creationId xmlns="" xmlns:a16="http://schemas.microsoft.com/office/drawing/2014/main" id="{8868799D-9F7D-A469-E759-94A78C8F16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76980" y="4338469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tx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127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CBEC1D1-7F98-857F-E339-B3A2319EE6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3528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79A38D88-7881-D4FF-5259-971983942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769161"/>
            <a:ext cx="7284046" cy="242812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6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D3DF9455-AAB1-80EB-CDF7-31CB3D9C4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4343400"/>
            <a:ext cx="7284046" cy="85476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="" xmlns:a16="http://schemas.microsoft.com/office/drawing/2014/main" id="{A4A48233-ADB1-E408-3C24-5E94AFF439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1752" y="301752"/>
            <a:ext cx="2749296" cy="6251447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0FC87D7A-0527-A5E3-DEA8-D71F5745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43955"/>
            <a:ext cx="2100482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EAFB5A47-E72D-BB4C-9268-E49FA4142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8883" y="6343955"/>
            <a:ext cx="14751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F92EF8E-B9EB-49F8-83E1-F362FA442011}" type="datetime1">
              <a:rPr lang="en-US" smtClean="0"/>
              <a:t>10/9/2025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F81D0EA0-A326-A851-B642-A4EBACBE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343954"/>
            <a:ext cx="765048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E27C3E2-72C1-ED26-913F-2FCD5587A1C7}"/>
              </a:ext>
            </a:extLst>
          </p:cNvPr>
          <p:cNvGrpSpPr/>
          <p:nvPr userDrawn="1"/>
        </p:nvGrpSpPr>
        <p:grpSpPr>
          <a:xfrm>
            <a:off x="11078040" y="685800"/>
            <a:ext cx="504370" cy="544340"/>
            <a:chOff x="10917026" y="837879"/>
            <a:chExt cx="513774" cy="554490"/>
          </a:xfrm>
        </p:grpSpPr>
        <p:sp>
          <p:nvSpPr>
            <p:cNvPr id="3" name="Graphic 12">
              <a:extLst>
                <a:ext uri="{FF2B5EF4-FFF2-40B4-BE49-F238E27FC236}">
                  <a16:creationId xmlns="" xmlns:a16="http://schemas.microsoft.com/office/drawing/2014/main" id="{0A0291D7-8E3C-9DCC-A2C8-949C23071F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" name="Graphic 13">
              <a:extLst>
                <a:ext uri="{FF2B5EF4-FFF2-40B4-BE49-F238E27FC236}">
                  <a16:creationId xmlns="" xmlns:a16="http://schemas.microsoft.com/office/drawing/2014/main" id="{453DCE66-88D3-8149-9CF0-EA784EF8B1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" name="Graphic 15">
              <a:extLst>
                <a:ext uri="{FF2B5EF4-FFF2-40B4-BE49-F238E27FC236}">
                  <a16:creationId xmlns="" xmlns:a16="http://schemas.microsoft.com/office/drawing/2014/main" id="{1DAEC3CE-F5C2-42D8-A1C3-B668793E90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1058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3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0" y="1769161"/>
            <a:ext cx="6369646" cy="242812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60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0" y="4343400"/>
            <a:ext cx="6369646" cy="85476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70" name="Picture Placeholder 18">
            <a:extLst>
              <a:ext uri="{FF2B5EF4-FFF2-40B4-BE49-F238E27FC236}">
                <a16:creationId xmlns="" xmlns:a16="http://schemas.microsoft.com/office/drawing/2014/main" id="{3E92F343-183A-6071-A6E3-2697714E7D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927" y="1655065"/>
            <a:ext cx="3649273" cy="3649272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 tIns="914400" anchor="t">
            <a:noAutofit/>
          </a:bodyPr>
          <a:lstStyle>
            <a:lvl1pPr algn="ctr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1600" y="6343955"/>
            <a:ext cx="21004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8883" y="6343955"/>
            <a:ext cx="14751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1F92EF8E-B9EB-49F8-83E1-F362FA442011}" type="datetime1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343954"/>
            <a:ext cx="42604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5A8391CE-6E5C-7F95-E4F6-CA031A7FE9EF}"/>
              </a:ext>
            </a:extLst>
          </p:cNvPr>
          <p:cNvGrpSpPr/>
          <p:nvPr userDrawn="1"/>
        </p:nvGrpSpPr>
        <p:grpSpPr>
          <a:xfrm flipH="1">
            <a:off x="609600" y="1691849"/>
            <a:ext cx="3202310" cy="3570866"/>
            <a:chOff x="8176980" y="837879"/>
            <a:chExt cx="3253820" cy="3628304"/>
          </a:xfrm>
        </p:grpSpPr>
        <p:sp>
          <p:nvSpPr>
            <p:cNvPr id="72" name="Graphic 12">
              <a:extLst>
                <a:ext uri="{FF2B5EF4-FFF2-40B4-BE49-F238E27FC236}">
                  <a16:creationId xmlns="" xmlns:a16="http://schemas.microsoft.com/office/drawing/2014/main" id="{315E782D-1B62-1A7E-F943-E562642DC8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Graphic 13">
              <a:extLst>
                <a:ext uri="{FF2B5EF4-FFF2-40B4-BE49-F238E27FC236}">
                  <a16:creationId xmlns="" xmlns:a16="http://schemas.microsoft.com/office/drawing/2014/main" id="{54E55328-6641-32F6-83DA-F7F67F53DA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Graphic 15">
              <a:extLst>
                <a:ext uri="{FF2B5EF4-FFF2-40B4-BE49-F238E27FC236}">
                  <a16:creationId xmlns="" xmlns:a16="http://schemas.microsoft.com/office/drawing/2014/main" id="{E03230C5-4F41-A943-FEB0-AF14041F65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76980" y="4338469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4030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78F586E-F017-C86C-2A57-820E3F9C1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39200" y="0"/>
            <a:ext cx="33528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>
            <a:extLst>
              <a:ext uri="{FF2B5EF4-FFF2-40B4-BE49-F238E27FC236}">
                <a16:creationId xmlns="" xmlns:a16="http://schemas.microsoft.com/office/drawing/2014/main" id="{D244D47C-238B-4C58-A3EA-D08BC92B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1769161"/>
            <a:ext cx="6347479" cy="242812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6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="" xmlns:a16="http://schemas.microsoft.com/office/drawing/2014/main" id="{BE024BDA-EDE4-950C-5CAA-808A8A970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4343400"/>
            <a:ext cx="6347479" cy="85476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="" xmlns:a16="http://schemas.microsoft.com/office/drawing/2014/main" id="{510A432B-FC47-3A7E-9BC1-E978613F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343955"/>
            <a:ext cx="2100482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8D6EF6E2-A99D-ACAA-9484-72812FEC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1283" y="6343955"/>
            <a:ext cx="1475163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fld id="{1F92EF8E-B9EB-49F8-83E1-F362FA442011}" type="datetime1">
              <a:rPr lang="en-US" smtClean="0"/>
              <a:pPr/>
              <a:t>10/9/2025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39676F7D-66A2-EA10-9616-F088F935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67600" y="6343954"/>
            <a:ext cx="774700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‹nº›</a:t>
            </a:fld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1998C3BB-EB5A-C967-7413-4881360325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0952" y="301752"/>
            <a:ext cx="2749296" cy="625144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4D53FBB-137B-8B8C-BD58-9D583E67E9FA}"/>
              </a:ext>
            </a:extLst>
          </p:cNvPr>
          <p:cNvGrpSpPr/>
          <p:nvPr userDrawn="1"/>
        </p:nvGrpSpPr>
        <p:grpSpPr>
          <a:xfrm flipH="1">
            <a:off x="609221" y="685800"/>
            <a:ext cx="504370" cy="544340"/>
            <a:chOff x="10917026" y="837879"/>
            <a:chExt cx="513774" cy="554490"/>
          </a:xfrm>
        </p:grpSpPr>
        <p:sp>
          <p:nvSpPr>
            <p:cNvPr id="3" name="Graphic 12">
              <a:extLst>
                <a:ext uri="{FF2B5EF4-FFF2-40B4-BE49-F238E27FC236}">
                  <a16:creationId xmlns="" xmlns:a16="http://schemas.microsoft.com/office/drawing/2014/main" id="{57C7E1E0-3774-C52E-FF3F-276DC7254D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Graphic 13">
              <a:extLst>
                <a:ext uri="{FF2B5EF4-FFF2-40B4-BE49-F238E27FC236}">
                  <a16:creationId xmlns="" xmlns:a16="http://schemas.microsoft.com/office/drawing/2014/main" id="{A35855F0-4BF9-780B-F9E5-C3B812086A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Graphic 15">
              <a:extLst>
                <a:ext uri="{FF2B5EF4-FFF2-40B4-BE49-F238E27FC236}">
                  <a16:creationId xmlns="" xmlns:a16="http://schemas.microsoft.com/office/drawing/2014/main" id="{1739F853-03FD-59DE-48A2-690D0CBD69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919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836955"/>
            <a:ext cx="5943600" cy="464944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8000" dirty="0"/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90F72D20-20C9-383E-9178-0772F0E1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343955"/>
            <a:ext cx="609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0F88A337-5DA0-D43A-9171-0BE54F3B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E5E48CF-6B97-2628-4E35-BBA37CF30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F4F7BB-A1DF-4BD2-8D5B-CA9EB40127CE}" type="datetime1">
              <a:rPr lang="en-US" smtClean="0"/>
              <a:pPr/>
              <a:t>10/9/2025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D6A6A97-47D8-2732-5480-7A10088EEECA}"/>
              </a:ext>
            </a:extLst>
          </p:cNvPr>
          <p:cNvGrpSpPr/>
          <p:nvPr userDrawn="1"/>
        </p:nvGrpSpPr>
        <p:grpSpPr>
          <a:xfrm>
            <a:off x="11078040" y="685800"/>
            <a:ext cx="504370" cy="544340"/>
            <a:chOff x="10917026" y="837879"/>
            <a:chExt cx="513774" cy="554490"/>
          </a:xfrm>
        </p:grpSpPr>
        <p:sp>
          <p:nvSpPr>
            <p:cNvPr id="5" name="Graphic 12">
              <a:extLst>
                <a:ext uri="{FF2B5EF4-FFF2-40B4-BE49-F238E27FC236}">
                  <a16:creationId xmlns="" xmlns:a16="http://schemas.microsoft.com/office/drawing/2014/main" id="{F1A8C0CF-15BB-E48E-84A2-FED587711E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tx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Graphic 13">
              <a:extLst>
                <a:ext uri="{FF2B5EF4-FFF2-40B4-BE49-F238E27FC236}">
                  <a16:creationId xmlns="" xmlns:a16="http://schemas.microsoft.com/office/drawing/2014/main" id="{B930F6D1-9019-A076-D0C4-525F4D513B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tx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Graphic 15">
              <a:extLst>
                <a:ext uri="{FF2B5EF4-FFF2-40B4-BE49-F238E27FC236}">
                  <a16:creationId xmlns="" xmlns:a16="http://schemas.microsoft.com/office/drawing/2014/main" id="{8041F824-3F05-4F8D-88F1-6EC99B0D8E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tx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5CF65C86-0B12-5A0A-5722-290568B818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1248" y="0"/>
            <a:ext cx="0" cy="5202936"/>
          </a:xfrm>
          <a:prstGeom prst="line">
            <a:avLst/>
          </a:prstGeom>
          <a:ln w="254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965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79756" y="6343955"/>
            <a:ext cx="2202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 b="0" i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7DF4F7BB-A1DF-4BD2-8D5B-CA9EB40127CE}" type="datetime1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0" y="6343955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b="0" i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8580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800" b="1" i="0">
                <a:solidFill>
                  <a:schemeClr val="accent2"/>
                </a:solidFill>
                <a:latin typeface="+mn-lt"/>
              </a:defRPr>
            </a:lvl1pPr>
          </a:lstStyle>
          <a:p>
            <a:fld id="{AEAA3239-9EA4-4A65-A281-97F994456D9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833296"/>
            <a:ext cx="10058400" cy="4338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31520"/>
            <a:ext cx="10058400" cy="10047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08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4" r:id="rId2"/>
    <p:sldLayoutId id="2147483898" r:id="rId3"/>
    <p:sldLayoutId id="2147483900" r:id="rId4"/>
    <p:sldLayoutId id="2147483893" r:id="rId5"/>
    <p:sldLayoutId id="2147483895" r:id="rId6"/>
    <p:sldLayoutId id="2147483896" r:id="rId7"/>
    <p:sldLayoutId id="2147483897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0" r:id="rId18"/>
    <p:sldLayoutId id="2147483911" r:id="rId19"/>
    <p:sldLayoutId id="2147483912" r:id="rId20"/>
    <p:sldLayoutId id="2147483913" r:id="rId21"/>
    <p:sldLayoutId id="2147483914" r:id="rId22"/>
    <p:sldLayoutId id="2147483915" r:id="rId23"/>
    <p:sldLayoutId id="2147483916" r:id="rId24"/>
    <p:sldLayoutId id="2147483917" r:id="rId25"/>
    <p:sldLayoutId id="2147483918" r:id="rId26"/>
    <p:sldLayoutId id="2147483919" r:id="rId27"/>
    <p:sldLayoutId id="2147483920" r:id="rId28"/>
    <p:sldLayoutId id="2147483921" r:id="rId29"/>
    <p:sldLayoutId id="2147483922" r:id="rId30"/>
    <p:sldLayoutId id="2147483923" r:id="rId31"/>
    <p:sldLayoutId id="2147483924" r:id="rId32"/>
    <p:sldLayoutId id="2147483925" r:id="rId33"/>
    <p:sldLayoutId id="2147483926" r:id="rId34"/>
    <p:sldLayoutId id="2147483927" r:id="rId35"/>
    <p:sldLayoutId id="2147483928" r:id="rId36"/>
    <p:sldLayoutId id="2147483929" r:id="rId37"/>
    <p:sldLayoutId id="2147483931" r:id="rId38"/>
    <p:sldLayoutId id="2147483932" r:id="rId39"/>
    <p:sldLayoutId id="2147483947" r:id="rId40"/>
    <p:sldLayoutId id="2147483936" r:id="rId41"/>
    <p:sldLayoutId id="2147483937" r:id="rId42"/>
    <p:sldLayoutId id="2147483938" r:id="rId43"/>
    <p:sldLayoutId id="2147483939" r:id="rId44"/>
    <p:sldLayoutId id="2147483940" r:id="rId45"/>
    <p:sldLayoutId id="2147483941" r:id="rId46"/>
    <p:sldLayoutId id="2147483942" r:id="rId47"/>
    <p:sldLayoutId id="2147483943" r:id="rId48"/>
    <p:sldLayoutId id="2147483944" r:id="rId49"/>
    <p:sldLayoutId id="2147483945" r:id="rId50"/>
    <p:sldLayoutId id="2147483946" r:id="rId5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i="0" kern="1200" cap="all" spc="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3" orient="horz" pos="2160">
          <p15:clr>
            <a:srgbClr val="F26B43"/>
          </p15:clr>
        </p15:guide>
        <p15:guide id="24" pos="3840">
          <p15:clr>
            <a:srgbClr val="F26B43"/>
          </p15:clr>
        </p15:guide>
        <p15:guide id="25" pos="7296">
          <p15:clr>
            <a:srgbClr val="F26B43"/>
          </p15:clr>
        </p15:guide>
        <p15:guide id="26" pos="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orreiosbrasil.sharepoint.com/sites/CS-DIRAD-DELIC-GAB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4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4.xml"/><Relationship Id="rId4" Type="http://schemas.openxmlformats.org/officeDocument/2006/relationships/chart" Target="../charts/char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4.xml"/><Relationship Id="rId4" Type="http://schemas.openxmlformats.org/officeDocument/2006/relationships/chart" Target="../charts/char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4.xml"/><Relationship Id="rId4" Type="http://schemas.openxmlformats.org/officeDocument/2006/relationships/hyperlink" Target="https://correiosbrasil.sharepoint.com/sites/PR-DELIC-GINC-GECON-SUCON/SitePages/Tutorial-TSC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ngage.cloud.microsoft/main/org/correios.com.br/groups/eyJfdHlwZSI6Ikdyb3VwIiwiaWQiOiIxNjI0OTYzNDgxNjAifQ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6.png"/><Relationship Id="rId5" Type="http://schemas.openxmlformats.org/officeDocument/2006/relationships/hyperlink" Target="https://intranet.correios.com.br/cs/dirad/contratacoes-corporativas/contratacoes_corporativas/guias-e-orientacoes" TargetMode="External"/><Relationship Id="rId4" Type="http://schemas.openxmlformats.org/officeDocument/2006/relationships/hyperlink" Target="https://correiosbrasil.sharepoint.com/sites/CS-DIRAD-DEPEC-GPEC/Documentos%20Compartilhados/Forms/AllItems.aspx?id=/sites/CS-DIRAD-DEPEC-GPEC/Documentos%20Compartilhados/1%20-%20GPEC%20Arquivos%20e%20Informa%C3%A7%C3%B5es/1.1%20-%20ATIVIDADES%20(em%20execu%C3%A7%C3%A3o-rotina)/INTRANET/DOCUMENTOS%20INTRANET/Capacita%C3%A7%C3%B5es/Cartilhas%20e%20Guias/Guia%20de%20Riscos%20Conformidade%20e%20Integridade%20das%20Contrata%C3%A7%C3%B5es%20dos%20Correios.pdf&amp;parent=/sites/CS-DIRAD-DEPEC-GPEC/Documentos%20Compartilhados/1%20-%20GPEC%20Arquivos%20e%20Informa%C3%A7%C3%B5es/1.1%20-%20ATIVIDADES%20(em%20execu%C3%A7%C3%A3o-rotina)/INTRANET/DOCUMENTOS%20INTRANET/Capacita%C3%A7%C3%B5es/Cartilhas%20e%20Guias&amp;p=true&amp;ga=1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https://correiosbrasil.sharepoint.com/sites/CS-DIRAD-DELIC-GINC/_layouts/15/stream.aspx?id=/sites/CS-DIRAD-DELIC-GINC/Documentos%20Compartilhados/General/_V%C3%ADdeos_Webinar/0.Observat%C3%B3rio__Aliado_Estrat%C3%A9gico.mp4&amp;referrer=StreamWebApp.Web&amp;referrerScenario=AddressBarCopied.view.7dac4a28-b92f-436e-ba67-4707c76a13ad" TargetMode="External"/><Relationship Id="rId4" Type="http://schemas.openxmlformats.org/officeDocument/2006/relationships/hyperlink" Target="https://correiosbrasil.sharepoint.com/:v:/r/sites/CS-DIRAD-DELIC-GINC/Documentos%20Compartilhados/General/_V%C3%ADdeos_Webinar/Observat%C3%B3rio_de_Contrata%C3%A7%C3%B5es%20(2).mp4?csf=1&amp;web=1&amp;e=duhJO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4" Type="http://schemas.openxmlformats.org/officeDocument/2006/relationships/image" Target="../media/image13.sv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B103D6-7D2A-AE1F-CA2C-C10FF78BE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401" y="1598325"/>
            <a:ext cx="8586676" cy="2303329"/>
          </a:xfrm>
        </p:spPr>
        <p:txBody>
          <a:bodyPr anchor="b">
            <a:normAutofit/>
          </a:bodyPr>
          <a:lstStyle/>
          <a:p>
            <a:r>
              <a:rPr lang="en-US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Observatório</a:t>
            </a:r>
            <a:r>
              <a:rPr lang="en-US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das </a:t>
            </a:r>
            <a:r>
              <a:rPr lang="en-US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contratações</a:t>
            </a:r>
            <a:r>
              <a:rPr lang="en-US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283E766-367C-7ADA-0E5C-EDEDBF6B4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2916" y="4143630"/>
            <a:ext cx="10033462" cy="1235761"/>
          </a:xfrm>
        </p:spPr>
        <p:txBody>
          <a:bodyPr>
            <a:normAutofit/>
          </a:bodyPr>
          <a:lstStyle/>
          <a:p>
            <a:pPr algn="ctr"/>
            <a:endParaRPr lang="pt-B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i="1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INICIAREMOS EM INSTANTES, PREPARE-SE E APROVEITE O CONTEÚDO!</a:t>
            </a:r>
            <a:endParaRPr lang="en-US" i="1" dirty="0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6" y="249270"/>
            <a:ext cx="1854901" cy="185490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44489"/>
            <a:ext cx="1429180" cy="10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1492" y="727364"/>
            <a:ext cx="8995954" cy="951766"/>
          </a:xfrm>
        </p:spPr>
        <p:txBody>
          <a:bodyPr/>
          <a:lstStyle/>
          <a:p>
            <a:pPr algn="ctr"/>
            <a:r>
              <a:rPr lang="pt-BR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Sucesso X Insucesso das </a:t>
            </a:r>
            <a:r>
              <a:rPr lang="pt-BR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CONTRATAÇÕES DIRETAS (2024 </a:t>
            </a:r>
            <a:r>
              <a:rPr lang="pt-BR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ago2025)  </a:t>
            </a:r>
            <a:br>
              <a:rPr lang="pt-BR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Visão Geral SE/</a:t>
            </a:r>
            <a:r>
              <a:rPr lang="pt-BR" sz="2000" dirty="0" err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</a:t>
            </a:r>
            <a:endParaRPr lang="pt-BR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994877"/>
              </p:ext>
            </p:extLst>
          </p:nvPr>
        </p:nvGraphicFramePr>
        <p:xfrm>
          <a:off x="1524001" y="1837042"/>
          <a:ext cx="8318256" cy="4739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36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6">
                <a:lumMod val="60000"/>
                <a:lumOff val="40000"/>
              </a:schemeClr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158977"/>
              </p:ext>
            </p:extLst>
          </p:nvPr>
        </p:nvGraphicFramePr>
        <p:xfrm>
          <a:off x="1140542" y="1739444"/>
          <a:ext cx="9855703" cy="471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6283E766-367C-7ADA-0E5C-EDEDBF6B4317}"/>
              </a:ext>
            </a:extLst>
          </p:cNvPr>
          <p:cNvSpPr txBox="1">
            <a:spLocks/>
          </p:cNvSpPr>
          <p:nvPr/>
        </p:nvSpPr>
        <p:spPr>
          <a:xfrm>
            <a:off x="1092590" y="667051"/>
            <a:ext cx="9091395" cy="653689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</a:gra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Sucesso X Insucesso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Contratação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Direta</a:t>
            </a:r>
            <a:endParaRPr lang="en-US" sz="28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53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C7928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83227" y="5161934"/>
            <a:ext cx="11208773" cy="652299"/>
          </a:xfrm>
        </p:spPr>
        <p:txBody>
          <a:bodyPr>
            <a:normAutofit/>
          </a:bodyPr>
          <a:lstStyle/>
          <a:p>
            <a:r>
              <a:rPr lang="pt-B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Quais </a:t>
            </a: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práticas </a:t>
            </a:r>
            <a:r>
              <a:rPr lang="pt-B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superintendências </a:t>
            </a: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acima podemos adotar</a:t>
            </a:r>
            <a:r>
              <a:rPr lang="pt-B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770797"/>
              </p:ext>
            </p:extLst>
          </p:nvPr>
        </p:nvGraphicFramePr>
        <p:xfrm>
          <a:off x="1135204" y="667051"/>
          <a:ext cx="9209657" cy="4304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8715864" y="1650348"/>
            <a:ext cx="13356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Meta: 90%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79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>
                <a:lumMod val="50000"/>
              </a:schemeClr>
            </a:gs>
            <a:gs pos="0">
              <a:srgbClr val="FC7928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6283E766-367C-7ADA-0E5C-EDEDBF6B4317}"/>
              </a:ext>
            </a:extLst>
          </p:cNvPr>
          <p:cNvSpPr txBox="1">
            <a:spLocks/>
          </p:cNvSpPr>
          <p:nvPr/>
        </p:nvSpPr>
        <p:spPr>
          <a:xfrm>
            <a:off x="639514" y="811506"/>
            <a:ext cx="3496841" cy="2509528"/>
          </a:xfrm>
          <a:prstGeom prst="rect">
            <a:avLst/>
          </a:prstGeo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0">
                <a:schemeClr val="accent2"/>
              </a:gs>
            </a:gsLst>
            <a:lin ang="2700000" scaled="1"/>
          </a:gradFill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74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pt-BR" sz="7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OBJETOS LICITADOS</a:t>
            </a:r>
          </a:p>
          <a:p>
            <a:pPr marL="0" indent="0">
              <a:buNone/>
            </a:pPr>
            <a:r>
              <a:rPr lang="pt-BR" sz="6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Jan/24 </a:t>
            </a:r>
            <a:r>
              <a:rPr lang="pt-BR" sz="6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6400" b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Ago</a:t>
            </a:r>
            <a:r>
              <a:rPr lang="pt-BR" sz="6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/25</a:t>
            </a:r>
          </a:p>
          <a:p>
            <a:pPr marL="0" indent="0">
              <a:buNone/>
            </a:pPr>
            <a:r>
              <a:rPr lang="pt-BR" sz="6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 </a:t>
            </a:r>
            <a:r>
              <a:rPr lang="pt-BR" sz="6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conta </a:t>
            </a:r>
            <a:r>
              <a:rPr lang="pt-BR" sz="6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orçamentária </a:t>
            </a:r>
            <a:endParaRPr lang="pt-BR" sz="6400" b="1" dirty="0">
              <a:solidFill>
                <a:schemeClr val="bg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pt-BR" sz="4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Excluídos </a:t>
            </a:r>
            <a:r>
              <a:rPr lang="pt-BR" sz="42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aqueles que tiveram de 1 a </a:t>
            </a:r>
            <a:r>
              <a:rPr lang="pt-BR" sz="4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lang="pt-BR" sz="42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ocorrências </a:t>
            </a:r>
            <a:r>
              <a:rPr lang="pt-BR" sz="4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período</a:t>
            </a:r>
            <a:endParaRPr lang="pt-BR" sz="4200" b="1" dirty="0">
              <a:solidFill>
                <a:schemeClr val="bg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795589"/>
              </p:ext>
            </p:extLst>
          </p:nvPr>
        </p:nvGraphicFramePr>
        <p:xfrm>
          <a:off x="4560369" y="1244079"/>
          <a:ext cx="5767662" cy="520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8893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C7928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6283E766-367C-7ADA-0E5C-EDEDBF6B4317}"/>
              </a:ext>
            </a:extLst>
          </p:cNvPr>
          <p:cNvSpPr txBox="1">
            <a:spLocks/>
          </p:cNvSpPr>
          <p:nvPr/>
        </p:nvSpPr>
        <p:spPr>
          <a:xfrm>
            <a:off x="1438953" y="538472"/>
            <a:ext cx="7306462" cy="1200972"/>
          </a:xfrm>
          <a:prstGeom prst="rect">
            <a:avLst/>
          </a:prstGeo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0">
                <a:schemeClr val="accent2"/>
              </a:gs>
            </a:gsLst>
            <a:lin ang="2700000" scaled="1"/>
          </a:gradFill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74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pt-BR" sz="7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que fazer para reverter essa curva?</a:t>
            </a:r>
            <a:endParaRPr lang="pt-BR" sz="4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992114"/>
              </p:ext>
            </p:extLst>
          </p:nvPr>
        </p:nvGraphicFramePr>
        <p:xfrm>
          <a:off x="3727939" y="2180492"/>
          <a:ext cx="7814284" cy="438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1326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1759" y="174323"/>
            <a:ext cx="800212" cy="69542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6283E766-367C-7ADA-0E5C-EDEDBF6B4317}"/>
              </a:ext>
            </a:extLst>
          </p:cNvPr>
          <p:cNvSpPr txBox="1">
            <a:spLocks/>
          </p:cNvSpPr>
          <p:nvPr/>
        </p:nvSpPr>
        <p:spPr>
          <a:xfrm>
            <a:off x="2353354" y="216056"/>
            <a:ext cx="7891859" cy="653689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</a:gra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Insucessos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das Licitações –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por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objeto</a:t>
            </a:r>
            <a:endParaRPr lang="en-US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  <p:sp>
        <p:nvSpPr>
          <p:cNvPr id="2" name="AutoShape 1" descr="data:image/png;base64,iVBORw0KGgoAAAANSUhEUgAABs4AAAVtCAYAAABTGrtgAAAgAElEQVR4Xuy9CZhd11UmukqlUpVqkErzUJZkx7MT27FDnJAJQuIMJJBAA/2gmboh6fAYHlMDr2leN8NrwvDpQXea5AsvDc1jCDRzEwhDICEJSchABpI4VkWKLNvyILtkSaUq1XTf/s/JX9p1dOrW3usc3XPOPet8n7/yVdV/995rr7OHNf0D999/f2fz5s2ysrIinU5HBgcHBQ8/b9q0SQYGBq74/fLycvJ32b83vMnP9MfeH1s/0vXU1k/bP2z/tPND9nxl5yc7P9r52e4Pdn9ae1+y+6PdH+3+aPdHuz/a/bHO9+f17KWh+5fh8+3NJr+w/T/UXr+e/cnwYf6OsuSnve+z/arx2vWqLPnVpX3Y8txc/OTA9PR055prrkkMvI8//njiJNu7d2/iKHvssceSf8dnbGKPPvro6uelpSV54oknks87d+5McG3H+/JaT37YGPbs2SOLi4vy5JNPrpGf4S/rm8kv//27Gvqza9euxAmu1b+ieK4fee1jXdm3b9/q+pM3/m7tNx2fXX9jx2/4tftX3eQH/dy9e7f6/TN8veW30fqz0fx1w8/MzCR6001/+g2PIC+MF+cnzfibhs+u3+w/zt84P8bOf13wReevaePneVYrf8On5+GmyI/3Za6/sfPXBjzWb4wzb/8KGX+VeBiysP5q+99kPO5b0Gft+PsND3sO9CDPXpb3/mP8+HvID3LsNR73bTza9g1fnfxwf6W9RDt/O3bsSOy1GnzR9g0/KJA/zvVa+TcJz/sLzz+Y/5j+x+Kz99064eEfQX+6jb9b/4mfnJxMEpby9Odq4/H96L+2/SrxZ86cSfY99h/+K+zD/v7bTX7A49568eLFowPHjh3rbN26VaamppIvffjhh5PJ3b9/Pzxrgj/GT3zGv+P3eA4ePLj699nPbcdDqWDs18rP8Ca/svQHiy02rZj319c/wxeTn2b9tPe/f97/fnl/Dhw4kFy2Qvb/PP01fO/kB+Mygp3880eM/MvCY9+B/qMfmvZj8TgEnz59OjGuM/grpn3Dp/LD+8tgOY38iuIxf7zMaNovim96/6seP+XHYKzQ95/vn+HT969K+eH9w34PZ4Bm/srGd7M30P7g60+2fQ0edgwEC2P8TcPDGYn3SNv/JuMxb5h/7fi1eJxXHnnkkcROpmm/TDzmD/tAzPz77Ru+Ovlh3YX+aOYP881gqqGhoej5bzse+x2DITTyazKewSpYB/D+b9myJUp/ysDzvKFtv+143JcQVKiVXxaP/Qz6EHr+aTqezjHKLzv+kydPytzc3NGBEydOdIaHh5PFFsZ1PLg8Y/GGsYOHUX7m5pq9nNE4b/j2yi9PX2L0x/BXvm8mv9SYF7L+mP6Y/mTfl168Pzwst0H/YETC5QqXChwuIF86B0PGTzwzB3BeqBJP4yDOL5r+Gz41rlYpP+gj9LCp81e0/4YvNv9NlR8yF2jc1+i/4ZsrPzgFsP9q57+peBiFsN9o+2/4YvLD+Q3yZ6Y8nVMx64/hq5UfztuMtNfMXxYP4yKe0PNX0/EwrjJTEPKLHT/xdE4aPk5/isofmSZYx+jcjpV/ETz0hsHUmvYNv5JUusM+rpVfVXj4V7DuattvOh7JIHi04ycemXbI/Iqdf+BxbkH7Wvz58+dhj04dZ4cPH15d/OFZpHOMh1NuDqGex6J4Gte07Rs+NW6a/NLLZaz+mv6Y/tj7Y+tHmesnnL84NIVE7uStP4bvnfyyxjXoQYz8DZ8a5/zIa4382oZncAj1J3b8hk+D/cqQH8vO83IWor++/JuM943jRcaPSzIyp0LXz6z8qsJz/Nr2q8ZD/6F/fv9DMsUpf/Sfxm3OXxPxsEPAWAL90/QfeIwfQT5Nw9M4q+1/WXit/Nl+E/F+prym/1XhWSmKxnmsIzH9N3xaqatK+dG4zMyJ2PlrM55l2vBTI79+wHO/x/gXFhai3n+On7RPcE7E6B/wRduvGs9MUa38DJ9m2mrlB3s/grqJj6m0xmCgbvjx8XGcBY+ucpwh64xp3WyMaWr+Zxj/yDlEzzs7a/i0rIPJLy3rafqTprna+3NZH2z9WH/9zHtf1tMfcgxgveH62yQ8I2+0/Td8GrnUa/nRGKfVP+K181c2npFrOCyFvD/Z9g2fRv6Z/Ex/ev3++JGHGv0z/OXIzTbLj86FWP2l/lSBZ+QujFNVtE+OJm37RfvfZjzLUEL/YNyMnf9+wMO+gPOvZvwMpjV8dfLzjaOx+otMad+4qcVj/i9duhT9/rB9w+vkB442lAHUyq/JeOyb0B+Mn8b9GP0NxcMJAHt8nv0opP2ricf8wd+QdY74569u7VeFpzw17fuVaarAszIB9KFo++AIGxkZiZo/jJ9l96vEw16D8Wv778o0pqUajePsSs62ohxtxlHUPxxFTeeo6heOpZjIgTpxtDVdf6z/8RyfddK/st7/GI4q4zi7cv/rpfzK4igrypEWy1EGYygi+42jrFqOtqIcX0XxRTm6iuKb3v+qx28cZdVzlBXlSCuboyxk/yubo8znaAvJ9M+2bxxnzeRI03KMcf61+DI5yopypBlHWXUcZdCfIvI3jjNZDQaO5egrytHWZI4yrD9F+l8GRxmdS1qOrbZzlBUdv3GcreV4i+Voi+I4Gx0dTcqbZD3fTLPk4oXP2BQwuXjgucYlab3InVg8/56DNXxaZiJU/lXJL5vWHDt/hj+T1FzVzp/Jz+Rn+tOM94eRN/7+GfP+Gj6NXDL5SRI5xcjd0Pff1x/gEbkLeRo+bP0w+V1+/0x/7P2x9aOa9ZOR51r51wHPzIGY/Qf7Ps5L6H+/4GFP8cvidbs/542/l3jufzDSMnMhpn2WQUNQTtvxjPzPys+392TtP778qsKTo0bbPjlmMP/IPIkdf9vxzDStSn5F228zHvZzjB+Zjtr5KyK/0PZZpjjP/hzSf8OnZZ59+fGzVn7Ez8zMyPz8fFf9yZN/2/Esg0n5ZZ27vn8rT37AI+MsKdUIjrOpqanEeMJIcRhR8BmHcmyOeFizH1/uc7Dgs89phs+Gvyw/LI445Gvl1wR8Vh/8+Q/pv+Evc4pl3x+T38bvT1Z/UL4Dl2ukw2P92uj9u1p4rJ+a+WP/fTw5g/LW3/X6b/jL8jf5pZxTMfrjvz8mv3j5+ecnrfx4/tLiuf5UhS/a/zrj/coE5MTE++Wv3936XxTvZ3Zq2r/aeDh1oX94tPpXZP6LtA/jHOTTrf/d5q+NeGaKQv81468z3n+/eN7Kzn+3/hs+5cz1zx/d5AfjEn7P9y9WfsCTswLrT5vwuH/j/dOOvx/wmH88MI7Fzj/Gb/j2yg9ObMw/7AYa/akSD+Mu9idt/3uB9zMzUUmI+ykz5Tfq/9XEY75JQ7De/Hdrn3gY5/F3efpztfEso6xtv0w89ImZbNz/u42f+z30F39n+GbJD/c1nDu081dnPM6jSDJb5Tg7cuRIErkcQ4BdNQGytb+8mvmnIeAuKr+iBNSGL0bgbfIz+RUhgK9Kf2gs0bZv+JSAuh/kx8hx7l8o04enW1klf/4Nn0beF5EfLicxBM5Z+Ru+Gvnh/MYyrJr5M3x58ospI+07CzRldIuWkS8TX7T/RfFWRrpYGek2y88vIxzz/vrGP3J2tA2P8wbOHdAfnENjx18GnsHcse0zeKxKPMbPzD1N/9uOhzEd88iyZDH6BxzkRzycpLF4ltFkpmzV+JAyuCyD7pchZf97jWcZS237xDNTMbb/bcb7ZUA18tPiWQaXwRwIKo1pv2o8358i/UcmOYM5NOMnPpupHaL/kF/VeAQv+Rx9sfNfBzwyRVc5zsbGxgTCpycYk4rNgZFHmGwedtB5Xr6ynmPDryTKafJrpv4w8kU7f4ZPM+dMfjr972f9YWZyt/2j2/gNn2Z2N0F+yFTD5cQ/P8TMn+H7R36MfNXOf1E8Iu/xaNsvii/a/6rwuJz5kdOx8gMe6znkh8uS4cPXb6x/Jj/Tn9j3B+8rjBF5+uNH9q93fyce53fs3377GjzOKwxuicUzU9rwaXBM0+THTGHt/Bk+rfSkkZ+fad1UPDMPtP1vK56Vw7Tj7wc89jeMHz9j9Qd/D+dIXfAMjg5d/7P9bxue9zXOX+z4eV/B+YPOdazDofLvhl/PX+IHozYdz0yzPPmFjL/u+FOnTqWOM5RqRJ1hHM5CPZfITDMC6OYTQBclkO43fAyBNNPKWYYIl8wm4lnGUNv/ovimy6/X/efmo9W/OuFhnIklcPf733Q8glNi9adO81e0/02fvyr7j/MX5F/0/cGhPZaAG8FBWH8w/qrwHL+2fcOn+lMH+cUQOPtl4dn/tuLx/kGPtePX4P2y0IaPl7/JLw2u8zMfYvTXL5PJzI+24pk5oR2/Fg/nLCPvcQ6Ibb8MPM7N5CzRtN9WPPZPyB/3do38ysKzDBuc9DHzx/bLxIdU2mIlDD9TFfJD/w1/OtGnEPsXgykQpKGVHzNdm46H/TS00puvfxx/E/HMVEZQrab/TcbDv8JgCM34q8Rjv4fzEA+ceyjHHjN/wCN4Ej+bjL9w4cJljrPDhw8nh1k6z1iTFIdbXo5oXKFzjZtF3ue247m5a+Vn+PRwZ/LTvX95+sPDacj7a/gr9c/k90iS8WT6cyDZ/Lvtf/b+2PtD41DWuBfz/rAshm8cD8GzDF8d8FnjXGz/Db87uVzH7D/+/Gvkx/UrzzgaMn8xeBpbsJ7iwfezDK1//suO//z588nfTU5Orq7HfmQoOYVjxk98TP99eXRrP2tcy9s/QvDd5J+Vnz9/3fYr7mf++H35Yf2BvPFftv28+aP++cZZTfuGv2zcNvmlxtmN9B/GHRq38TNr3AnFs4yl4dcad5sgP7+MpGb+DH+5DGdV8oNxNc+4HKJ/mD8NnsbdqvHdjOvdxs/+V4VHuzSOY/3UzF+/4NdzDmykvywjSjzLsIfu/2Xgcd7D/ME5omm/SjyDAbT9N/ye5L6plR/uWwgm6Fc8qjO6d/HowPT0dMc4zvYmkZshkSPYnLD4FeUIazpey7FD+RneOLqayNFl+puuf9r31zjK+oejTPP+GkfZ5fmvA0ebcZRVw1GG9RPzr5V/v3CUoawcy3IlnrMuDzgQt2/fLri8+JHLRTje6FzGunTx4kU5e/ZsEMeiL/8YjhP2VYvvxlGWFR0MHxgTnIt4IL8YjrNz587Jtm3bVr/Wx0P+qPeP+cPdid+/Y8cO2bp16+pn/I8fiV41xxs5qiD/NnN8tX38fuZIzPtrHGdppR3jOJNCHFvGcTaglp9xnO1J9lwtR1iWoy2k0ph/fiiKN46zNBguhuPJl38RjjYtRxnb1+Kr5igr2r4/fjqHYubP5xgrijeOs13JvSNW/mVwpK3hOMNFB4dHLMb8cpYBQs1JXMCYFsvMM14A8z4zUhAvWRE8lHVmZkbdvuGrlx/mH5EnGv3B/Bne5BerP9AbbE5a/SkTr1m/ymxf8/5Y+/XRn7rMHyNPQ/Z/6g/T8v3Iwybh/fVDO36efwyfRq7Hzn+b5AenAi4DeFgjPmb8TcTDUUXnDPqf98DIjTsFHTS4vECX8NnVm08cNfg9nlj5wXkCWWOtwnfE4n19zsof/ctGHmMs/jhj8dn356mnnkqcif6DNjAe/IcHDrDR0dEN3z+//6w0wuw7GmvYPp0N+H44YfAAT2caZInP2fF3e/9D5Gf4RxN5592/y5QfnNl4x7Tz1w94P3I6ZP/25Y/xl4nvZm+hPrB9vHtoH8albOR3yPvTFjzlVZX8irZ/NfEIgACFSzf96dZ+E/F0ZmLPw/ujHX+VeDjToM/a/vcLHvo3MjISrb8sg9hkPO7bmH/t+KvE87zRrf/MJM9bf+qGp3Pb379j+h+Lx30RZ3DKLxaflV8svmj7dceD42x2dvbowPHjxzt4wfCwhiUyr5hZ4XtqEZlAjgFy7DDyEz9j8CQgNnxKoNwP8oN+ZPVlPf3Jm/8m4FljX9t/w6ccBya/lIDdX/9C9N/0p376g8OFX+a42/6ZnT9yBLIM5kbrZx3x5EyI1V8YrGns1sjP8P0hP7w/Gv0vY/7JEadtvwx8tkx6t/UDmWp437B/0uHTdDwua7xM0gHkO5gwXp6Ps2Vw6SCCXHAn2Wj9pPzI0ec7mNC2Bh8jf398+H+0H4P3+4/5pzOR8qLzD+Pj+0GZ4X6WxZPjLrv+As/MEl8fiYezc3x8PBkO+u+/P3yf0V5WnnnyLzL+9fq/3v01dPyGTysLdJs/OvfbOH9473yOz9DzC/WvyXi833jvuP7Ezn8/4FkG1w82Dzn/slJHlXjYm/D4NCwx+pvFo4wyntDxNx2P8wrk5XN8ho6fmb7YL/0y0lcbn800R/t+GfmN2u8nPOYP86Adv+GrlR+cK+TII41BjP5WhYfzDO+dtn3gWUZWM/6q8bhP4MH7o+k/8X4wecz8l4FHufqkVOOJEyc63TjOcDjKSysN5ThrI96/3HP8MRxxhr/MkWPyS98/05800jaGY4WXO5Of6Y+9P/b+9Hr98DmGNPpXJj6GI4vnj15wXOWt50XbL4Pji2VIYziyaHxiGTAapzQcZb5xqdf4ov3X4nn5xc9sphP0F5llzK6CMw2OG2RS8e8RaYm/wfwjEw2XKkSN4xxA4x6D+5DphjKG1D98Bz4Dn9d/fB/ml+114ygjHvOGyE+0jwsXvh+XVzyo4oE5ZvtYH5AhgkhntIO/R+Qvxrve/KMEI8sigrQaGJ/jCWMnBxwy3zEGtueiJlf/Hv2BPCE3OrvQV8gPQZV0DuOySzwdlXQEsn0aT/n9PmcEnL2cP2bi4zKb5VjD+Ofn55N/Z/sh6xf64o+flU9C3x8fz2BG9j+2/bLwLOtTVftFx1+0/0XwNI5C7zTyqxLvG5c0/a8bPpSjh+9vtv8xeLz3zBxhpZu24cnxpR2/hiOM6yeNuxqOK+4/VbRflOMM4+f+ru1/EY4v9J/7qZZji+03FZ/l+Irl6Gs7nvs95h/n6Vj5tR3P84pWfoZPOdK08mMZy6uFv4LjjJcjXPKweDKy3a8Jj8sdIxFx8UPneDnk5avNeMgnK68Y+Rm+OfLDpgLPt6//MfNn+FR+eD8YGR0iPyyq2JwpP8Onka+4rGjlZ3iTn+lP894fGJ9x3tK+v03G4/yJ/UM7fuJZsz9W/w2fyr9s+UGX4UDCA04t//wMmdNRhPsJs63ovKEDDTqB+UTfcE6AAwl/j/sKow7JMcfMLPwtnEVwPvH+A+caHF8seei3EzL/wPllGdEmPuM/tk/54buzpSoxBjig4CD0M41x/oFREuMnJu++BmcY/gZjZqUQXPzgvKJzypcnzg8s8eKPlXJlpgjazz7MTMJZDvLmZ84f58PHoc8oI8n+4PtpuMp+f3b8IfLPOw9Bt6Bjhte9v2XKD/sPHuhT6Prrt18Ej/cH65e2/Tbj8Y5j/dLKrx/w3E9i9YeVVoCH/OjcD9X/MvCQPzMfNO1n8dxfQu+fht+1mjkC+cfKj5ywzHwLwfuVCgy/M1n3q5IfgqNIYxA6//78tRlPe6tWfmXgIX+WIY+ZP5xvcR42fDXyQzAN5o3yZ3Bq6PrJYBwXJHh04NixYx1cnqamplYvq9m0XEYi4t9xmcXjEz5nP7cdbwTUg6vGByPgPrMayRv6/pSpP37ZHE37hk/LiGkIxNtOwG7jX04InIvoT13wMQTSeeuX4Q8kl6WQ81NR+TG4yX//YuRfFp6ZN36mX8j42X4snsZ6w6dl9rTyo7MF8iTnRYj++M4SlvmLweMeQUeX76zx9Qf/DqM1DIh44AChow2fwfnFSFl8RuYSDJR+ZpnvlIGxD4Z7OtuQmcDx02HmO+myDjtfn339I0c0s8cmJiZyHXBoj1GS6BccZWiDvG/Ao/904GXfH8rJ7z/kwWAklhViJDqcDbg48kEWGowy6B8e38EF/YEjEX2hLNBfZN0xcwx/g2wz/A2wkD1L/zPzgFl3nB/0le1xfnif9OcGeHy/7yDttn5k9Q/fxUw6jf62GU/91cqvbHw3ewPtD/78Z9vX4FkGFO9j0/B+GT5N/5uMx7yxDBsz/WPmT4tncEId8FlOypDx+/03/O41lX56KT8G0/iVckLbh77jYeZKjP5j/tuOJ+2AVn5NxtN5zzKiOEfG6E8ZeJ43GEAX237b8bhv4TyvlV8Wz0z9kPWH90W//abh4a/A/ZLyy/b/5MmTqNxRnOOMwqJxEIt2DEea4VPjRD/IL6TGNQ9n5Mjz59/w4RxxJr/Nq5GqMRw5/aJ/jDzUvj9V4/tJf7UcX8wUitHfOnKcafpPjiGcFwwfz/FVlvy0HF0+RxQ5qEL2b+pvmfgYjpWr0X7R8Rftfz/h6TjBPu07g8g5RccZHEDkGOK/YU/j5Z2GP/wOzhYfT4caDAPrcZwhy4vOK2Sescyh79ihoykrf+gDnXHrtY/x4VmvfTp/8TdwpiEzC+9Xdv0HntU/+P75zibIAw//LZv5RXnhJ/B4/LKS+He0if7gYfsoAcmylbhc+vjsfPgZe8TD8YbsNzzAYy4YCe+XfaSMfScmK59oOLb897/J+CZzZDETsq0cYU0fP85rVXJ0FWkf7z/kr+1/P+D9MtSxHG0YfxYfw3FGPDPdQjlquH/XAe+X4dX0n/hecpz58uuX9mM4yvzxazjK+gWPcyCTGTTyqwNew5HF+UP/q8L7ZWhjOb7Q/6bj/TK2mvETr+E4Yxle3CeK4K/gOOPmB88ijcs8nHNzwL+HeB6L4v2yIz4BZ2j7hl9eLdtm8tudRKzGeL5Nf0x/WHbC3h97f8pYP8ixELJ/5q0/hj+dGGd7IT+WxfDPPzHyN/xSYpzyI6818msbnpc76k/s+PsFT0cPHVB4D6E/PqdXNvMIUYLkDMM9Af/R2YPv8zPJ6IxCdpqf6YRSjXAGQf74PpYxJN5ff/BvcGbRuZZ1zmUdVFn9J8eZ3z4u9CxjBuMk+SLy2sf5hGeT9ZxziVfqiw/3FLZHAwhLV/r9R9+RCQb9o3MRXwOHFhyKeCgrfn92/JwPfD8zxtBnXn6z84e5YBYb5E/jrI+H85Jzkpd55ut/Fh+y/vjGMegeHrbfJHye/EIyffOM0xx/E/HQcegb9E/Tf+DJ8dI0PI2j2v6XhdfKn+03Ee9nemv6XxWelaK4N2Adiem/4TetcmyyrFev5cf9lZkTse23GU/jOn5q5NcPeO73GD/OqDH6w/FjHcD5C2fAWHzR9qvG+5y+GvkZfk9yb9PqX1Z+MZXCGEyDAEy2n8Xj/uPOgkcHpqenO4cOHUouSEyL5B/T2eB/xqUKLwPLcOBClk1rNfz+VUJyZpJhMWFkJuXnR35gsmLlb/gziYFEq38mv/6SX956FfP+NQnPyBlf/2P6XzU+b/+I6b/hO0nklL//9kJ+NCZCfxC5E9s+8dr5KxvPyCfsvyHyy7Zv+KXEwG/yM/0p4/1BGUFwZOHJfh+cOSwDiHUH6x+ylvzMJX+/x3cAg7sNzt847+GsiId4Rr7j93AGIbuM9xc6hZj9xuBC/B4PMsHg8FlP//E3WCPh8OP5n1i273PkktCa7bMkJZ1wbJ/OLny/z4uWlReMF8yqojwhW8gY34m+obQi+4+/h3yY3YX28Xs6yzBeRFz6PGT4G/SBwSUYK+cI/UH7LKvJzEyW8WTkJ437lLc/Xj9YEnOJ+VkPH6t/2fabhIesoC+QP+XXpv4XHX+T8SxDCf2FcS52/vsBT44ZzfgZcID3x/Dx+lOG/HzjaKz+ck+hcbOpeO732v43FY/McpzJtP0nXjv/VeJxtmFp7qxzIGT/7hUeZ0DYo/PsZ0X7D/njHNpt/N3arwpPeWja9yu7VIFn2WnMZ9H2cX/AGT9m/jB+lu2vEg97DXmcNf1H8F5SqtE4zq7kbCvK0VYmR5VxhFXLEdZ0+deFIynG8++/P03vf9P1x/pfbP1puv76ZRRx+AmJvC7K0WX4KzlCQzh6YAzE/JTFUVaUI82PnNb0PxZPjhvjOGsPxxmcOXScZecf7wMcPzDQFOE4A54cY7g8ky+M7xt+IpMrr304mvDfeu1jf4UhAmurj6dxG9+NyxouqnnrL51N+Lke3v+bLMdZHmcav4tloNE/Zu91y/TD32c5zuDY8TnosniMDc4wlolE25AXnXXMvKMzzzjO1ucY5/yTow+yrAtHWcj67/e/DI4yGqs0HF8stRrLscLM1qrxTeYo8zP9NfLXcoxR/7R4VlqqA944yqrjKMP8F5E/1i1mTsToP/Sv7RxlRcffZI4yzH+R/rNsN4OxjeMsnuOtao414zhby/EWU2kO+h/McXbixIkOy5OsF/nAxRuZUtgUWMYCFyoccjaK3AnFM62Tg+Vnwz+aRMhuJP+q5JdNa46dP8OnhITa+VtPfnRWbfT+GD5f/ia/NHPW9Kf7+hvz/jDyBkYt7p+GD3//YuSXd37oJzyM+YzcDd0/suMHPltWo9v+XSc8xo9sFm3/DV9P+WFtxOUdFxlysOD8S+M7ogbpzGI2k18aEfsVohrpsMHf4vtgjOKD7CV8N/G+cwl4Gj/x7/hbZJb5DjO0h+/Ed2T1D/cjtM/v9suOsR2MB/i89oHHnYzOI5SERJlErGf++0f99fuO/0d7iOidmJhIfkVeHr/sYV7/KV86zH2etqwzDd9NjrPs+PG3fiaa3z9mukM+dMYxOINlojC/yKbxnYfUCfxkGcY2v7+MPNeuf3XAM/I/Zv2mfqP//YLH++6Xxeu2/+aNv5d4rj94j5l5ENM+y6BhjWk7npH/WvlVhSdHkLZ9Zspi/rFPxY6/7nj/vuyfX7h/b9T/uuOZ6bre/G3U/zbj/UzZKuSH9llpoFv7LFOc1d9QPO3VVeGL9v9q4Hn+1sqfeAS/4U4SO39txzMYgfJDcIPvHPb9K3nzDzwC/ZJSjXCcTU1NJZcRRnrj0oPPOJSTsJmErNIkC6IAACAASURBVPhyn4Ml77PhL8sPys3ITdaAjZGf4U1+Wv0h4Xosnvwbhk8J67Xyw/qpeX8pfx9PzqCQ9dfwC4nxsGr5+e+PZv6ajq9a/nVon+cnzfz75y8tnutPVfiqx2/t70z8Ftr5r0J+dJLQOcb+s8QHPiPziPeVrOMI+x8yn+g44u9hnKazBplqdEbl4dE2HFf8DlykcH5n5hOw+A5/P2amI9rHxZb8Z3RSAcvSirgj4QJNZ5Hv+PP/n7KgMy9v/8/2P/sZ3wdjPNr228MYcXnkfQTjZZ8hK/y9XwqS2X34e8iXjjPiOX46znBBZXCI3yeOjz+JB38Z5phj9uWNCysciN3OP778MTboB9oP1f9ueHLe+u37lUnwe8Onma7Q/6z8Y+WHdwPy5fxp8OSswPy3CY+1BfLXjr8f8NAfPCzNGzP/XJsN3075MXAD+5NGf6rEw7iL/RT6r+l/L/B+ZiaCk/3zQy/aZ3t5+zfmmzQE68mvW/+Jx9mHmVvZ/ScE323+NsKj38Br2y8Tj/lkJhvP6936z/2e/Td8s+THyhza+as7HneUVY6zI0eOJIf+JhEgM4oSi1ITCZyb3v+iBNSGv5IAPaQMGgm8TX4mP0Zeawjcq9IfHla17Rs+JaDuB/nBuYlDdYz++vNv+OLywyUmhsA5K3/DVyM/nB/9TB1cSkPOD76xoI54OG6YaZUdD0r4IUIdAQX++JkZDoM99JEcW3Bu4e99ji1wcGXx1H/g8TBTDe2jDOT27duTf8eai/UK35fXfl5/0Re2D2M2PuM78/BwRmEe6dzDeDEGljHE93crIw+DL86HxMPZRE4yOhshDz+YB2Pyy2j78kd/gKfxECUV4RDE30MOaA94XCZZRrLb/EG+6D/6BzwrlfjtQz501kJG+M+fDyujf2UZX20Z9DaX4fbLAGvk12Y8OQahP9n1A+sMytZyvcl+ZhlRlkXS4vG9LEsVM39+8EBVeGYua9tvO56Z0EXkBz1gpmus/qB9P9O8anxIGVy+j34ZUY6/13iWsdS2TzwzFWP732a8XwZUIz8tnmVwGcyBM3FM+1Xj+f4U6T85iqF/mvETn83UDtF/Bs9hHFXhEbzCSgc408fOfx3wuBOtcpzhIgfh0xOPScXm4Ece5Xl+1/PcG97kZ/pj74+tH5cjP9u+fuKyxxrsG0Ue5e0fTcLjUIDDka//ef1fb/9sC369yLPQ8Rt+ZTWTxI/crJP8GPkd8/76/S+KZ+S9tv2i+KL9rwqPyxUjpxmcFrp+Y/6Ax/oG+ZWFZ+QqjZ957z8uY8w09SOvOf9+5l0I3u8/xuFnbnVbfzh+Rg6X0f5G8ufv/fGXLX+Mf6P9e735D5k/XI6Jp3GdwRUbjZ/7qVb/oO/Qj37E52XqZfW32/g1eHw/nCt4YvB+prjh6yc/Oq/X0x8/Uz5v/gyfBr/VVX4IbGDmh2b+ysAz80DbflvxrBymHX8/4LG+YPz4Gas/+Hs4R+qCz6v01m39zPa/bXiedzl/seM3fHpf08qP9508fHa/y9v/ysDje7F/MTgC48nbb9drvxv+1KlTqeMMpRoRhYjLSajnkgS4uAzi0RIQG97kVyf96RYpx8g5Rj7gcEjODOp/E/EsQxhLoM3xF8X7899E+fW6/1zstfpXJzycS7EE7n7/m47XrB91mr+i/W/6/FXZfxivyQEUs/9k3x+fwzBk/a0LnuPX9t/wqf7UQX4xBM7UP3/+2orH+gM5aMevwftl5g0fL3+T33JSNtHPfIjRXz/YiJkfbcUzc0I7fi0e5w1G3uMeEtt+GXjcu8hZomm/rXjsn5A/7u0a+ZWFx/egfThZY+aP7ZeJD6m0RfuPn2nK/hv+dKJPofcHZqpq5dcveNi/Qyu9+frH8TcRz2AoBBVr+t9kPCtHkNM+dvxV4rHfw/mEh5UiYvpPmir8bDIeFUBWOc4OHz6cHGbpPPMjA3k5IuFj1rnGz9w88LnteG7uuBxo5Gf49HBn8itPf3g4DXl/8/TP8I8kEYImvwOrZZmwieat/6Y/V65f9v607/1hWQvfuB2zfmjxLAPn758x+lcWvmj/+wGfNU6GzD/ln2ec7AWe67e2/Ty8fz9gWb/s/sHIwLzx9xLf9P4XlR+Ng5gP6m+M/In3jbOGT42L3d5fPzIWkdImv8vGfY3+QA+zxp1Q+bOMpeHXGnebID+/DKRm/gzfSTJ1kIHar/LLrif4TOMuywjnGffz7rvA1QmPfWQ943xI/7V4ZhZDHpr28/Aso503X/5+it/XCU/nQGz/8b7h3lYlHvdVzB9Ka2v6n4dnGfNu+of5I21Dtv1QPIMBDL92/nolP5ah1Mq/7nhUZ3RrzdGB6enpjnGc7U0iN0MiR8gx1XSOsqL913LsGEfXQHJ5NvkZR1kTOcqKvr/GUdY/HGUa/TWOssvzXweONhgXjeNsX3L+i+EIw/6N+atKfv3KccbIWvzMm486crTFcpywrCo55rR4DUdVUY6wPPlr+1/F+FlmEu+PRn6G7w+ONT9zJEZ//TKl0F/oUdvwxnG2LzHSF+HYwj3K8I9Hc+QxU5VluGI58oCjc8I4zh5P6ARCKo3xPFYGR5pxnO1OMs1iOJ58+RfhaNNylLF9Lb5qjrKi7fvjL8pRVhRfFUdZUY61OnCUFeVYW8NxBnJnHP5wKOTgWAYINSfheWZaLTPPaGzJ+8xIObxkRfBQ1pmZGXX7dcBj/NicNPJD/w1v8uu1/jDSWKt/hk8jtU1+uvWrH/WHkZsh+2fe+A2fRj43SX7++Uczf2XgEbnoR87GyI9lFYrgef6ravxNah9GCVym+f7Hzn+ZeNaIj5Gf377hdyX3qWxZkm7vX1Z+VePRnyLzX3X/rX29/oGjAvutVn/LxnezN8B5hd/770+2fQ0eZeSykdOh7y/arwpP45C2/TLwGD+4AjXyQ/ttwFNfs/obOv5+xu/YsUNAIdNNf7qNX4OnMxNOdeiftv0q8XTma/vfL3jM/8jISLT+MNOyyXjc1zD/2vGXiadzOm//zXt/ed5g//PwzCQ3fHpf9PePquWH+wKcS9r56yWe/i5ffhu1D46z2dnZowPHjx/v4AXDwxqWTDtm2UX/c5ZjBZ8ZeRuDx6EOxmXDN0t+rDGfN395+uJ7+vF7w6c1/k1+V77/pj9pmdtu66+9P/V7f1hWSaO/5AhkGdDY+a8DnpwJseMnAbnhU86JtsqPmSdVjB/GkmyZ8tD1F/rbazwirPG+4Pygab9f8DDqk2MwZv44/n7A0zmpHX9RfNXyL9p/w6cE6lXpT5PlD6ML9F8rvybjsV9j3Jg/P9g6ZP9mpZW241kGWSu/InjY6xico2k/i2cmQuj8Nx0P4zTO6z7HJ+QZOn7gcd/zy3iH4pkpHYvPZpqTI45l5Ddqv5/wkD/k6HNkxozf8NXKD84N7CPa+asKD+ch3jtt+8CzjKxm/FXjETyLB++Ppv/E+8lEMetXGfjz58+npRpPnDjR6cZxhsNRXlppt5qzPsdZWfgsx1ps+73E+xw/HH9M+4a/zBFk8kvfP9OfR5PDTrcayTQ+2/tj7w85Em39sPWjqvXT54jSrN9l4rMcZ93OTyEcV3XGh3CE1b3/vnEJ+hszfzSu0DgWi8/juIppX4tn8J62/8QXbd/wK0kZsVj9ycrf5+gK0Z9+wjOYlJwbsePvFzzLEmnHXwRP4yiCDDTtNxnvG6c04y8bH8pRhOBrrL/Z9mPwPkcZK/20Dc9KA9rxZysVxMqvifiiHGfYv2CcpnE4liONeC1HGHAwDrNSBCqFrcdRlzeffvvZTOPQ+cf4q2w/yxEWO/6243lewfwjcyhWfm3H87yilZ/hdydBoVr5sYzl1cJfwXGGxY7GRix+zGzwa7rD+INLOF4mLMroHD4jLQ9P2/GQT1ZeMfJrEh6LKjy//vzH9N/w1cgPixI2N1/+WGzo7N5If8vGoz1mnoToT7Z9w6eRr9r5Y+Sr4TuJczpW/01+pn9VvX8oY41IUG37hp9JLvnYDzXrH+RXFR7nb5y/tO3XGY/7BYyneesx9/8697/b/anp/Uf5Naw3Wvkb3uRH/cH6iSdm/fX1p0o8jOJYf7X9bzIe9zVEjGvHb/hdiX0N8mNwQej5A/oP+WnxzFRn5kNs+3n4bvt19j7VVHw2U9+XX8j4s3hmjuBnLJ72Vma+GX798yL1z5d/1fJDGUg6FzXz32Y87c1a+ZWBh/xx7459/xCMBn00fDXyQzAa5o3yZ3Bq6PrJMq4XLlw4OnDs2LEOOM6mpqaSQyAIucskkNYQMDe9fSOQ7g8C6X4gENcQsPv6a/jHEyOehgC8H/RHs37b+nd5/euX9yeGQDpv/g1/ILks4XyF5+DBg6vnreznovJjcJO//sTIvyw8M3f8TOGQ8bP9WDzLnBo+DW7Tyg/6BzzLwIbOH+VfFI/5ozGdnBsh+uvPfxF80/tfVH5Fx088gym1+mP4NBi1CvmR41zbftn4bvsl909//cm2r8GzDCPk3zQ8y8gx0z22/03GY95Yxkszfi2eNCZ1wLMMYMz4/f4bfveaSj8h709Z8mMwlF8pI7R9zDczxeGkjJ3/tuNJG8DMn1j5NRlP5z3LgMJJHzP+MvA8b0D+mvbbjsd9CU5irfyyeGbqh6w/vC/67TcND3sngpoov2z/T548KXNzc8U5znyOlRiOs+zljsZpLPoxHGvWficpq1IH+YXUeM5y5MVy9Bh+JSk7kvf+tEn+5IjT6o/hU465Xssvy9EW234d8VqOLo38+2X85BiicTSW46sonpGvaL8ox1YVeH/8mvZ9jifobyzHXp3wMRw9fH/6qf9Fx2/4R6M5BrUcaXn6p5W/hiPKb78oXsNxVvX4fY47zfgNn3IsQv+LyK/JHF8Yf5v7XweOsyIcX+h/VXisf9Afbftl4P0yvLEcZyyDTedMKMcMxkuOe3JCx3AU1Qnvl9HVjJ/4XnKc+fLrl/a1+qPhKPPlZ/h4jjPKD/dMBmNr5i9bxjf2/asSD/+IlqMM8qsSj2CQIhxpLIPLMraxHGc+vlYcZyT4hGeRzgkeDqmc+PcQz2NRvF8m0ifgDG3f8MurZW5MfruTS06M59v0x/SHZaLs/bH3p4z1gzXiQ/bPvPXH8KeTQ2cv5EfjqH/+iZG/4VPjqh95rZFf2/C8XFJ/YsffJjz0Cw8Jn/3PWD/Pnj2bGCcnJydXy6rg71kWGsYP/N4v28Pf5+G7tcdKHb78aZylcSBE/+uC942zRfrP+cE6qhl/VXiOX9t+1XisHzSO4/2A/EMyffOM003Gw14AY492/MCT40UjvyrxNE5q+18WXit/tt9EvJ/prel/VXhWeqJxG+tITP8NvykxblcpP3KsMXMidv7ajKdx3ueYi5FfP+C530N/UI5bM36sAzh/IHMnFl+0/arx5HjTys/we5KgrLLkF1MpjMEsCKpm+1n8+Pg4ztJHB6anpzuHDh1akxbJP6azwf8M4xU9j37kgp8WbPj9yWXd5PfImjJ3kIfpT33fnzx99csUbjR/hr9S36+W/Bg5w7R6nwA8ZP2tGs/IGxiZsgTwIf1vOr5q+WvbpzGxKF47f2y/LDwjn0Lfn2z7hl9KyiKZ/IZyz3vZ9b/f9QfvJdZvXEIYjMdKFHA+ofwKnFmQy7lz55JLEgiX8feudnzyeWRos3ScoBYWLsmWoS0inZX0Pz4ry+4z/iLs6SwvuT9c+/cDw6MytzIoFy8trPkS9GPz4KawL3Z/lfy9O+vzcR9l8IufYXjAMz66NfmJ8eHvMV6OH/Lavn376n0Bf4f7FeWXJ0+W0WTkJY3jIecvX/8M/2Ri3Gmi/DCPcP62rf8sY6Ydf9PxGDfLUGrnvyw81g+scbHvD9svgifHjLb9KvEMxsT8afrfD3jfOBqrPwh+8Y2bTcVj/sE1r+1/UTyNw9r2tXgEK+EcWBaezpnQ80+2/V7icZ6D/vrjj2m/H/CQ//Dw8BXOkZD5w/h7gcc5AcHz/v2Nn0Paz+LxmZVdqsCz7DTGE9J+1n8R2/88PMvua9snHhxlIyMjUfqD/rMMJdrX4l2ZxrRUo3GcXck5UpRjzTh+jOOMBPFVc0T1C8dSTORAnTjaqp5/a/9MwhGi1Z+i8uuX9y+EYwhGHURmF+XoMvyV+2eM/MviKCvKkeZHTmv6H4s3jrNOktlTlOMty3FFYzN+wtiJ38PZA+fV3Px84hQCTzIeGAJxfkYfOpfmZPGJh2WgsywrTz6UOruc02v5zKlVRxicWstP4HeXHWMrs2fd33mfL82KLF5adU515i9IZ2mtw6ubp2vl4jmRxHl2+Zl47Q/Jm586JG/8w3ev+Xc4vXaOp2MJebZsHpRtoyOrfzrknG7bx9bi92wbW/39JifDw7snnUNwcPXfrt+3y8l0kzifmxzavV22OPke3Lkt+V445qHXMBTiwcUNz/DwiJPzgDz11FPJ/obLIMse4/dVcrwZx1nKEYhHyxFWNb5sjrKQ9b9sjjIae5rIUQb5F+FYazJHmZ/pH8uxg/1PyzFG/dPiWWmpDnjjKKuOowzzX0T+PG8Zx1nvOdqazFGG9adI/8vgKKNzScux1XaOsqLjN46ztRxvMZXmoP/BHGcnTpzojI6OJhe09TzfPLzg99gUWLYEnnMcchg5Y/i0LETWc76R/LJp1YZfm7lj8ns0MY6s9/6Z/qSEjtr1x+Rn8uuV/jDyBUY17p8x+mf4NHLI5FeO/uByni2r0e38kdW/KvFwFsChsF7/uR/45we//23DM/ML6w3O8Yjc4/kd85g4w9wzPz8nA84xNQRPjvvZWXZOqqVF56zCf+7/nfNr6eH7k79dPuuqCFw4K535WecQeyD5t6XT0w6z1lEV4oTq5d+s5zjrZR9C27rz2v3Jnx7avUMmnVNu++iwHNmzI/m36/fvlHEXvTu0eZMMu0y9IXf/wM9h59Db4n6ODg/JvHO24fw4MTGRRNCyTCXnn/sPy9zw/bf3J73P1XH9YOS5dv2rA56R/zHrN3Qe+srIc0Tuwx6RZ7/I01/DF5Mf90+sI8yciJF/GXgGs2nbrwuekfex8mP/q8Jj/8D7pm2fmZKYP2SexI7f8Gmm8dWSn7/f5e1/zBRdr33DX7bXZeXnZ7pWIT+0j/lDpqOm/abgWSY5T/4h468zfmZmxt3R5rvOX17/eb4vC591jvrnrZD2e41nGUyOP699+rfy+g88AheTUo1wnE1NTSXGB0Z6Y1HGZxzKyQHAmv3MpCEHUN5nw1+WHxYnRoKyBq7PYbOR/AxfnfxwKfMjeWPnr6l4RI3jcK7tv+FT+WH91Ly/lJ+PJ2dQyPrbL3hf/zTjN/zl9asK+bVdf/3zk0b+ZeC5/mjbL4rn+VHbvuF3rmaukKB5o/Mj1v/Z2dlk/0ZQ3Ipzmiw7QyecY/gOnEdXFhdkxTm6OhefkhWXFbZ87jHpnD8jS48/6JxgLqNrYS5xfnUWXEYZnGdwmPFnqMenxn/XJMdZiBiHnKMMJS7hONu6xZW73DKU/P/YyJCMDW+RG/bvkl0To3Jw1/Yk423SZbPdeGBX8ne4JOI/nG9xB4RR9OLFi6tlJaEvIe8vMx2hfzBu4rvIKdd0fLf7Lt/HbuM3/KNrMtHz5OHLD8YtrFXUn7y/9yvD4PdZPDkr8P60CQ/7C53jMA7Fjr8f8NAfPNrxG77d8oNxFfueRn+wf0J/qsDDuIv9SNt+2/GYb5yFusnPzyxFMJq//xMP/SGNRnb9DcFX2T70Fu1r++/jWfnA33+7jZ/7Pds3/J5kHWmK/HBfZ2USzHPs/NUdj8oqqxxnR44cSQ6dMQTOVRMgW/vLq5l/9CT3cv6KElAbvhiBt8nP5FeEAL4q/aGxQ9u+4VMC6n6QHyPHuX+hzCOegwcPJj/zPvvzb/g08r6I/HC4jSFwzsrf8L2THy9PyeXcGUcuOOcY5iPhCHNZYAvnXRnFxTlZcdlfnbnzsuKcYstnnCNs1v08+6jLDHtCVi7MyPKMyxJzjrE2P/3mONPOJbLTEkfa2Igc2LFN9m0fl13bRpOMth3IbnP/vn3rSFI2cuvQJhly5SHBD4D3/inHUbf8xcwDn9MgZP3G/U1TxtjK6FsZ/DLK4PtlgDVlvNuMJ8cizl84h8bKrww81juWpYppn8EnVeIxfp9zJbb/bcezjKl2/iE/6AEzXWPlj/YRFFIXfEgZXN6n/DKi7H+v8SxjqW2feGYqxva/zXi/DKhGflo8y+AymAVBoTHtV43n+1Ok/+R8hv5pxk98NtM6RP8hv6rxuL/6HH2x818HPDI1VznOcPGG8Ok5x6Ric/Ajj/I8h/z7bOSX4U1+pj/2/tj6cTnys+3rJy4rMDaERM7k7R9NwiPTA4cjX//z+r/e/tkW/HqRZ6HjN/xKchjOnr/qJD9Gbse8v37/i+IZea9tvyhe039EtaGMHtYHrCFwVOBhVhA4wlZmTiclEZceuk+WHjkhK+dc+VJkiKFE4soXf9a8XKLW2VMGzhxnG0txs+Ndw3/IXAN3G/5/wjnR7jiyX5553UG5ZWqvXOO42G44uDvhZ4N+JtmM7if2cBjVwcGGn7HvH4wD0H+8f3h6gUc/cZnH+qNpv874vEoF2f2zW/81eHw/nCt4YvB+prrh6yc/njfW0x8/Uz5v/gyfBr/VVX4Iomfmh2b+ysAz80DbflvxrBymHX8/4LG+YPz4Gas/+Hs4R+qCz6v01m39zPa/bXieFzl/seM3fHre1sqPmZJ5+Ox+l7f/1R1/6tSp1HGGUo2oM4wLT6jnEplNRgDdfALoqgmo69Z+t0hZZkIw8gGHQzhD8JDQsYl4lhGNJdDm+Ivimy6/Xvefm41W/+qEh3MplsDd73/T8Zr1o07zV7T/TZ+/KvuP8xfkX/T9wSWMnAQh+1f2/asKz/Fr268SzzK+k45TbMDJH3XTMY/DmzppNhiywhx32IrLElt+6jFZcZlkK7NnnbPsEVl+4sGNPR72FxtKwBxnG4oo6g+ucSUg909OyL7J8SRr7cCOCdnv/pvauV12jm+VPS6Lbc/2ieSeeeHChcRoDM612PfXL1OK9dfnlA5Zvwy/vBq8VKX8/MyHGAJ3P9iImR9txTNzQjt+LR73XUbe4x4S234ZeCxO5CzRtN9WPNZdyB/rsEZ+ZeFZxgtO1pj5Y/tl4kMqNdH+42eaQn7ov+FPJ/oUsv8ymAJBGlr5MdO16XjYP0Mrvfn6x/E3EQ898Tl1Y8ffZDz8K3i0468Sj/2eHNlwLqIce4z+keYIP5uMx91llePs8OHDq2l8mBym9eFSwsN1qHHF8AfWZFZo5OdnZhg+vRzH6N/VkF/o4Q76n9e+4Z0h0B3aNzpcmfxMf+z9uZyZF2vcsvenPu+Pxjjoz58WzzLW/vltvf0nGyzFygMwrhTFh/S/W/tV4hmpuJFxNi/YjGVU0X++vyjxsNmdYwZd1o47YCeZYUsP3S+LX/iELEx/RJYfPpY4y+zpjQTMcdYbOfut7HOOtVumdssLb71O7rnxkNzuMtdQKnKTy1fDnr/s3gkEcbKMI43bWIfWM0767x8v9zSu+sbxWDzef9+4bPh84+h68q+D/KAHGxl3uvW/SjyMa3gPtP1vM94P5tTIrwx8qHE7T/9oHGambjfjcq/w65VRD22/CXiW8YT8YdxFtj/1J6T/dcHnGedj+q/F+8bxrHMgpP08/EZl5H39g/xZxpTtx+CLtp/nHIhtn2VEtf0nns4JTfs4b6F9OEeahmcwgLb/ht+TOHO18mMZyvXwfF95nvY/Y92pOx7VGV3fjw5MT093jONsb2IkCokcweLoG5cw2VVwjFXN8abl2KH8DG8cXU3k6DL9Tdc/7ftrHGX9w1GmeX+No+zy/NeBow3GwY0uR36wg3GcrZ0/1vyHXGYd5xjOkSMjzvh/9nGXMeYyxFxZxWVXVnHFZY4hmwwcY53zTyScY/ZUJwFznFUne7/lvV/MTts5PppkrB3ctU0Ouey1p+3bKQeRtbZ9LCmdiAdlH7FesYwpnQMxHDV4P8vgyML9y9pPnTtNlL+fOaLpf5vxZXCU+c6hWPmzUo2W4wrvP56q8G3nKCs6fuM4W8uxFlIpDPoO55VxnKXBbHAOxHAs+fJrMl7LUcbxa/FVc5QVbd8ff1GOsqJ44zjbldwJYt5fzH8ZHGlrOM7AqYDDCzN7GGkHZUHNSUReMC2WmT80tuR9NnyaBm/yM/1p4vtDz79Wfw2fRk6Y/C6//4zcC9k/8vTH8GlZB5OfK1/njHXdzh910R+WJfAjV2Pmrx/w2P/8sg6x4y+Kz0YOx7YPPIIEoG/kTEBWzMT4uHQW56Wz4P5zP5efdJxjJz8piydcBtnxj0tn7lw9PBPWi1wJmOOsGYoxNrxFnnMTstMOyItuu06O7J6U0ZEhGXElskaHh2TWlU7B+gJjAu6duEzjwWfcZ7NlYbq9/3i/+xXfbb/kftpt/L3GgyMD551s5Hzo/JWBRxm2bOR0TPtV4fEeQP+17ZeBh/xh3NLID+0b/urLj+979v0Plf/VxCM4AuesbvrTrX0NHudtOFPhFIf+aduvEo/+Yz61/W87npmiWvkRD/0DN3Gs/mbxmA/cH/P23zz9Z6Ya+o/224bneUE7/hA8M9H9Smi8H7Ydj/s6nEvd5N9NfnXHg+PMBcgeHTh+/HiH5OOsYYnMK2ZW+J5alhFC2R9y7LBmLX7G4HGog3HZ8CmBclPkxxrzefPHMp3d9MfwKceAye/K99/0Jy2Ta+/P+vtPHdcPliXS6C/LwmD9byqenAmx/ScBueFTzom2yo/GiirGj3MuI9HYPs5jMPpt374tmZelpeXEadZ5/Auy9ODnZOn0MffftOMdc9ljsy4LxvGPdS5dbIYnwnqZSMAcZ81UBJR23LNtTHaMbZXd7ueNB3bJHdcecCUg98gdzrmGYgzNrgAAIABJREFU9xWONJwTRkdHV2kHMFpmymO/wf0V+w851kLXXzjRDW/yYxljrf40GY/9GuOmczq7f3a7v/hljNuMJ0ecH6wecv6h/Irgcb5hcJmm/Swe9kCurxvdX9H/puNhHMc4/TL6MeMHHvc9n2MwFM9M51g8K0X4eL8M+Ubt9xMe8occtOM3fLXyg3OFHHnkuI3R36rwcK7hvdW2DzzLyGrGXzWemeIMRo19/4j3k1Fi5r8M/Pnz59NSjSdOnOiA4yx7+MFnHo7y0lrzalT6l4+y8Yz06lYjs1v7vcSzxr4vv5j2DZ8S2Jr80suJn2kSov+mP6Y/9v7Y+mHrZ7XrJ40b2vW7TDw5zmL2D7/9JuHJkdSt/xhPwkngCLrd/whIf7c4o/zm+XOyMnfBOcRmZOnMgy6L7FOJo2zxgU8n3GT29IcEzHHWH/PojwLv8zMO70scaHc6ZxqcaigBuX1sRHZsdeVTlxZl3GWK4sH5iGUGgcN9Fg+CP1mGz+c4C1n/fDyDIcmZYfiU43gjjgvKn/JjWSON/GgcRZBi2/C+cUoz/rLx3exFee9ftv0YvF8GkpWS2oZnpr12/NlM/Vj5NRFPjqo8jrPQ8bMMqHb8wKMfWY6wkPaBYxnMbKZ1CB77F9tvKj7L8ZXlONxo/2k7nucVzD8yh2Lll+UI0+KLtl8VnucVbfuG350klWjlxzKWVwt/BccZFk1GEmHxZGSdXxMezh8YgfAyIKoPncNnpOUxcp4EmW3E4zJGeW00fixK8Jz68jO8ye9q6w8WJWxuvv5hsaGzbaP2y8ajPb/MjqZ9rj8h709e/5uOr3L+GLldlf40vX1GHmvlZ/jB1cx1zfvfZPnNzMwkwSXM3I8df7/icT4lB6x/fsV5FQffMZeJsuyMuDA0dFy22OJ9/yALn/+YLLpSi5155zRD+cVLs+I2xf7zLtiILOOsJTqwadOAjLtSj6PuvwnnOENm2vNuPiL33nmD7HXZathzcW/FGSJvvcB9N3v/RSYq1lvcf3F/I+dHdv9mZrzhL3PKQZ6+/LD/4MF9RCO/KvEon4X51/a/yXjcN2DfiBk/7SGY/37Dr3fe8NeP7PixPkB+WH96jcd9l5kPmvarxOP+zvuuRn79gKe9Qjt+w6f26qrkhzKOeLTtG746+dFer5k/+FdwHsT7VwSP+ce5M1Z/2H5b8QhGgL2E44c9AE/o/ssyqi7I9ujAsWPHOuA4m5qaSr6EBJKI/NISIGfTemMJhJuONwJqI+CuCwE5y2DFEjCz/4ZPa55r5WcE8s0lkNfuf/763y/vTwwBdd7+Z/gDyWEX5ys8Bw8eXD1vZT8XlR+Dm3z9jZF/WXhmbqAfmvZj8SwTRONsx63bc/Pz7rKyyWWSnZeVmdOyfPYRWX7UlVw89RlZRLlF92/2tE8ClnHWvjn3R7x/ckJuPbRXnvW0Kbl+/y65Ztc2ObJnh2x3/GlYN3AnxsPI+5D1i+sP1m+WhWFmW9PwcGZhv9L2v2x8t/2S+6cv/2z7GjzLMGL/ahqeZeRY6Sa2/03GY95YBkozfi0e5xVkNtYBzzKAMeP3+2/43Wsq/YS8P2XJj8EYfqWK0PYx33iYuRI7/23HkzZAK78m47F/Yv5ZBhT3qBj9KQPP8wbkr2m/7XjYmxCkoZVfFs9M/ZD1h8lTfvtNwzPTl/LL9v/kyZMyNzdXnOPM52iJ4TgjR1rb8VqOt6Icc1cDH1Kjm4eLvPYNvzHHVVny03Kssf2y8LEcT9n224bPcnzFjt/wazkGy5CflqMLm3MZ7Ws5ospqXzv+unCcaeXH/leBx/6J+cNTpH0aRzUcexh/VXiOnxxl4OmdnJxMjN4ovSgry7Jw3wdk4TPvlYX7Pygr58643y0n/24lF9vtNMHozXFmOkAJYA0ZdNlpm8HbNDEqL7j1WnnVs26VL3v6dTLiyreurIDncFGGh4dXK7EYR1oxjrgmc3wxsxv7r3GcDV5B89ELjrMiHF84L7UVzzLWdK7Ecpzl4WM4zohnGdxQjhrMF+xDdcD7ZXg1/ffL0GIfiZVfWfgYjiFf/mWNv6r2NRxl/vgNXx3HGe6pWo4sloHW4Dn/RdqvmmOs6vb7kuOMizc8izRO83DLzQH/HuJ5LIr3y1z4BJyh7Rs+NQ5r58/kZ/Iz/bH3x9aPtAxg7P6Xt36yxnzI/mn4K9ffXsrPL7PM+Y9p3/BLqxylvBxr5OdHbmfx586dS2qhj2xxZdaQQeZ4yJZcBtnyI8cdN9kDsvzEQ+JIjcw7YBLIlYA5zkwxNpLAZpepes2u7XKDy0i76eBuuWVqr9x6zV65eWqPdJwjbXFxSbZtm1jNHPaNa3Cu4IGxAOeHkPWvLDz2HzgH/PZDMp3zjNPsfxPxsBfAWAT5a/oPPDlamoZnpQtt/8vCa+XP9puI9zPlNf2vCs9KTwzmxjoS03/Db1rlyGRZr17LjxxrzJyIbb/NeHLc+RxzMfLrBzz3e+gPylFrxo91AOcPlCOOxRdtv2p8luMtdvyG35Nk+mr1Lyu/mEphDKaBXYHtZ/HgSHZnwaMD09PTnUOHDq1Ji+QfM03N/4xIEXouswS+TOs0/P4kEs3klxJCN0V/8uYrpv+Gv3K+TX7h+h+jP4x8YVq9TwAesv5WjSeBt7b/TcdXLX9t+zTGFcWTgBtOQpbFCNF/tl8WHsYBEqhr2jf81ZUf5puVDJYc99igdKSzuJBkk1369Lvdzw8mvGT2mARiJDDx2h+UNz91SN74h++OgdnfmgRk65YheZHLRvvqZ98mX3bbdTLmONS2uMy0hfk5lHFZzQTO20/8/QscFTAu0bkRu/80GQ85IPI7dvwsY2b4auQHubMMJvQPxtVY/SVeM/9sH/YVllHVtF8lnsFY2v73A943jsbOH8tI0rjZazwqLfjG1dj2y8bTOB+6f2Tb7zUeHE8ow5c1jveq/0XbL4LHvRXy147f8J2EIwzZ/xr9gfyqwPuVWTTtF8UzMx52myraR//hTIW9R9s+8eAoQ4WZmPln+7DXoH0tHuf7pFSjcZxdyTlSlGPNOM6M48w4zvatllXwnWchkZv9xBFlHGfGcdYP+h/C0QKjBt7vohxdhr9y/4yRf1kcZUU50vzI6dD+Y70ccZei8Yk0k2Pp7GOyfOrTsnjyU7L08DFZnnHBGU8+lDjP7DEJaCVgjjOt5AznS2Bo86Ac3j25mpl2z42H5Escb9qhPa5srDPSzM7OyqVLl5LL+kYcl3XiSCuboyxk/S+bo8znaAvJ9M+2bxxnaRlGDcdblRxpWo4xzr8Wz0pLdcAbR1l1HGWY/yLyN46z6jjamsxRhvWnSP/L4CgrypHWdo6youM3jrO1HG+xHGvBHGcnTpzogAgZh6P1Ig94eMLvsSmwDAU85zByMXJGi8+mFWcjDzZq3/Bn1qTFmvzWZj6Z/qSXn/XeX3t/7P3x0+pt/bh66wcjX2B84/4Z8/4ZPo1cMvmVoz9wsmXLanR7/7P6p8Xje6j/58+fly2uH0OdBenMnpXlpx533GTvd9lk/yBLrvSiIyUza71JoFQJmOOsVHHal2Uk8LR9O+XFz7heXnrnjXLEOdYmxx0H4+hWcVRqyX0ZDzgZkbmw3vrL+7R/f+H6y8jztuEhN5yX/PHDHuGXleP+lSc/H8/MAcOHy4/6ByMtMydi5FcHPIMZtf3vFzwj/2PnjxxBRfC4b0L+yBzRtG/46uTHTFPt/NUd7++35ACk/Qzr10b974b3M13Xk9/Vbh/9RzCPpn30vwl4llnOzl9o/+uMn5mZkfn5+a7zl9d/lrEMwfv+IOpjFo/gAGROdtNXX/5NwNO/lTd+BJMh4ywp1QjH2dTUVHJ4Z6Q3NiV8xqEcmyMeEqoyk4YcSHmfDX9ZfliccMjXyq/JeLxU0B/t+KvCo/wEDsfa9g1v8oP+YP3UvL95+oPLBRb1kPXX8Ffqn8mv9/rj679G/oa/vH40VX48P2b7j4M9zpsrj590TrL3ysLnPpRmk114Ujpz580QbxK4qhJYdZz90buvajv25SaBia3Dsmt8VPZNjssLbr1W7r3jRrnzyP5EMFgDcUnH+oj/h3EB5zcYp/EZ50c83e7b5ERlpnE/4GGcw3lXO37gyVmhkV8v8H5lG8yvP38h7dcVD/sP9Hcj+a/X/zLwkB8eGPfWm/9u7Ru+3fKDcRl2K63+FMEjCAD6p2kfxl3sB4bXyQ/zjbuJVn7EY/5JQxGz/tShfegdxr9e//3MWpTR988f6L+Phz4yk43+hW547vds3/DNkh8rK2jnr+54JJmtcpwdOXIkObT1ksCYlwUsKlUQKFv76WVNK/+iBNSGL0bgbfIz+RUhgK9Kf3hZ1bZv+JSAuh/kx8hx7v8hZVz9+Td8GnlfRH64xMQQGGfl3w1PYy+ND0vnnpDOzGlZfuwLsvD5j8nisQ87Z9lps6ybBHouAXOc9Vzk1qAngf2TE/JC50R73s1H5KapPUlW2rbhzUkk+Pbt25O/zNsPjQagHBoAv4xwDIG8b/wj50bb8DhvkGMY59DY8ZeBx/vBslQx7TP4sEo8xu9zrsT2v+14GNMxj9r5h/yIh5M2Vv5oH+sAM4WrxoeUweV+4pcRZf97jWcZS237xDNTMbb/bcb7ZUA18tPiWQaXwRQIio1pv2o8358i/UcmPIM5NOMnPpspHaL/kF/VeNgDfI6+2PmvAx7n81WOs7GxMYHw6TnGpGJz8CN/8jy//Pts5I7hTX6mP9W/P4g8ZeSi5v01fDH52fp5OfIUlxUYK/Iip7P7BzI9cbj15Wf43svPf/9N/r2XfxP1H5Hm4+PjMjo6mrzvndkZWfjEu2T+Y38pyy67rLMwL52lS676opVfNE9CdRIwx1l1sreWL0vAVW6U4aHNMjo8JNfv3y1f+5yny1c9+zbZu20suY+jNAzL8mTPT9nIbTgxYIzA+QnGFeBZFjKvUkGd8Yg8Rv+0/WelEwTX4IkZv5/pbnid/JhprpVfP+N531nv/fMrPeXJr9/xCOJn5oFm/G3D05nPYEp8jpGf4dNgDMgP+ob3Sys/4OFcAR7fE6K/vvyz+LxKZdn33/CX54/nBco/Vn6GT8uIa+XHTM1+xT/44IOp4wylGlFnGJ7AUM8lMtNYVgJCJqGd4Q80igAaxlCbv8v6G0MgjcMZnFG+/JqIZxnNWAJojr8ovuny63X/ednS6l+d8HCOxRK4+/1vOl6zftRp/or2v+nzV2X/cf6C/Iu+P7iEsUZ5yP6Vff+AB0cZ1qORgRVZevh+WTo9LYunPiNLpz4tSy67zFlAzVZuEqiVBCZe84Py5qcOyRutVGOt5sU648o3OiK0G5wT7VnXT8nd103JrdfslZsP7JJtY1tXy0iRYwr7QAwBOoNdgcP+VRXez3zQ9N/wm5L5w76rlZ8WD3sPI+817ZeBxzqB84+2/bbisW5A/ri3a+RXFh7fg/bhJIzRX7ZfJj6k0hb0BedjP1OV/Tf86USfQu8PcA7BSaWVX7/gYX8NrfTm6x/H30Q8M5URFKrpf5Px8I/gIad97PirxGO/R2YtHjgXEVQd03/g4ZzGzybjL1y4cJnj7PDhw6tpfJgcpvX5h+tQ44rhD6zJrODlJEZ+fmSh4dPLXdXyCz3cQf/z5s/wjr/GHZY3OlyZ/Ex/7P25nJkXa9yy96c+74/GuOfPnxbvc+ZspD/ZYCdWHiDnznr4uYsXZWRkWGRpQS7987tl/kN/KgvTHza7t0mgERIwx1kjpsk66UngJbffIN/0gmfKvXfeKEObN8mCKxsDzgU8KOtI4waNu75xfD3jrr/+9xsectjIuNNt/FXiYVzDPq7tf5vxfjCnRn5l4EON23n655fB1Pa/7PbXK6Me2v8m4FnGE/KHcdc37of0vy74PON8TP+1eN84nnUOhLSfh9+ojLyvf5A/y5iy/Rh80fbznAOx7bOMqLb/xNM5oWkf9la0D+dI0/AMBtD23/BpMIpWfrAXIBiiX/GozujO0kcHpqenO8ZxtjdxzoREjmBx9I1L2GTayNGm5dih/AxvHF1N5Ogy/U3XP+37axxl/cNRpnl/jaPs8vzXgaMtmOPMGRPmnaF2cGFWVk5+IuEoWzr1WVl6ZFo687Nm4DYJNEoCqePssGWcNWrWrLOQwLbRYbltaq/cfuSA40g7LM93XGmToyNJ5i+MXSjTSGcaI9X52TjS0rJOxnG2knA0wTkXw9HESkPGcabnWGs7R1nR8RvH2VqOtZBKX1z/jePscqZuDMeSL78mc6RpOcr84Bw6l2LkVzVHWdH2/fHTORQ7fuM46zOOM0St4fDEzB5GqkFZULMSkRdMq2XmDz3ReZ8Nn6bBm/xMf5r4/kBvsTlo9dfwJr+s/jByMmT/yNMfw6dlHUx+jybGnm7nj7roD8sS+JGrMfNXFZ6X607HcZRdmhOZvyALxz4scx/5M1mc/ohZr00CjZeAOc4aP4U2AE8CL7rtWvn6L71DXuicaHCsjQ5vEfCn+ZkTfuWOvP0T6z6MQXjgfMPfZyPXu+1fZeLBkYHzjrb9MvB5kdOh40f7VeFhf8H8adsvA4/xg2svG3keIr86tF+0/03A833leZqfIf+Q/l9N/I4dOwQUMt30p1v7GjzO23Amw6mO8WvbrxJPZ7i2/3XDoz+4P3Xbr3z9zfa/Kjz0b2RkJNGnmP4zU7QIHu1h/rXt9wqfPY+QEy60/Tw8zwsh49fimYlu+MuV4PB+Yv5g777kAmy7yb+b/OqOP3XqlMzOzh4dOH78eAcvGB7WsETmFTMrfE8tywjBc0qOHQgBLzt+xuBxqINx1fDNkh9r5OfNH8t0dtMfwy8nxm+T35Xvv+lPWibX3p/19586rh84HJMjNHb+WBYG+6BG/+uAJ2dCbP8ZGW/4lHOiSvnhPIfzGPqxPHdBlj73AVm47/0JX9nyEw+5rLILZqg2CfSNBMxx1jdTaQPxJACn2eHdk3Ljgd1y7x03yivuukm2bHIVdR2nzOjoaPIT+y3We+y/5LgM3X8Mn8qPNBZa+TUZj/Muxk3nKu6zMfpj+MdXOeL8YPWQ8x8rfZBjToOHvY7BZWXgmUkR2v9s+03DwzgPfffLmEOeoeMHHvc9n2MwFI/7L+2tMXhW+vDxCO4nx+VG7fcTHvKHHLTjN3y18oNzhRx5Gv2tCs9Md237wLOMrGb8VeMR/I4H74+m/8T7ySgx818GHlUdklKNJ06c6IDjLHv4wWcejnDIzqYlsqwh04T9z5jcsvGMVMprD4eIjdrvJZ4Epr78Yto3fEpga/JLLyd+pkmI/pv+mP7Y+2Prh62f5a2f5KiMWX9p3PAJ7OuCT4x/MH4heOnCjKw89ZgsPXS/zH/yXbLw2feZMdok0NcSgOPsLa5U48/+0bv7epw2OJPAS26/Xl7xzJvlmdcdkKmd22TXxKjMzMysGi94f2bwrB/MyrJMIfvf1cCzLJKmfRpHEaTYNrxvnNKMv2x8N3tRnv5l24/B+2UkWSmpbXhmmmrHn+X4ipVfE/HkqMrjOAsdP4zTNA77lSZi8OhHliMsBA8cy2Ay8ybLkdft/oF+o/+sdIGyv03DZzm+Yvvfdjz3e+gPModi5ZflCNPii7ZfFZ7nFW37hk850rTyg70cme5XC38FxxkWTUQCsYY1I8v8muhw/sAIhJcBiyo6h89Iy2PkeygeLyU8h/2EZyQf5LOR/PLGb/g0ErLO8sNLjc1BO391xGOxobNtI/nn9b8onutHiP7XUX5V97+o/A1fnf4z8lj7/hl+cDVzXbN+NFl+MH7COcrMfY4f+xOMhoyMx2UYn3G+Gx8fT/5bXlyQJVd2cf4DfyhLD98vKxefcmUZL5qV2STQCglMvOYHEsfZG81x1or5tkGKK984JDvGRuWWa/bIt37Z3fLlT79OhjYPJgEUfiYZ7l/M7Of9n7+HUQL7De7/uL/n7T+heOxfDC7Jnn9C2q8SD6M4xq/tf5PxuC9AH7Tj7ze8f97i/bmb/mL8+D3kh6fXeNxX8b5p268Sj/s/76tV9L9o+xvhs/bW7PoLPO0NeeM3fMphud77Vwf5oQwjHu38Gb6Z8sP9G/uDdv7onwEe545Y/cni4b8h512evQD+Hn/9aToewQg4r1J+seNnGdULFy4cHTh27FgHHGdTU1PJy/zwww8nX46yi0zrjSWQbTveCJgvb15Qtlj9MfmVJz/W7I4lgPaNrSzDivca6wOegwcPrq4X2c/+/LW9fdP/dr///aL/MQTUeeu34Q8kh9TY9ZPrR4z8aLzBun327NnEMLpt+3ZZfvS4c5Idk4X7P+TKMP6DrJxPDTf2mATaJgFznLVtxm28WQnsHN8qL7ztOnnpHTfIbdfsk2cc3ifnzp1L7muTk5PJnyP4Ap9D9h+Wqcb+D2cA9ruy8N3uG7x/dGtfg2cZRoy/aXiWkWOlm9j+NxlPjlafgyZm/Fo8zlvIbKwDnmX8Yubf77/hd6+p9BOiP2XJj8Zsv9JQaPuYbzzMXImd/7bjSRuglV+T8awUxzKiCJKJ0Z8y8DwvQP6a9tuOh70JQS1a+WXxzNQPWX+YPOW33zQ8M30pv2z/T548KXNzc9VxnBXlSDP85uRyouWIuxryC6nxzMNFXvtNwms5yjh+w6ccZ3XgaKJzI0T/shxb1v/OKqFyW+Wn5ejqF/3Xjt84znatGidDOUL89Wc9+WE+kFU25jhtOs7oN/eB35eL7/lt5yhz3BbLS+IWXbMimwRaLQE6zn7OMs5arQc2eHEOLpEh5+zaPjoib3j5c+TbX/wlMjayJRFNlrO1XzjOmswxVjXHmnGUVctRBvlXxXHGygV0zoRyzKC/uB/WBY91LYbjyu8/OcaK4mM4yvLaL4ov2v+m4jUcZb78q8D7ySia9vsFD/upliMLyQNV4qvmGKu6/b7kOCNBJzyLNO7zcMnNEf8e4nksivfTbH0CztD2Db+cRApo58/kZ/Iz/bH3x9aPtAxg7P6Xt36yRn3I/mn4K9ffXsrPL7PM+Y9pvwo8yjYMDw/L6NAmWTz1GVk89mFZOP5xWTz5SZGlRbMPmwRMAp4EzHFm6mASyJfA0OAmuetpU/Lcmw7Ll958WL7k+mtksLOclKdnmaG8zOmscRzGaRhLcH4KybQuGw97AYxF2vaBJ0eLpv9V4pmpru1/WXit/Nl+E/GYdzi3cI7X9L8qPI3rDMbGOTam/4ZPK3VVKT9yrDFzInb+2ownx53PMRcjv37Ac7+G/qAcs2b8WAew/qEccSy+aPtV47Mcb7HjN/yeJNNXq39Z+cVUWmMwCpJa2H4Wj4BkdxY8OjA9Pd05dOjQmrRI/jHT1PzPOAzTc8nIi2xaq+H3J+n6bZNf3nj9Mn/4fTf9MfwjyaFL+/6Y/NojP0bOMK3eJwAP0Z+q8STw1va/6fiq5a9tH6Y2HE6L4knADeMCzw8h6xfbL4pn/9E+CdRj2q8aj/GjrNbWkWEZ3uQSyc4+InPvfbvMf/yvpTN3wWzCJgGTQBcJmOPM1MMkECYBZJ+96u5b5HX33iNP27dTRrZsTrKWEawB4xidMzH7J1pG5HgsnmXMDF+N/CB3luHUzF9ZeNhX0D6Mu7H6h/5XiWcwlrb//YD3jaOx88dMKxo3i+Jp3A5dv1DpwTeuGj4NTmiK/MARhzKAWeN8aP+L4HFvg/5o2zd8J+H4Q5CoZv4gvyrwLFsNu4Gm/aJ4lp2uqv2i/ffxCN4aGRmJmn/gWYYS8tfiXZnGtFSjcZxdydlUlKPNOLrK4+gyjqhiHFH9wrEUEzlQJ441099i+tt0+fXL+xfCcQKjCCKzjePsyv2vLPmBs2zEXRq2DCzLwqfeLZc++35ZOj0ty088mJZhtMckYBLYUALmONtQRPYHJoE1EhjcNCBH9uyQmw7ukZfeeYN85d03y9bBgSQTDZxoxnHWEWSmk+OtSo60JnOU+ZUuYjl2IH8txxj1V4v3Oa5Yxi6m/2XijaOsOo4y6E8R+RvHWXUcbU3mKMP6UaT/ZXCUYb1jMLRxlMVzxBXlaDOOs7Ucb7Eca8EcZydOnOhs3bp1TVp51vPOzR+RFdgUMLl44DnHIYeRM+tFXmyEz6YVx7Zv+DNr0mJNfmszj0z/Hl19v/PeX3t/7P3x0+pt/bh66wcjX/z9M+b9M3waOdQm+UE/xsbGZHjxgssse0zmPvhHcukj73D8ZeYoM9u2SUAjAXOcaaRmGJPAWgl83ZfeLt/8ZXfJ4d2TcmDHRMK9BPuAX+bNv3/x/MLIeWRuZP+e50/aE3w8Wsd+WAaemQPa9tuI5/zBOMrMiRj51QHPYDxt/9fDZyt95Okvy8Ch0kG2/V7jmfnA+YttX4tnpiLGj8yR2PYNn2bqViU/ZBoj01PbfpvxfqZrFfJD+5A/gl3Wa9/fb2Hfz9pP18PnrXdV4VkmWdt+CB7Ocd85GDv+XuNZxpLzF9s+8TMzMzI/P58EB8SMv+l4BMMg4ywp1QjH2dTUVGKMYqQ4FmV8hlCwOeKQSkJSKIfPwZL3uSw8DtVoH4+m/arxVcvP2tfpLw4FOBxr5Wd4k1/Z+oPLBQ49Ietvnv4Z3uTXNv3B/o/LAc4vGv2vEn/hwgWZGB+ToS3DLqvsfTL/oT+VpQfvk+WnXNDSyrLZb00CJoECEjDHWQHhGdQk4EkAzoCDzml2y9Re+ZfPv0Ne/SW3yCV3h1pydgQEfDCS3c9EJ4eyf55F+TYYV3B+hXEH5xXs33jy/j77fVk8OSsM31v5wf4D58ZG8vcr+2B+OX9l4KE/eGDcW2/+u7Ufgl9P/9D/EHzR9g2fcorRHunrT1H5wziMdUurP0XwCDpA/zXtw7gLeRheJz/MN5wmWvkRj/ln5lXM+lOH9qF3GL+2/z4e+rje/p+3fnG/Z/tXA+9n9mbXj5D2Db+SlGXNmz/4a7Dvd5u/bvKrOx5JZqs8vKxNAAAgAElEQVQcZ0eOHEkOLUhzh5IfPHgwOWxsRADMzDN6Eg3fHvlhc2fkv4YA2vAmP9OfNHOmTe8PN1vt+2/49LLYD/Jj5HiM/vvz32/4J5444yJwR2RUFmXpkc/Lwn3/IPMf/QtZOXfGDLUmAZNAiRIwx1mJwrSvMgl4Etg5Piqvuec2eaUr5Xj9vh0ytQtlHOG8eSQxqtBZVmUZbhhvcP+AkVlTBr7NeJzXyDGMc2is/MrAQ91YliqmfQaPVYnH+H3Oldj+tx1Pjjrt/EN+0APg4eSMlT/LcNYFH1MG3i9Dyv73Gs8yltr2iWemYmz/24z3y4Bq5KfFswwugyn8TPOQ+asaT39Ikf7D2cRgDs34ic9mKofKr+r2ERzjc/TF6B+dr1Xjkam5ynE2Pj6+JnIDk4rNwY/8ifH8Gt7kB31h5CAX29DIA+qP4dPIS5PfQLIeNU1/tOsnMh1xuOsnPC4rMDbkRQ5nI1c4fv/9N3zz5Ofrr2b+2oBHZPbk5HaX3Twsy48/ILN/9VZZuP8fZWXuguMsWzSDrEnAJHAVJGCOs6sgVPtKk4AngaHBTTKxdVjuufGw/OjXfJncfHC3zDvDw7wrd4PI4mzlGjhhYExhpQ+cF7E/4gmptJDF07mzHp6Rz8wcqgvez3SHczG2/3XAs1KQtv+GTysttVF+COJn5kHe+HlfXO/9bTOelcO08ms7HvoG/dLKD3jY64DH98TqbxafV2mtm/63Hc/zAuUfKz/Dp+ctrfyYqdmv+AcffDB1nKFUI+oM45AZ6rkkAS6MYXhIaGf4A8mimZepBzkhk88nUDb51Ut/umVaZucPhzM4c3z9byKeZVhxidX0vyi+6fLrdf95WdDqX53wcA6SEyNU//z+Nx2vWT/qNH9F+9/0+dP2H4dLpPxv3TwgS6c+I4vHPuzKMb5flh76nBleTQImgR5IwBxnPRCyNWES8CRw04Hdcu8zb5Tn33Kt3H3dAdk+tjU5/8UQuNPZ5mdOtBXPzAnt+LV42HsYeY97SGz7ZeChVjh/attvKx73B8gf93aN/MrC43vQPpy8MfrD9svEh1TKov3HzzRl/w2/caUtX35w7iBIQSu/fsHD/hta6S1Pfk3EM5gFQbGa/jcZD/8IgyE0468Sj/0embl44FxEUHvM/LHSAH42GQ8KjVWOs8OHDyebl/9y4jMisXC48gn2QozrfiSIBu9Hohk+Xv5XQ34xh5u89g3/SJJxE/L+mPyWVzOT+P6b/pj+2Ptj60cv1k9Gnvvnn5j1h/iscQ/Osu0T49JZvCQX3/M7cvHd/590Ll0046pJwCTQYwmkjrND8nN/9O4et2zNmQRMAiNbNsvrXvoc+e5XPlfGR4bl4uwFmZ2dTYJ3cf9BpLhv3A8xTsMo4+NxXow17tQFzzKW2v63Ge87NzTyKwNP4z7b7xZMjdUAv6f+ov0q8H4mi6Z9w6cc5H4Z05j5ZxlR4GFc9o3rIfrjlyHF/AGP/uAe0wu8b1zXtF8Uj/GzjKm2fcgL/agKzzKi2vaJp3MiZv4xbtImoH04R5qGZzCAtv+GT4NRtPKDvRbBEP2KB2evO4seHZienu4Yx9neZHOJPZy3meNNy7HDw6HhjePMOM6M4wyXRi3HlUZ/jCOtPhxp/cZRlr2cwtk2MjLiSjFOysrZx2T+U38rC59+nyw+8GnnMJs166lJwCRQkQTMcVaR4K1Zk4AngdHhIXnmdQflJbffIK+46yaZmhyTYbdnDnzRmcBgXjoXWFYRzrUiHGlt5iiDMbTI+MvgKCvKkQZ90HJcYfxV4tvOUVZ0/MZxtiexV2o5wrIcbSGVwrj+lsGRZhxnuxPnRAzHky//IhxtWo4y37lP51JM/6vmKCvavj9+Oodix181x1jV7fcdxxkioZGGx8wyRnpBWVBWCJELTKvF4HFopSc677Ph0zT4bvIjIalWfobfn9QQNvld+T6GvH/d9Ad6i81Bq7+GL19+jFyjvsfOn+HTsggmv3S9MP1Zf//IW79i3p80U22XdC6el+UnT8usyyy79PG/FheKakZTk4BJoAYSMMdZDSbBumAS8CTgAt7l3jtvku9/9fPlur07XSnHEXnSy7zAvsrM7zz7A+6DDGYFxwbOe9nI+xh8XuR0E/C4/+3atSs38juk//2Ax/yDKy8b+R46/vXw3exf1D/I72q1X3X/i47fx1NetCeGyO9q4uFUgDMKTmXMHyhssvoT0n5V+KL9L4rH/EF+mE+t/LJ4Oge7rfe+/tQFv2PHjiRoslv//UpuGB850ZBUQPlp8LDXA69tv8l47vfa8TcBz0z6PP0J6f/VxMNfdMnx2HaTf7f2644/deoUKiMcHTh+/HgHLxgeGNOw6WNzZmaQ76lFZALLMOJQCeM608rx0/D9Lz+WEcybf18/1tMfw6dlCE1+V64fpj+X11d7f9KyO9n9p47rB8sKafSXHIHYP5uKJ2dCbP9h3MHTD3gY6Xa78cA1hoyySx/+M1k8/jFZevyUyMqyGUhNAiaBGknAHGc1mgzriknAk8DgpgE5smeHPPuGQ/L1z7tdnnPDVBK8Ozo6mnDj4LyA/RbnB3LkkqOd9on1zs9l4VnGWdt+k/E478LIC/n7zo6Q8x8rzbQdT444rfyK4OEMYnCYpv0sHvYMPKHz30S8X6lE038fD+M21imfhobyy953+Zl4ZtqWgWfmnj9/Me03FQ/5Q47a/hu+WvnBuUKOPCZPxLw/VeGZ6a1tvww8y8Bq5McytNB/DR7Bx3iK4v1krpj5Z/tF8OfPn09LNZ44caIDjjOm0dFYic883OSllbKsIdN8/c+YnLLxjPTIaw+HiI3a7yWeBKa+/GLaN3xKYGvySy8nfqZMiP6b/pj+2Ptj64etn+Wtn4z09dfflFPAHQbdJXj5iQdl8dRnHXfZb8vSg/eZIdQkYBKosQTMcVZ8cibHtroMoRvlebccETg7VlY68svveL+cePRJGR4alEuLFjBQXMr2DTcf3CPf9Yrnyt1Pm5Lr9u2QIZd5li2ThPs/g38ZzEvjKIIU8/ZvOttoP+gnvG+c0oy/bHw3e1Ge/LPtx+D9MpCslNQ2PDmytOPPcmzFyq+JeOihbxz2OcZCx88yoNrxZzm2shx93ew/5KjCT2aexOCx/rH9puKzHF+x4287nmUYMf/IHIqVX5YjTIsv2n5VeJZx1LZv+JQjTSs/2MuRaX618FdwnGHRRCQRIqGg7IzM8muKw/kDIz5+j5cKnjt8RloeI+fbjGcknFZ+TcBDqbE45s1/SP8NXz/5YbGhs43v93rvf978FcVz/TD9SSNpu60fV0P+RefP8Pr3h5HH2vevV3iuB1n9C22/SXjsbzC6YT3i+Sfb/6XFBdk0uFkWPvHXMvfe35Plxx+QlYtPmZXTJGASaIAEzHFWbJK2j47Ir3/fN8gzrz0gxx4+4xxlm+WGA7vka3/+N+Ufjz0gv/Ctr5J3/tPn5G8+OV2sIQ997d4dcvTbXy0/8Tt/JZ8+lWY52NMeCaB046Fdk/KdL322fO1zny4rLvsM99CJiYkr7i+sTJDdv2FUgXFqYWFBZmZmkow1Vs7x7x91x8OoD/uLtv9F8Djv4zykbb/f8P55kfe3bvrD8UP/8PQaj/s27huYP037bcbj/sP7rkZ+ZeBpL9G23w2ftffm3X8Mn9q78+QfIj+UccRj+CvXn36WH/wr2B+08088ONOx78fqTxYP5xI577L2jrz9i/4h9J/O+SbhkSmMYGdt/4HHuefChQtHB44dO9YBx9nU1FTyMoPgPpsW7HOi4Pd4Dh48uPr32c9tx5dFYFyUANnwxQik+0F+rNlNTqOQ99fXX8OnNc+18itCYN4P+tf28ffL+xNDIJ23//UHXmRhbs4dku6Thc++X+Y/+k5ZOfd4eyyXNlKTQJ9IwBxnxSbyK591i/zkv7xX/tUv/Y7c7xxnz3dZZ7/zg98kz/53/1WevHBR3vKGr3UZQgfllT/9a/LI2fPFGvsi+hV33Sxv/revlde+8TfkE19IM4zsaacEdk+Mymvuebq8/K6b5K5r98v46NaEQxSZITh/wBnBMoo4R3ezV9B+wTJlxPsc2k3D+2XgNONvMh7zhvn3OWBi5k+LZ5nQOuAxf36lmpDx+/03fHXyozFaM38su8jMFVa6Cp3/tuNJG6CVX5PxrBTHMqAIMonRnzLwkB/2K8hf037b8bA3wbmjlV8Wz0z9kPWDyVN++03Dw16JoCLKL9v/kydPytzc3JUcZzhE4vC5EccZFnUcTrIcZ4YPk996HHGh8qsjPo+TKIYjz/BXcjqVLb+NOKLWq3HN9aBsfJbjKbb9tuP99Tfk/Sl7/qz9lSRTm2V/2qi/PkdZzPjzOM7qiF9wUe3Djgd2/qN/IRfe8SZZueAihZeX2mmxtFGbBPpAAuY4KzaJv/wdXy33PfSYvPmdH0y+6Nu+/G75ode8SO78gV9KeB7HRrbIx37x++TfvOn35f33faFYY19E/9BXv1C+89575EU//hZ5/NxsKd9pX9JsCWx2TpKJ0WH5sa95sXzbi+9ezQRARlneedivpAHjCJ1joec3wy8l512WAadzKkZ+/YBnpp92/FXifY4uTf+zeBgX8YTcP/H+FMHj/gr9wUPnrqZ96CudqzF4n2OsKJ7OSW37RfFF+99LfB7HW0z7Pt7nKIP+h8jf8JuS4HHof9Xy8znCNPNXBA97l19GOKb9PI6wNuHzOM5ixp/HUdZr/BUcZ1w84Flk5AnLMLFz+PcQz2NRvJ8m6G+Ooe0bfjmJFNDOn8nP5Gf6Y++PrR+Day5nRfYf1sgP2T/z1l/Dn06MYr2QH+Z5dnY24emRU/8sl/7572XB/bd8NjUQ2FMfCYzc9XJxVrzEqWmPSSBUAuY4C5VU/t/9yutfKw/PnJef+Z/vSv7gZ7/5FbLsOM7+w2//5SrgH372f5cf+Y0/l/d9thzH2Zte9xq57Zp98tKf/NWET80ek4Avgd3bRuWVd98ir3SZiffc4CrouOCW0dHRxMkTUmnDDw5kpQBytDQNz0oP2v6XhYexEPeIWPmx/SbicX6E/uAcr+l/VXg6BxgMCSdXTP8NnzoXqpQfOdaYORE7f23Gk+MOPzXy6wc89gus1xg/gk9i9IfjxzqA9Q+ZO7H4ou1Xjc9yvMWO3/B7kkxprf5l5RdTKYzBLEhKYvtZ/Pj4OM4yRwemp6c7hw4dWpMWyT9mmpr/GcYrek7x5UzrRGNM69Ti89rzy6Th993aN/wja8rKxc6fyc/kl33f6vr+MfLDX39i9NfwaeRMVfIjgTfa52YXM39NxcPQg8OdVv/qiI+ZP/ZfO39l4X35s//InNs+MS5bNrmSjJ/7oFz4izcn3GX21FECAzKweUjG7v03MnLXy2T2b39DBoZH5dIn/06WZ6yMWx1nrE59mvjq75e3PHVIfu6P3l2nbjWmL+CYetPrXivf86t/In/+0fvkd3/oX8l/+fP3y7u+yGl2cMc2ed9/foN8+U+8VR44c7aUcf38t3ylzFy8KD/7BzZnpQi0j79k/44J+Ymvf4m87M4bZXR4SAadMQ/nS5ZBw9Bx/oVxj86lkPNn2/GQG8tgauRXFh7GWRq3Y+aP7ZeBx/hhXNa2XxWeweja9rN4GodD3h/In5lSWeNoU/ColOEbV2PHb/hq5QeONpQB1OpfETzuvZh/bfuG7wjkPzw8rJo/yK8KPMtGw+6gad/wAwnnPOQHjrIRVwEo5v2F/FiGEvLX4l2ZxrRUo3GcXcnZVpSjzTjOBhPnqnE0Vc+x1i8cSzGRA3XiaGs7x1fbx98v719/cJQNXBH5jGCfMReVPj42Kguf/5hc+vhfycKxj6TOF3fItqc+EhgYHpPN19wiQ+6/zYdulcGdUzK4a0o2jW1f7eTyzCPy5C9+o3QuXaxPx60ntZOAOc6KTQlKMf70N75Mvv55d8hnTj0qNx7YLW/5yw/Kycdn5BmH98vLnnljwn32nb/yB3Jp0craFpO2oTUSGHCgg7u2y3NvOiT/4rm3ywtuvVYuzV2E4SNxduDxM6GM4+wyR5xxnMVzpBnH2UrinIb9zDjS9BxpxnGWOlf9ZIyQSiN4/4pytDWZowzjL9L/MjjKIP8iHGlt5ygrOn7jOFvL8RbLsRbMcXbixInO1q1b16SVrxf5AWcIa4JjcYfnnGmdflqm4fMzl0x+pj/2/mxKDje2ftj62cb9g5FDWv03fBp5VER+OFziUrZjcrt0zruo4eP/JBddxtLS6WmNfc4wV0sC7ow5dOR22XLjs2XLbS+QoalbkrKMnUtzsjJ3TjoXzyUOzi23fKmc+x8/5hyeH5Yd3/s2mf/437j5/PWwXrnv2zSxKynr1Vm8JJ2FeecwXQnD2l81VgLmOCtn6l71rFvke1/1fJnauU22bhlKvnTBlfj6+InT8t1v/WOZmZ0rp6Gr+C0oybt9dERcDqvMLizKhblLV7E1++qqJHD9/l3yhpc/V178jKfJrrFhGXZZB7iP4TyBsnTZSjnZTBKWMSPHEjMPeo2HcYeR88hciG2/CJ6R2zCOMnMipv064BnMp+1/v+CZ+RA7fxy/Fs9MRcgfmSOx7Rs+zZRtqvzAMYVMTW3/m4zHfsNMzyrGX7R94CH/S473W9P/fsLDuYv9d71Ke3nnB3/8vcazjCXnL7Z94mdmZmR+fj5xbseMvx/wF13Fi6RUIxxnU1NTSRobMzWwKOMzhILNEYc0fGYNU5+DhZlF5ETCZ8O3W37YFHG40uqP4U1+pj9r3x9cLrDp5q232fU47/0xvMmvbfoD5xgO9zi/QP9ROxtlhmD0WTr5KZl7z2/J4qnPyso5RzZu2WVV2TPXb9c5zibf8Cuy5WnPdE7Nz8vC9EdkcfqjzlnmApNmZ9x/Z2XTyLjs/JHflYt/89/l4nt/V0ae/WrpzD4llz7z3rDxbHZn3O97myvzOOacZnOpU87pw/ITD8nSo19wpTq/ICtPuc9nHw37PvurRkjAHGfh0zQ0uEmu27czySDLe4YcJ8bBnROuJN6W5NfIMHvoyXONyDS715Xy+8GveoHs2jYmm9x688T5i/Lyn3pbMo6Roc0yb9ly4YrSgL9EFtqe7eMuK3KfvP7e58iXOycazs+wb+B8BOMOzs8wLpHzAsPy7Rvr2T9wvjD83sT+A+OwVn5l4DF/eGDci50/tG/4jeXnV2bC+0H9D5Vf3fC4L+B+gP7DOIx7Qzf96db/Ing48aF/se2j/+gv1qcq8LxfaduvAx7yw/1QIz/0n3jMPzOv1lt/8vSnDu1D7zB+bf99PN4nZrL5laCwXuSNH/d1PGz/auD9zGAEy3A/x/yFtN8v+Ox8xI4/Dw9/Efb9bvNH+TURjySzVY6zI0eOJJve6dOnEyXvlhbrE+jCGIWHnkTDt0d+2NwZecf5jyEANrzJz/THGey99bMN7w8PS9r33/ApAXU/yI+RzzH7hz//sfils4/J8oOflbn3vj0py2hP/SUwuPda5wg7mzjJ1nuGb3uhLD50X+Lg0jxjL399Uv4RHGkDWydkcHK/DGwZcRlo8zLgHHN8lh5zTjSX4bbs9Gjpwftk7h//NMlUs6d5EjDHWficPfO6g/KOH/92OTs7Lx+eflD+6cRD8s8PPCqnnXPs4Zlzyb838fmK26+XX3n917gxnZLPPvi4XLt3h1zjSvt95c/8d9nsnCh/9R+/U37i7X8l7//sF5o4POtzgATuetpB+bcve67cc8M1sn14MCnjSGN53nmcxh4Yf3B/gdFNU0a+yXic18hR62fqhdxfIL8y8JhalqWKkT+Dx6rEY/w+50ps/9uOhzEd86idf8iPeDjJYuWP9qHHaL8O+Jgy+hh3tv+9xrOMJ+UX2z7xzFQ0/IFkPQlZf/0yoBr5afEsg8xgCjh5Y9qvGo/9AvIt0n9U4sPDMqSx4yc+mykdov+QX9Xtw1nqc/TFjr8OeGRarnKcjY+PJ5sHPa9+5AUjh2I8v2Xh/cgvTftNwWc9r5RfaP8Nf5lTDS+XyS+NnGqr/iDTEZuTdvyGL19+uKywBnl2vcp+zpO/4ZsnPz9yWDN/RfEw6iCTbNPCRbn4nt+U+Q/9qay48n5Wii/Aoti2P3EGhYFNm0UGN8vYy14nw3e8WGb+y3cknwd37JfBbbtlcP/1sml0u4w86xWuVOT55PcrrtSnPc2TgDnOwudsdHhIvuL2G+SVd9+clLnbOT4qyysdmXNlDfHfqTNn5e8+9Xl5l/vvY8cfCv/iCv8SZSX/+Me+Vf7x2Cn5j2//a1lx+8S//xcvlh3jW+Xf/Y8/ly2bB+Wd/9d3JCUcn/Ojb5KlZX351m94/h3y/a9+QZLBNju/IO/658/LH3zgU/Kpk6khxZ5qJYBMw+1jI/LVz75NfsDN0/4dE4mBB+dVBOfgCan0gPMGjEF+pZUq8H6mvab9MvCIPMejbb8J+GzkPOcf8gvpv+FTTjTe/3z57dixIzFSd9OfbvIrgkcSATMnNO1XiWflMG3/Q/AMXsyTf9PxmG+Mr5v8uo2feOgf/i5Pf2LweZXeNsLjvUH/6RzOVorrZzz8FXi04zd8MfkxU1Mr/7rjH3zwwdRxhlKNqDOMg2Ko5xKZZYwcgpKS0M7wG3v+fQJiEhSb/FwmgIvcq1p/QghIOX9MK/f1v4l4lmGF/DX9L4pvuvx63X8eVrX6Vyc8nJvk7ArVP7//TcfDuR2rP3Wav6L9v1rz99TZs45vxzlBHvqsXPrEu+TSp/7WZSw9Va11zlovLIGBLVtlk8sIQ/ZZZ2kh+b7BnQdl8+Gny6LjqVs5l19KLrbhLTd8iUy+/r/KmZ9+9RrH2PAdL5HRF3yDDO67Vub/8X/JrCsP2bl0Mfbr7e9rIAFznOkmYbMr2/hdjifqO1/6bHnPp0/IVudUu8FxRx3Zs8OVahySmQtzct/Dj8mfffg+edu7PqxqZGJkWH74tS+SF912nZw5NytPuu/8+ImH5fijTyb/feHxGVlcWlZ9N0H7XLm+d/yHfy3/x9v+l7z/vi8k//z3P/MGeetff0h+8z3/lHy+y2Xa/f6PfLPc+5/+36Td2Ad70M9/66vktffcJsceOSMX5xdlfOsWuW7vLmfUGpC//KfPyX/+g79TfXdsX+zvwyQwPrJFvurZt8qrn3WrPO+WI4mzk5ktuB8xuNjP3IghoC8Tz8wLbftaPDlmq8RjNnH+xD0odvyslNRGPO4PGD/u7Zrxl4XH96B9OBlj5o/tl4kPqZQFfcP772eKsv+G37jSli8/OJPgJNXKr1/wsP+GVnrLk18T8cxURlCspv9NxsO+jQf6qxl/lXjY6ZBchYccfTHzR+ctfjYZf+HChcscZ4cPH15N4+PmwEgQHI7gJCMBXohx3Y9E0OD9GuL9go85HOSN3/CO18QdtkL0z+S3vFqTn++P6Y/pj70/tn706/qJ9W1iYkLGRrfKgnOinP+9/zvhqbKnPySw5ebnysTX/Z9J9tfymQflyV/6NunMX5Ch6++Wydf9cvpvv/hNbrCdwgMenNwnO3/4d+Tc7/60c7r+nXPOTcnkv/55GTxwveM8e0Bm3vI9rixkWqbcnmZK4LLj7D3NHEBFvX76oX0uU+tb5J4f/W+Jk4zPoIuufv6tR+RX3/C1suiCsH7v/Z+Un/qff6vq5U/9b/fK6+59tnNonZRx50S789r0wu6ibAQcVfj+v/vUcflp9/3HTuuc5bsmRuXPnePs1/72I/KWv/yQ7HEcZx8/+n3yTf/P2xOHIJ5nHN6fjPVlP/k2lXPrS28+LL/7Q98k3/XWP5Z3fOS+VVmg7Te8/DmOY+se+aTLOvu6X/itRvDBqSazwaB9k+Pyxm9+hbz8rptk3pVwPH/+fJJ5hievLJZPYwFnG87bscYlGMdwf4VxDT/7BR9aRmy98cfgfecG5dc2PJ0LMeP3M1EMnzp38L7D/hmiPywD6pcx1eJhXIZxXYPH+kTjfNvwLGOqGb9v3G86ns6JmPnH+EmbgPGjYpPhw99/v4ylVn4MZjC8Tv9YBlMrv43wY2NjoDQ7OjA9Pd0xjrO9yeYYEjliHG8DSWaYlmOH8jO8cZwZx5lxnOGQr+W40uiPcaTVhyMtlqMMl9csx9nw8BaZnNwhK2dOydxH3iELn36vLD3y+Qab66zrWQlsPnSb7PyeX5Wlx07K4uc/KkPX3uGqbS7L2bd+n4j7OXTdHTL+qu+VS595n8y+8y2FBTgwuk12fu/bXHsnXMbZjAzf+ZLEUXbxb35N5j/5Ltemvmxb4c7ZF5QiAXOc6cT4kV/4Hnn7+z4hv/gn773iC+DUev3LniN3O96o7/nVP3EOrvj3BKURP/Rz3y3//rfeKX/4wU8nbfzct7xC/t7xjMFtdvvhffLtL36Wy+B6Qn74198h9z2k4zXEPeQnvv4r5BtfcKe86S8+IA+4cpP/7XWvkRf++Fvk5ONnBY7AX/y2V8r/z951gElRbN2zOSdyBokSxUQQQRAUEUwoKgZUzPkZf8WcM2bFnBMqKKggJlBUBAHFQJScw+6yOe9/T4+FzTC7O10zuzOzU/U+v33DzOmquhW6+5669/Tp1BpH3PoiyjTW/I0SNXeoaGeNnfj+Pnjaitd+/7qxGMqItq3OI9r0RtCgnFqgQ7MGOOqATji1f0+JrsxAjKSCrzQaZ5Zz3miclTnWyAp3jTJf+280zvbWWPMmU5Mi+43GWaQl48FILycaS3b7hTJeV6NM9V8XH2iNMl/rt/ffV40yX/FG46yhlQ7byfrl+PtDI20vjbOEhATr5q8iy1QYNycLc07y5IMKq1WRZ4qJ9vTZ4F1h8NXZTwmS6trP4JtZTlRjv23WyUT7evRm/VU3fzhvlUB2Vevf4Kuef7VhP3VyUM13p/Y3eFdaBGM/134RyvOH+xvbX1lShPLMzSiY/RaKFn1pkTbxSSgAACAASURBVCim1D8LxPU+Cmln3oMdtx+FStEWQ2QUGjIi7KMHrBSNLAn9RyP5uKuw45Yhlq6dLyUypSHSz5+I6Fb7S315KJw3FXlfPGe08XwxapBhDXGmNyCbXp6Ax6Z9j4nT5nq8QJeWjTFF0huOvPd1K6Wi09K1VRN8TPx9r2PNv+kRX7p0NC4XIq5E0jNSe+yda07HPZO/saK1fC0PjxuBk/p2l8g2IUNk25j6y1/ILSrG8N6dLX2zM594Hz8vX69VzZPnHwfqZ1318rQq42BnSNTbE5//KGkbV2jVYUB1a4HjJY3jlcceho7NG0o66Ji93j/5PqrSAFLjg2no3E8+q8wfnvwn/sLz+YjONd366wOe9qdzTcf+7H9V+Or8X2r8qsN7M/61ife1/f7EK3sp/4U39rPX7288SQEVKcrxp4SN+/zxpn5GPAYC72v7fcUrTS2Op27/aX87np/tkXc12T9Y8NQ4i4+Pt+ZTVe23Z3Lj/UBpovEwgrKfDp71Ea9bfyjjVaSdbv/DAa8i4T3NP2/6X5t4+ptJTlU3ftXVX9v4DRs2ID8/f2LE6tWrK7nAWCxnlDw08OauIoPsTC1PNqg0jHwoo3NdCejyr8HXf/upNIiext8+P6qaPwbvSqNo7Lfv/mHmz3/7q1k/rshW9/tPMO4ffLhVGqHq/ujt+CmNQOJ05n8w4JVmgtP207nD4gRfIeSYxYtkb0XO5HtQtmGZEGj/pQyrWzeaqa0uLBDbuS/SL3gcO2490iJLWfhv8QcNR877d1uf44VcSz3jLuy4bZi+7pg4ThIHnm6RcFGNWqNo4QwUzHkHZVtW1UU3TR11aAFDnOkZ+82rT0VfiZR65JPv8cbsRftojZFYeFAixEbe98Ye4stJTe2bNsDsey7CDW9+gQ/mLrGg024eZ6UzJHHGQuKic4tGuFIIKV9LjBBxnUSjjXpWpw7ohVjRcGNZv3M3XpU0jj/8vRblGtFmvAaj2e4542jc+OYMiZ77c5+mNktPwdz7L8Ex97yKVVtcouymBL8F4kT3rGfbZnhI0jh2a90EBZLGsbCgYI8/pDr/CZ2ifN6h08qu8ert82Mw4Pm8Sycvn9/sZIc3z38q00y44/l+wPHXtZ8veJJBLLr1u+Ppz2DxdvxDEe+e6cJuP2/6b8fTOc33PbsMjbKf+/uu+qzwKo2rLp7rT9WvIvfs7XdSf6ji2X/aUbf9Bh9Y+5EcURp5KnjCyfoJFJ7kKNetbv3+wHN9c/7q2I/1+4Ln4X0W3foV3h7M4WT8/YFnum4rVeOaNWsqqXGmwtiUs5Kf1cONp7BWldZQhQnbP6uwOH/i1UkDT/XxIaKm+usSrwRM7f13Ur/BuwRsjf1cLyf2SBlv5r+ZP2b+mPVj9o/6tH/KKR/El+WjdM1vKP7ta6SceD2ynrvYijgzpX5bICI+CQ2ufh3530iqxF+/sDpLHbK08x/H7jf+D5EpDaz5IA8MyHzsTC1jRCY3QPpFTyO62X5ClP2DvBnPoWTZz1rXMqDgt4AhzvTGqIHoc71/7Vj0EuJgtUSEfbFwOeatXI+ikjLs36oxrhJSa9HqzbjwuY+1UjUyReKH15+Bgzq0RMfLHkGZpHucdft43PT2TOu6fNe7d+xRaJ6RivHPfqTXiTpCUSPr7atPs6KTPhONs0/m/4Vt2XnIKypBI7HjzScPQdO0ZAwX4ixf/s2U0LFAExm3z285B/d/PBuDe7THACFeGybGIl6y91TYNMpUph4VaVTd+xt7z8PH6jCycu7ykGV1/hbl/7Dj7c6pcMPbNaaU/Z3Yz594d406b8bfXr8uXmlkGbwr04g34680rpRzmJE3Tu2nNBB17U8826E0tpzUrzSq+FdFjtQlnvuPar9O/f7As79879WtP9zxSmOL9mPkj5P5w/Fz1+jSxftaf6DwKg2jbv0G38gKKtG1n0pjWVv4fTTOOOl5kognoTjZ7SebuBmqk/68CfF7Lioyf/zMsDp18j2c8XRWK/tUZT9OCm4unuxn8MZ+tTV/1Hz0NP+42Siyrar6axOv9o/q5n919Yc7PtDjZ+oP7PoJNvvz/sbnBXWyms8PTvYPhc/OzkZGejoiivNQ8J2kY1w8y9KagmjdpI65GaUSCVQ4d3LoeNtMS7UtwPSJKWMmoGLXJpTJf7GdDkFsl/4SXZaPyIRklGdvR9YzF6Iix3Wa2mmJiEtE43u/tdI/Fi/51pUS0pR6awGLOMtpjYemzqm3faytjjVITsDQXh3xv5ED0EGitexl/qoNQmh9jJ05+drVpyfF44hu7fHpgr+ta0w8ZySOOagL3vl+MXbkFODKEf3x8jcL8KSkOAz2YhFko4fgjIG9UV5ZgWIhGItKy5Ak2pw7cvNxwxtfYM5fq6tM5Rjs/QvX9p1waDec3K8HznvmQxnXSpAkPfqAzrju+MPBSELlL6E/xP78w/SBdI6VlJQgKyvLcpKrzD3295+a8HTq0/8SCDyfN/k8p1t/fcPbn3fV+3N146f6z/FXzmb1vFwXeL4vq8gHnfoNPnD2o/9G+Tu4/nTGj2kE6a/Vwftaf014tV9WtX7qA572Z/Fkf2/6b/ChaT/yK9zfdcdP4dPpE5HnBqfzxx1Pcklp1rn7azytP8UPsf2KnA8lPA8jkFTXbb/SdM3Ly5sYsXLlykpqnLVs2dJazJs3b7YuzpNPKizYronC71latGix5/fun8Mdb9/8aGyn9jN418uG7vwz9vvPfipnt9I08mb92u1n8Duslwxd+5n1H977X31ZP04EqD3tv97ieTKbqaPT01JRtnkliiS6rGjBdFTk7a2XE92yM1JPv8MiSyqLC8LVfxc2/Y7rORjJI6+wUihWlpWgIku0+rK3oHzbWpSuXYLiv3/Yk8ZR1yiMbKssyof1t1QiQMpLrUvFdDgIyUdfiAgh70r+nouCb19HRUGObjUGFwQWMMSZfwahTeN0dGnRGFGRckpeSK0/1m9FsRBD/izdWzfFk+NHueqRVIo/L1+HcU99iPzi4I3S6tGmqdihHCu3uIj8JmlJGCRkYMsGqcgQ4nH55h345Je/UVji2mNMCR0LUGfvoxvOEtJ9Nn5ctm6vhqcmxFkpP0eLbl6vts2Rl5uDoqIi6/1B+Veq8p+oNGl8frKnEeN7cHX+FnU9O96eBi7c8PQ/0X52DRcn9tPFqzTtwYDn+Nsz1XjTf3v7DT5w9lPOaJ3xU2kXVeSKynTl7fiHO17JBujaL5TxKlOcSgPKQx5O5o8/8LQf71e0v0794Y6nv4mHWnTt545XkfLe7B8qeMpef6jhVaSvsp97+9etW4fCwsJ9Nc74EMaw5po0zrip8+HEXePMW3xVGmkG7539g9F+njSJnGjkhQK+Jo2lqnJEq/Vk8NVrvBn7VVa7/5r5E3zzx65x5nT+umuUhSLerlHmpP12jTPe9y2NVCGpK3N3inbVPZKWcbGQJJ4dixHRsci4/EUUzp+Gwp+nhI7XzbRUywIxbXsiYcApKP79G4soo65dZbk46EXzzp8lpn1vpJ11H7JfuspK2cjScMIURKY2QdGiGaKrdowQZ28gf9bL/qzWXKuOLWCIszo2eBXVtRXi7ZzBB+OhT+ZUS7jFCVlBPTJGGxdLtE2ppHAM1hIt5N4H155h6Zb939szgrWZpl2aFjj24P1x4wmDcNwDbyC3sNjjVUiuHdCuOZ4afxzaNEoXQfk8pKbKYSA3jTOl0aE0zmp6fgoGvF3jTJFTTtpfH/Aq0k+3/4HE2zXGdNrvjqdzkcUb/w3nb6jjGanB+a7Iaaf9t2uc0Y/qBO+uceYt3pNGmiKXvam/PuHtGmWc/077b/D/aZwFwn52jTCd+gOF96RR5qT9njTGQgnvSePMSfs9aZTVNX4fjTO1eZBZVCdPlICtahz/3Rvm0Ve8PUzQfnPytn6DdzmXdcfP2M/Yz8wfs37M/uEScHd6//O0f6oc+97cP8MOLy+hpQW5qFi9SDSsPkfx8nmARBXVVOJ6HYnEQWOR/cIVEiHk2YFV0zXM9/XDAtHN2iOq6X6ISm2Mgh/e1+tURCTSL3kGETHxop12k5UWlIRdxmWTkPn4OJRt/QfxvYYiadQV2HX/SXp1GFRQWMAQZ0ExDLjk6L649ZQjMei2F5CWGI+rJf3jConGWiGkE4mnPzdstXTOQqEkxMbg3jOOxoad2RgnZOCkL+fhpa/ni5N139YzAu24g7vi7R9Es1MzQi9V7DWmfw/0lMimSEndk19UjL82bMcvojm3Umxniv8tQELs9SvG4Js//sErki60pkLNvsHd98PJ/XtiSLd2yEhJsiCeMn/YD1eqTAVKI8abTCF2vMp0EWg8nX18ftZtfyji6afi+PE5Xqf9gcIrckQdhifJ5aT9Bu/K1BVI+ymNNRU54XT8whmvNO7sGnNO7Fcf8LxfcL/m/GE6YZ3+cx/g/sd0wk7xvtYfaLy7xpvT/ht8YytSWnf+udvPSaYwdZiFQUmqfnd8cnIyn2UmRqxataqydevWVlikCktTP/b0mSctFPPJi6uwTlZm8Fv3Sutm7LevPcz8MevHH/sH9x37yS2n+099wqubhZP9197/QOCVADbboVN/qOLpNOHDna796wue48cURomx0RJZ9htypz6C8h0bavJD7fN9g+veQc5bt6Bs+1rHWAMINQtEAFHRiJAH64j4ZMR27oe4bgPkv4HWv7NUlhRh10OnCOm1w3nnIqPQ8OYpMp8moHT9XxaexGzi4DOFKBttpYiMTExDw1s/xc67jjUpQp1bOGgQhjgLjqGIi4lGQ9EB25yZgxP6dMPDZ48AyYkYcd4wcotl7tK1+FaIii9/X4Ft2XlWesPyCg9slJdd4nWZMnHMYb0QL/UvXr0Zf2/chi1ZuZb+mG7p07E13r3mdKv9/I9lw87d+O6vfzBj4XIsXLMZpWXlomdWKXpYnfDwuGOx/5WPaVXXIDkRn/zf2divaYaVEpJFuDPpTwwq5N76wJTZeGHWL2Kn0CAdtYwQAFDzjFRMueFMDLr9RWssnZQWgr3r9GEYJvqAjKDk+wudi4rc8ub5XaVxY72BwLNe+8lxp+0nns/7SiNFF0/nrCIHnNhP1e9PvHKOejN+9vo5fnbndF3h1WFA3fr9gffkHPW2/yqNpLtzNVzwzNRhd+46nX8GHzj78b2X9qe/XWf+Gnzg7UeNwbi4OEfjx/sdM/PQ72PwgbGfSkNJ+1MOxMn64/gRL2kaXakajcbZvpptvmq0GY0to1EWLBpt9UVjycnJgWDSaDMaZ0bjzBeNvGBZv95qlPFkcXUaZ+xPUlIS4iPKUfjTx1bqvbItq4Tx0HOExh86SqKAhiD7leuc+LDMb0PQAgmHjUZ876MQmdEcUelNxFMciYrCXCFef7eiw/hdgcwpK40i0zg6LeKMa3Ddu8j75DGUrHRFE6ScchNi2nRH5pPnibMv0iLREgeejh13Hyt1OHOcOm2O+X3tWcBFnLUSnaI5tVdJPbtyIyG4UhLisWZ7Zq31LDEuRkitNIvY6tCsIQ5q3wK9JeVde/n/vEeQ3Lr0xU8kqsr5IQs2mkTdA2cOx6lCmilijv9eIiTIis07rQixD35cot0/RpKd0Kc7Lj+mPz6e9wcOkGgwpuxLEe2rguJSbNy120oz2aJBCt6avRj3T/lOq66rJDLvsuH9cNGkKVi+SXR4xTbsW6+2zTDqkP1x/CHd8NzMn/GgzG9+Z4p/LPDwuBFYuz1LbCtR8RqF5GZn0eobcWAXXDD0ECTFREoax3wrs4HROHOlqbdnunCqsUO8rsaYsr8u3micVViH52k/o5Gmr5FmNM5gzR+Sg07WP9efrxptoaxRxv770n5/aJTR/r5opIW7Rpmv/TcaZ3trvDnVWPNa42zNmjWVCQkJe4WVV3Vyg2SAysnNzZ3MuQrrtIdlGrznyDNjPzN/zPqJtB5uzP5h9s9wvH+ok0e68z8U8Wq9N2ncCBU5u0Qr6kvkf/M6KovyNFxPe0Oi0psi45o3sPuV6yVK6E+fr2cuELwWSBwyDgl9RlnRhSUr5qNk1UKUb1uzp8HWXLjqFRT+Mg35X74k/+7QYSzPtKlj7xQ9s4aSqvFmRCYkI/3S51C+dTWyX7sBkUkZonc2FQVz3kb+zBeD11CmZTVawBBnNZpozw/E14/jDu2Gh84+BgtWbsS4pydb0U2MvmG0GB0u63ZkV6n35E1N6UkJaN0wDf9s22URTO4lIzkBh3Vui4GS7u7Fr+Zj9TY98o5RbRPPGWkRSu/8sBhFJWXo2qoJjjmwM06U7zo0bYgJ736JN2YvsvqlUy4YeijaNcnAre/NsuCRkRHo0bopjuzZAQO6tAX7+vOK9Xj4k++RJ+kVdcqP910idlgg7Vy4D5zRbo+fNwqHdmyFEfe+hl25BTpVGIybBdo3bYAvbxtv2XTVVt9TYSZKas9Lj+mHsYcfgPT4GCQlJljvRcp/4h5JYk+jxrnJk9OMXKCzjWn13DMF1QZenbymc1RFTjipPxjw6jCjbvvrC15FPjgdP3/0n/OV9mfkhtP6VaSlwYem/agxxUhL3fELZTz9fyrSMxD997V+4mn/4uJirfHzhFfkqDf3r2DCk9zl/Ve3/XWNV2ks1fg5rV/hs7KyrGxB4YgvKChwpWokcdayZUsrDE2dFCcJxs+cFLy58iGNn1UOV7sGi4qsUZpI/Gzw4W0/3hT5cKU7fwze2M/Mn73XD18u+NDgab913489rR+DN/YL5PyJKCtGgZAZRUu+taKDdCPMPHnzUkbfYF0vd+qjxtlXjy0QEZdgRZlVFuVX2ctk0R9jRFru+/eI7l2RY2vEtBcn5oVPoSJrCyBaZyTjdr91K4qXfCPXikB0q/0tsk7n2o4bYwC1ZgFDnHlv2g5CGMy643yLTHrzu0VYuyMLh3RohZcuHS3kWYoV0TRfCLUTH3rT+4u6/bJvp9aYcuNZOH3ie/hBUjPWVln06JX45Je/cPeH3+5TRVJ8LJ4Qwol9IzmyNTtXqxkkGmOEvGIUW22Vtc/fiDOe+AA/LV/nsQpG602/+RwMvfMlK0rPFN8t8H8nHoEuLRvjguc/llP1eqSqeys4V5qkJ2N4786YMHow0oRULZX3Zzq3lOYGMXb/SlX+F6a/o3OLz//hjKf/if1noXPPqf0MPjztxwgnphHl+NM5TL9ndfPHnpmK6zMY8Gwv9wfOf532+4Ln/kP76dbvFG/PbEL7+wPP/vNQgDf281S/wnP+qMgrJ/tPsNTva/sVnvNBRbK528uT/UgmstD+SsbD4Cu9vv97Yz8VGa1r/+rw5Iv43FLd+IUynkFmezTO2rZta206DHPnJG3RooU1eWsSsKUzlkUxkQYfPvbjiSGSqfbxdyIAbPDGfmb+hN/6US8buuvf4F0C1KFgvwJJQRRbmIWSP2b7LcLMk/srIj4JGVe+jKzHz7F0qEwxFvDFAiTHkodfhIriAhTNn2ZFt5lSvyxgiDPvx/Pkfj3w2Lkj0fu6J5GdX4S0xHhMu3mcaDxVSFTVl2iWnoLbxgzFE9Pn4q3vF3t/Ydsvmwp5wGieO97/Gp8u+FvrGt6ANr10My554RNM/3Wpx58zreLHN5yFE4QE/Gv9Nm8uuc9vSJq1klSTDMvbmZPvUyReVQ14/5qxSJC0lle+PA3rd2bv87NT+vfELScPwdF3v4Id0gZTfLMAowY5Py947mMrurI2SrzovV4x4jAr8pHRbZn/amDZ/THK2UXnE9+f6KTWSWPvC57+HqUxbI908+b9n+33B572V2mpnPRfHR4LJJ79V5F3Tu3H9oc7ns542kF3/Gk/hSdJ5nT+sH7OY9YfDHgnafTtaUhV++sar9J46tav8CpS0Wn7wxlvTwOqYz9dvEqDqw6DkGR2Un99wDOSnEWlIXXaf4V3j5T2Zv7TfoGun+S2XaPPaf+DAc9Iyz0aZ8nJydbNQ51kUicn7CeXnDDHBu86uWLs99/JNzN/vD95Eej1w0hBbu6689fgjf3c5w9fVlQO8ppOHnmaPwYfGvZjGooGGRmIKi9B3ufPWhpmFYU5fo0w8+S0SjnpelQUZEuKPtG3MiWsLRCZKnoxJYXVRqbVaKDIKJmzFfvM24jEVEQlpaNsx/oaL2F+ELwWMMSZ92Nzmeh13XDCQOx36cMScwmLJDtrUG+c9PDb+GuDi1yaKMQao3Cuf/ML7y9s++Vxh3TFAfs1x4FCXJ38yDta1/AGNFdSHFJn7OwnJ4vW2L4RYYdJKsXXrjgFxz3whqV55rQkS9TaK5efYumysRSXlllpJWcuXoFZv6/UTjHp3g5e/6MbzkShpJqctmApXvlmwZ5r9xY7Trr4JKzbno2znnzf0lQzxTcLjB14AAZ13c/S16vNwvWVkhiHo3p1wj1jj0KSkGn5eXlW5p+aMv2QhKEziu+PdK4pcovt9SZThT/xbC8LM4fo1G/w4W2/DHmHoJNdd/7o4FWmLAYRqMgJJ/U7xbtHXvgDz/by/Vq3/b7g1WFO3fp9xdN+3rTfPVJQ+SNYP/H8vjr7eYPn/OPvPM0fJ3hPmd5qwnPdsP2KHHbPFFef8fQ/sOj23+B9s5+K1NS1f7DjN27c6CLOmKqReYb5kOUtc6kEXOnMZFGCdgbf3LrZV3fyyi4AbOwXXPOnukhLznN+r8ZPhYXb538o4lUaVr6U6bTfV3yo26+u268etnXnXzDhSa4pzS5v55+9/aGO52ECp/MnmMbP3n7ORzpryretFQ2zmaIz9Skq8rJq08e017VjOx2CtHMexK6HTkVFrp7+TZ011lTkFwtEJKQgulFrRDVqheim7RHVsjOim3ew0ivmvH83in7Vc+JbjYuKlmt1RNmWf4Byl+ZS0jEXI/GIMxARE4fiv+ci94N7UZFfO9EHfjGQuUiVFjDEmfeT45T+PfD0+SdY0WUlEmV2y8mDJSpsKSa8MxPl/6ase+Wyk7FciKaHP5nj/YVtv3z6guMxRqKkWLLzC7F00w78tmYLVm7ZiTVCPK3enolt2b5rYg7u3l6IrZMtjaq3Zi/GglUbsF0isvIKi9GxeSPcd8bRSI6Ps9JOetJaq6lz1x53OK4aOQCf/boM2QWFaCE6cEx12VlS/JEUod7YnxLJNmXen/jgpyU1Xa7K76kxd9QBnUA9tQH7t0OUREQxeeBuRgQmxePPdVtx5SvTsEzsaIpvFkhNiMN3d12E2z/4Cp8vXObbxRygGdl5xsDeOEUiPjs0SUN8fPwe8ozOTxU5oTTRvHl/U+SbL3j6e1TkAJ/7nNbvDzzNyOdP3frDFc/3B9qf7+069vMXXqVhI8nrZP6o+v2J9yZTFucL15c9UpP2Y/sNvuZMW3b7kUwiSaVrv/qCp//X20xvnuwXinh1mIMkp077QxlPfoSF81en/4HE837P4CoWpdHnZPwUecu/oYzPk0NMezTO2rRpsyeMT90ceDMjE8+HM/5VAnjePJzZT1Lo4O0nqxTeyc3V4Mv35EQ19nPNXzN/tloPfd6sX7N+zPpRmgpm/zD7R437p0TmVJYUI3/GJBT89BFQUXvaLtX5nRrd/pkV5Va0cIYD95T5aShZICIuCQn9T0Jc76MQ06rLf00XR5AqBT98IJGHL6CyuFCva/JwzwjG2K4DkPXU+ULE7kJkSkM0um0aiv/8AUWLZyLllJtQMOc9FHz7hl4dBhVQCxjizHvzM4pq9t0XoWXDNAv025rNOP7BNyVVY7lFBrVsmIp5D1yOfjc/K9FcEl2sWSJl3Y3u2x3HHrw/BnXbD0mSipDpDlkHC6Pbht7pe0TxSVIHtcziYqL3aSn7NER0wVZtcZ28dVLYfuq+sZwvKf3cy/DenXDcId0wtFcHPPX5T3j+y3lOLm/9NjoqEp1bNMLSjXR+u+AkdkYLudIwJdH6zO8Y3VZmIs0c29cT4GgZtxckgm//KyeiWBy+gShjDusppO5wIXVjwXlWk4wGnXN8j1POLW/SKNKpRecccQavbz87uaJjf3/gFbngpH4VicL6FZ6Rinz+92b+GLxLg9yextSp/RSezmU613Xw3J+Ucz7c8CqNqU7/7c79cMUr2SX2nxmnnMwf2i/c8eowgq79DN51GEbXfioNZm3hk5KSeFBiYsSqVasqjcZZE+vhwJuTI/aHy3DWeNPV2FH2M3ijcWY0zozGGR/y1cOWk5cz3f3DaKT5RyONL9d8sI7K3oyin6cIofA9Kna7NE8DVWJad0PSyMuRPenyQDXB1FvLFmAaxoYTpqAia6tEg61C6eaVKN++Tv5bi/LMzYhqsh9STrxGoh5noZAkrkaJTM5AxtWvWgRswdevW7p5CYedjKThF2LXvSegsrQY8Qcfi6SjzsOuB8do1GAggbaAIc6cjUBCbAz6dW5tkU0/L1+P3QVF1gUmiI7WRUf1wafz/8bVr053dtFqfh0jBBGJuo7NGqJDswbo2sqVneJ/r37mlzpIMg3s2g492zQDtaVYciTqjGkPSTzpFL7bPCORczlim5vf+bLKS5D4YJ06EW0kyb68/XzRLcvDS18tqFKrTaf9BuPZAoymnPLLnxJttjygJmqcmoQRB3aRNKkHomfbpsjOzmbaIEcaTf7QSPOHRpmvGmkcCF2NKzqDA4kPd40yX/tvNM721ljzJtMX5zvfr43G2X+Ruk40luz2C2WNNF2NMtV/XXx90CgjP+CLRlugNcYCXX8waJT5qrG2l8ZZQkKC9fClIstUGDcXC3NO8uSDCqtVkWdKUFN9Vsy0Mo5K42Twxn5m/oTW+uG658OB7voPRrw6eefN/uWp/QbvSitg7LdtL0F2T/e/+jx/+LKRlpKM6OJcibh5B4U/TA6oM2mvysUhmXHlS8j75AmUrv8zeNplWuI/C0iKqoiYeIkmK6jymtGtuiL9wsex64FTROfMeXq3yLQmaHDdW8h8ZOyeswXjlgAAIABJREFUtJ+pY25BdOsuyJw4zqo3pm0PZFzxErbf0N9/fTNXqjMLGOLMP6a+cFgfK7Xihz//4dMFo2RdkyxjEBV1wfxRmOour6hE0knWjcYXI+NGSrTcjScegRH3vYZ8qdvfhXUMkxSNd542DO0aZ+BriSy75b1Z2JyVY2nMmeJfC7RpnI43rhhjRTpW2KKa/VuL86udNuAAXCdpQRsmx4sGWi4aSZpslfZcOYeYRs795LXKvGL31zDCjJ/pVFdp/Jh2O5Tx1FihVrJu/w2+9u2n5pun+eeN/X3F2zNpcf5z/ZCM5aFA1k8Jm+rmT1X1Bwrvqf3sjz1yzb7+3dvvK15panE8lf2c1O8U7z5+dYH39L5vn7/sb3X9rwmvIj2rsp83eI438Uzt627/+o5XaQB1+x8OeO5P6rC6fT5w/XjT/2DGk28iuVXd+FfX/prwGzZsQH5+/sSI1atXV3KBsZAM40MXN1cVGWRninmyQaVh5EMVnesqrJt/Db7+20+l8fM0/vb5UdX8MXhXGkBjv333DzN//ttfzfpxpY1xv/8E4/7Bh1OlEaruj96On9IIJE5n/tcVnk4I634v+mH5s16WCLM5QaklRg2quJ6DkPX8FaJN5R8HrHO3lkEE0gKRaY3R4Nq3kDf1MRT99pXjpkQmN0DG/17F7ldvQJlEtLGQSCvftRm7X/8/MOotdeztiEzKECLtbMfXN4DAWyDl+KsxKacVHpqqp8kV+B7UbQtIQjUXva6s/AK/aI3ZW08C6PZTh4IRNbyfbdudh7lL12KRpIT8W9IzKh01pz2+fcyREtkVI1psruivI3t2wDmDD7b+//bduVi4erNVz8Zdu51e2uPvOzVviEmS0o9Rcp+JFtb0X5di4T+bJDos3y/Xt1+E40GNs+uOPxz8/5N/+sPSl9OJYvN74+rJBfkMx2gz6uHd//F3QderBskJMqc7YsLoI9BQdO3o6K/p+ZOZGkiOKRkOO9nmzfOnyvRAJxvJNTvZZvA1v78p+6nIBV37+YKnc56Fz/M69bvj6c9g8Xb8QxFvz1Si0347ns5prlO7jI2yn/v7rvqs8CqNqi6e80/VryL37OPnpP5QxbP/tKNu+w0+sPYjuaE08rgunM7fQOFJznPd6tYfDHjuD5z/OvYnWcfiK94ejOVk/FX9vuBzc3NdqRrXrFlTSY0zFSmmnJX8rB6OGGngHtaq0hqqMGH7Z+vlx894xYx6qo8PETXVX5d4JWBqt5+T+g3eJWBr7Od6ObFH+ngz/838MfPHrB+zf/hj/1QvdxXZ24SE+NrSMasMYkIqMikdDa5/G9mvXI+yjcuCztllGlQ7FoiIibN0yCIbNEPSkHGI7XQosl++FiUrfnFeYVQM0sc/bKVkzPvsGcS064XUUycg/7u3rfkfldEc6Rc9iZzJ96F0ze/Or28QAbeAIc68G4Imacm4/viBOPuIA63DlC7SKR8zFi3D+z8uwZJ1W7SJLV6Lmk0zbjkPcZK6cP2ObCSIrhnTJ7LERkehsKQUv6zcgNl/rpb6fpfoNleKSG/KsF4d8X8S/XXU3a+gfdMG+HzCuRaJxcihptKvDCEeWLZk5Ur6yXWYv2ojvvnjH2zYme3N5ff5Te92LSQSbCgaCQHIVJAZSa7rr9yyEz8uW4d5K9bjn22ZWLMtSyLhirXqcAeRNLt61ACc1Ke7FbF3q0SfffX7KuQX+z/azS8NDqGLdGreCFNvPAsj738D63ZkBXXLrz9hIE7t3wutGqWhUpxzducUD2lW569R/hN2kIef+f4Yynh7GkiVKclJ//2JV5lKdOvXxSuNLIN3ZUrxxv5K40o5hxm549R+Kg2orv1V5JvS2HJSv9KY4l8VOVKXeO4fqv069fsDz/7aI2ec9J/1hzteaWxx/Bi549R+7hpdunhf6w8UXmls6dZv8I2soBJd+9FfzkPetYXfR+OMmwZPzvMkEie7/WQSN0P1mTchfs9FReaOnxkWp06+14SnUbi46iOezmpln6rsV13/Dd7YLxDzh5uNItt06vcVr/YP3fnva/0GH9jxN/YPTvtTw4xpnAtmvYLC+dNQkSMnVYMoXVFVnqzEoecgMjENedOfCmpnl2mcbxaITG+KuC59ESv/RTdrj4iEVBn3VCAiEnmzXkLBt28BFeValcS06Ya08Y9a2IiEZMgDMDIfH4fynRv5L4hMTkdFvjjYQ2A9aBmgnoMMcVbzAJPUevd/p6NLy8Z474ffsUIIoM4SVdWnUxsc1L6FlQbxuZk/44nPftROY9e3U2tMvv5MnPTgm1aEGcmyRY9cictf+hRpEkVzwbBDcUDb5pa2Wu/rnsLW7NyaGy6/SBEtsOk3n4P7JFLoK0ln+IWQc5syd+P6N76QdJCVGN23B9o3aWD9W9/ObTC8dycwXeSdH3yNSbM0yPZ/WxUt5BXrphYZI/QGd2+Pgd3aib1ayq4By2aXvDAVXy9Z5VU/vP1R84wUXDq8H8YefoA1Thc8N0UIwRxv4eZ3HixwxYjD0KphKm56e2bQ24dzq3FaEkb364lbRXcwQua4ioyx+29U5gA+22VlZe3RbHF//1OZHZQmmvJnEM/ndX6m/0dFPoUznv4s2sv+/urEfnWN5/s228fxZ3Favz/wKvJCt/5wxmdkZFj+Vq4/Hfv5gqf/UvlrdOo3+BjQ/iy69qsOr/brqvYf2t/gq7Z/bdqP/Ar9q7r2V/j09HTrvutp/lTXfnc8ySWlWafuXzXh+T3br8j5UMLzeYikum77VRrVvLy8iRErV66spHOsZcuW1mJWApI8eaTCgvlXaZrxe5YWLVrs+b37Z/ew4nDD2ycfje20/wYfZZ1c0Z1/xn7/2U/l7Hayfu32M3hXznNd+5n1H977X6itH0ZG83kgObIcxX/PRcE3b6A8c1PQO47sDWTkUcYlz0q6xktRkRfcJ8VDyrBB0tjI9CbIuJSRXxKZUlmB8hxJfZMlkS87N6B00wpERMcirscg5H/1ikSczddudVTjNojrNhAVhTkoXvQlKsuqjuKIiEtETJvuVgRadb/TbowB+tUCFnG226RqrM6oJLXeu+Z0XPD8FHwrkVj20kHSEV533EAM69UBI+59zYqk0ikn9OmG+8YOR49rHrfgzdJT8MWt5+Lou17BztwCNE1PxsNnj8D4Zz92pFV2Ut/uFpF00kNvyWHQCPz1+DW4+rXpmDLvL6ue/40cgJWSgu9zSanI8si4Y/Htn//glxUbkJlXtX6iTh+JSZCUkb3aNRcSsBlmLl6B9RpRbYwuO7hDS4vga5icaDWloxCZLIyo47/37dQKJWUVOFY01vyVglK3z6GMI2k8TYjXc5/50IqEDKVCwvbqkYdhxIFdkBQNanJY79Ms1flvVJo2lcbRriFUnb+H1+X3wYKn/4lkkG77dfEqTWYw4Bm5YM9U48342dtv8IGzn3JG64yfSlunIldUpitvxz/c8UrjUdd+oYxXmeJUGlAeknAyf/yBp/3o96X9deoPdzz9TTzUoms/d7zSRPRm/1DBU/b6Qw2vIn2V/dzbv27dOhQWFhqNM6PRVmGdTPNWoy4YNYZU+73JsW3abzTWjMZccGns+aIRxn0rlPF1pVGmNNfc9z9VP/+6NEorUPL3j8id8rBLw0w+h1yR01hpZ92HckkvmTf9yZBrvmlwDRbg+J7zEIr/mI2SfxaismC3K33onhSiEUg47GQkDDgF2c9ejAr53u8lKhoxrboipsOBKPzxIyHqBiN1zM3Ifv1GlCz72e/VmQv61wKGOKvZnmcO6o1xRxyEY4QY4/3BvZComfp/Z+MbiZ568vMfa76gh1+MOnh/vHjpaPT43+NCWBXiYInMeuGSkzBMiLPs/EIL8doVY/DcjJ+x4B9Ge3pXmC5x8nVn4IY3v5DUiJn4feLVuO71L0QLbIl1gcfOHYnJkmqSaSBZhvfujNtOORJH3P6CT6kn0yVKjtfatCvHSgu5fPMO7xrsxa+OObCzpbnFQturwlSTq7buxG9rt1hpINdtz8I86Ve5PBuZomeBy4/pj8E92mPs4++hrDz07Gg532UN3H7qkRjdp4c4ewrANENG46zMel8ItEabLxplbL8veKNxtrfGmzcabe4aZbwfKo04HXxVGmVVaRQajbNI6/3UrvFmNMoaW/uYU42vUNdo09UIU/MnUPhg0CjzVWPNaJy5aZyRWWMhs6g2b/vJIyfMoa94e5ip0lhxUr/Bu8gR3fEz9jP2M/PHrB+zf0TtEXD29f6jcux7c3LH0/5bq3h5CSwpyEXFyl9Q+NPH9UK3KaZtT6Sceguyn7vElVLPlPCygBBbjW7/HHmfPo6iRb6l2oqUyLboJu0Q3bQ9oltISrcmbazPjDKrKMhB5iOnIyI+CQn9R6Nw7mSUZ7mepU0JXgsY4qzmsTltQC/cPmYoDr91ErKE1PJUnr3wBKwVouaRT7+v+YIefrFfkwx8JtpjTKf4v9c+Q2+Jynrv2rEYJbpS/0hEGAvTRU755S989PMfjupIFL00kh4lZeV47fJT0KNNU4yQSKydOQVCzo2W6LL1ePXbX61rkuwiYdf7uicd6aipBlHT7JbRQ3By/x5WWkmWdRKpxMiv3MJijBt8EN794TcUFJc66oP9xz1E+61bq8ZWJF5OQbFozeVhm/xXXCqHBkzxmwWYanPqjWfLnJ6DL39b6bfrBupCjFI8e9CBOFaI1xTR3WNaR0+RZ/bDVSpThtKo8SbTkCc8nYV8jwgnvDrMx+d4nf4HCq/IGXWYnCSrk/YbvIvcCaT9VGSpipxwOn7hjFcad/yrY7/6gOd+z/2a/Wc6XyfzR/Wf+wDJfWoEOsX7Wn+g8e4ab077b/CNrUhp3fnnbj8nmcLUYRSmM1X1u+OTk5P5LDMxYtWqVZWtW7e2wiKVc1D9WDnr1Gd+T8aRk0EJqKqTE6zM4LfuldbN2G+LNU/M/GlmnQwJ1vWjNhvd9esrXoXFO6lfCVjzr079Bu8SADf2q9v5Q+cJH+50558/8Tk5OUhlyqfsrch5906UbVoeKN9OrdSbftHTKJj9tqTr09esqZWGmYvWrgUio4Tk2g8ZV7+G/JkvyhwQrTONEn/QMUgedSUiUxpYWmauqLZSSf+ZiWKJKitZ+hNKls/TuLKBBNoChjireQS6t26KTySibLFoj10o6Rrzi0v2RN/Q+d5MUsLNf/AynPjwW1j4j346X+pzHdqxFaYtWIrk+Dj8/thV+GvjdjzzxU9WCsJbRLOp783PYXOmb5pdJPmoncZy8+jBOEfIrDMef99KMznh5MFWarsDr39KK+LsWklbefmIfjj36Q/xw9K1uOioPhh1SFeMefQdNElLxk/3X4LXv1uI2977qmbD//uL5IRYPDX+OEwV0nD6r8sQL4RchexDpeKQN9KKXpvR8Q8PEPJ24jkjMfSulx1jgxnQuXkjPHfRCejcQpxTkRHW8z+dm4occ3//8vRZPX/yry6e72tKI8XuXPW2fhVp4u7cDjU87Wd3Tjttvy5eHUYPJN6Tc9Tb/qs0ku7O1XDBU2PQ7txVznlv+2/wgbMf/aG0P/3tOvPX4ANjP96vGExA+1PjLy4uztH4BQOeaSzpd9Jtf6jjVRpK9j8+Pn4PuWvnJ+yyPPb9lONHvKRpdKVqNBpn+2q2+arRZjS2jEZZsGi0hZrGEk8m1ieNNaNxZjTOfNHIq431y4eGBiLwyjR3hd+/j2ISS3vS3AWz68dZ22I790HysZcj86nzIE+MzsDm1yFlgahGrRDTsguiJdIwuklbMOKwsqQQWRJxWL5Lz6kf130gEg4/DWUbl6Fs8workozXsnTzQjGFaUiNaO021hBnNds3JioSYwf2xh2nDkWp6Gb9vm6LRV4xwoypEI/s2R6784tw8iPvoLBEP5LKvSVDe3XEE+eNslLNsUya9QvunvyNRRr5Uvjyq1JOtmiQio+uPxOtG6VbJEKORIWdLzpqc5et1ari6zvOx4NT5+BrSVtJUvEViXDLKSiyoujiYqJw/tBDcenR/dDz2ie8vn6rhmkSjXcO3py9CBOnz8U7EnmXIakg1+/cbZGZSyQ1499CMO6WekzxnwU+vO5MvPX9IovIrW8lWg5wDuzWziJ2B3Vrj5zd2ZYzKJg0ynzVWNPVGFMabbp4o3FWYR0Opv2MRpq+RprROIM1f0gOOtHY4vrzVaMtlDXK2H9f2u8PjTLa3xeNtHDXKPO1/0bjbG+NNyeZolQwGA/z1KhxtmbNmsqEhAQrd6w3JxcUc8q/ZM5VWKe3J4cM3sVcG/uZ+WPWj9k/zP7pSgvA+4e3Jz+q2j9DAU9HDB+OPO3/3rTfFzw1IOnUK9u5EQVfv4Ki3+T0ez0mlCISUtDgypeQN2OSpYdlSj2yQHQM4nsOQWy3wxHXuS8iElOtqLCKwhxUFuaidO0fyP/uLZRvW1M7nY6IRGRSmqtOaqj56NSvnUaaq1ZlAUOceT83OkmkCvW/9pc0gUlxsYiPjbbSA/6zNRNXvPyplZLQ3yUhNgaMkCkQQm7lFpcmjb9LotQx4qAuSIqPtSLm/tqwTbuKeRJ5d9aTH2DVll2WjRipxwizdyQ9oyp/PXENuouWm265/4zh6N+lDdIS40EttQSpp1xSUS7btF1SXa7CT8vXY832TGzcVQuajrqNDjFcv85twMjEEaLrx1SY9bXw+XOk6AvefNIRaJmeDGYfaNSo4Z7MKFWdvKY91GEuFTnB51mm9fP2+TXQeHWYUbf9Bu86DOmL/ThfiGfkhtP5oyIdDT407UeNKUZa6o5fKONVpG2g+u9r/f7Ac/yKi4v3kBOKHPXm/sH6A4UnP8JDAbr1Bxqv0ljqtl/hs7KyUFRU5Hj86gO+oKDAlaqRxFnLli2thyEV6UEnJj8znJRhbWTilCCpiqRRGkiePoc7npsiH6507Wfwxn5m/pj1Y98/+HLBm7Y3+6+n/cPgw9t+pfKgGlNehIIvX0Txn3PCRvcrcdBYxLTvjd1vThCSsLy++sHCrl8RCclocPlLiExvitLVi1Gydolo8/1mRYNV5GcJeSZOTz+SWZHJDawUjVaRVJCpY+9ATOtuVuQZCej8L18KuzEI5Q4b4sz56DUQHa800X9KFMKGEWabJPrMV32tdqJxRp2z1duyhICTSM5aKA0kHfGwAzpil2iDfSMRYbVR3hddtoqKSlz8wlSLOJt523k47bF3sXyzi/Qb3L09Hh43An3+71mfqmcUYMOUJIn4S0QbiZbr26k1SPYwvSAL0zpe+uInPtURruBIcco9MX6UNU/ukgjHcCgkYI8+oBP+78Qj0FjWd6yQyXx/oHNNaX7QDtX5e5QmL9Pv0TkWaDz9T2w/C0+OO21/uOIZ4cM0mLr9r094Oofp93Qyf+z9DxSe7eV65PzXaX8447l/sf88NKBjPzue468ir5zsP8FSv6/tV3juJyqSzZ5JytP9hPYjmcpC+ysZEYOv9Pr+G2j7kS9S5KbO+HmDV5Hd7vOJ86e28Qwy26Nx1rZtW0uQTWlyMWyfpSYBWTpjWRSTaPAuTa9wsB9PDJFMtY+/EwFggzf2M/Mn/NaPSoOru/4N3iVA7Y39GKbOtIypMbD0mPJmTkLFbtecC5siJEcD0brKfuVaVOTUTuRC2NgymDoqTs6oBi2s9Im1TYgmj7gUcb2HYdeDp1hkXPwhxyL1lJtR/PcPqCzKB7XQdr/Jz3ODyUKmLdVYwBBn1U8PkgiHdGgJpguc+dsKFBT7LxUja44WAuiKEf1x00mD9zQkO78QiyQF4U/L1ltRVFuz87AtOxc7cvK153KqEH0vXToaA7vuh9vf/wovf7Ngz7UYuTW0Vwd8JvphJWW+HaoYJukln7voRKwQouybJStxoaTCO/7BN5FfVAJG7E26+ER8sWg5rn/jC62+jD/yENA+U4QY81QykhJwYPsWyJP65q/coFVHuIM4H6bdNA4j739D7FgcVuagDt9VIw/DcRKF1jQ9pUr/D51V9PeotEb2SDNv3v/9hWcDVVoqFangTf3q8GEg8bSf0kxxaj+2P9zxSuNOd/xpP9qReHumE2/nD+vnPA4WvJVJRO7Xuu2va7xK46ns57R+hVeRigbv/fjb04Dq2E8Xr9LgqsMYJJmd1F8f8PTHsKg0pE77r/Dukb7ezH/aL9D1K4043fYHA56Rkns0zpKTky1nnDo5pE5O2E8OOWGODd51csfY77+Ta6E0fxjpw81Nd/wM3tjPzJ+91w9fVlQO8ppOHnlaPwbv3H4VoltWuvRH5E1/0kUw+DECJ5S8SolDzkZ0s47Iee+OUGq2aasDC0S36IwISd9YukF0af7VH0sb9wDKJS1p3lcSDVZa4uBq//00umk7ZPzvTeR+8iiKfpkG8VAg9Yy7LD21zKcvQGVxATIuflrSn25A7ocPaNVhQHVvAUOcVW1zkmY3nDgIlw7vhyKJLOt29eN79MUiRQ9sdN/uVmpAX7S1GGX2+S3nYvHqzfjo5z8lii0GA7q2k8is/cAIsXI59V1UUmZFtg2982Vs00ybd82owzHmsJ4Y+/h7QsLloUhSTKrCVHUvXHwS3v5+MW56e6ZPk5A2I0F2/5nDMWD/tpa98kQ3rVRSKaYIeZcr/5/p/9bv1EtrufjRq/De3N/w8Cff+9ROA67aAhNOHmLp3d394bdhaSam8SZpdsspQ3BKvx7W8zozn7B4k+mCJBCdgfT/8OQ3SzjhVaYl3f4bvCvTFe2XIRrMdLI7mT92+4Uy3h454bT//D3fr1XkRajjnWY6c++/UzzTgJJUVfbTxXP+KXKW89ib/ZPzV9UfCDz3b9qP7WX/nbbfW7w6/Kz4BuUP8gee9mOprv3V1W/wvtlPRWrq2j/Y8Rs3bnQRZ0zVyDzDZCS9ZS4ZWaZODnGSKkE7g6+Z+VfMubGf6+RaMM2f6iIF2U67gDIfbkgG2tsfiniVhpU3MZ32+4oPdfvVdftVmLLu/AsmPMlFPqSp+4c388/e/lDH6+wfNY9fJYpE7D1y01IUzv0AxRJpVtsROcHuZYpu1h4ZV76MzMfPFSJlfbA317TPgQVi2vZAikR/cYxZSoQo3v3WLagsLUbSsPFIOPxUlK5cgN0kTTX0/OIPPgaJg85E5lPjgXKJuomKRvr5jwlJF4es5y6VGiuRfMI1iMpojt2v3+ig5eangbSAIc6qtj6jT768bTwm/7gEk3/+Q7TMXC/TLPEx0Zh8/RlghNPoh9/Wjgbr2aaZRZwxdeFWiSqzFxJQXVs1QffWTdAiIxVXv/aZ5cR3WqiT9s2dF2D6r0vxwJTZ+8Dj5Bn+tlOPBKO5+ko7NvhJG4ztH9azI5o3cEXu/L1xO6bNXyp6bc7I+x5iow8kBeTmrBz0aN0UH8h4MOJs7fasfQg4RgfeffrRuGjSFKNx5nSiyO+bCWE0++4LRaduMn79Z6PGFeoPJFL0Ow8TLb3LjumHQUJk52RnW5omfD7ne6LS6FWRHzzJzvXpzfO7v/C0Np+f+R6kU3+44jlOHD++t+vYz194lcaLJJmT8VP1+xPvTaYszhfOb9ZLMoXzmPZj+w2+5kxbdvuRnCFJomu/+oKn/9PbTG+e7BeKeBWpTJJQp/2hjCc/wsL5q9P/QOLpp2NwFQvJRQaVOBk/RR7bNfJCEZ+Xl/efxlmbNm32hPGpmwNvZiR3+HDEv05vbr7g7Uy0Tv0GX74nJ6qxn/P5a+aPmT8qB7NZP2b9OL3/BWL/4P02Iz0NsREVyHn3TpM2zs2PlTb+UZSt/QP5375RfzxcpifIuORZRAt5ljf1UZRnbhYSbQJKls9D7tRHLOtENW4rqTpfxc67RgqZVuTYYrEdD0bycVcLcXa+RZxFxMQj44oXUbppOXIn34fI5AyJSHvDIudyPrjH8fUNIDAWcBFnrfHQ1DmBaUAQ13rCod1w8+gj0O/m5z22snWjNPx43yW47vXP8aFEi+mUDs0a4vMJ5+CgG572expI1Z50Ife+ufN8vPjVfLwwa77HZh7cviU+vvFMiUh7X9I5tkOcEIOcE05TNzJah6VSxxhVYBqnJmHc4INwcr/uaN/UFcGjClMyzpDUj7Mk8i9TNLlOG9ATxx3aFT2uedJKD2mKMwucI3YmgXrE7S86A9bzX/fv3BovSqrTtPhYZGVlWpETLDXJeNA5yOdg5RzzJo0cnWp0DhIXyng7uUJ78f3BSf/9gVfkgpP6VSSGijQkuWHw3o9fMNhPrU/lnHc6fqGOV2lMdfpvd+6HK17JLrH/JEeczB/aL9zx6jCCrv0M3nUYRtd+Kg1mbeGZndFonBmNNushWEejzhuNneoerg3eaJwZjTOjcWbff7x5uTQaZ3trnNEejSmAnp+Fgh8mo2jRTKPl5cGZFdWgOdLG3Y/MJ86r566u8Opeg+vfQd60p1Cy4her44xASz37XmQ9dcGedZB+yTMo+PZN+Y1n53l1FouIiUWDa99G/lcvo/iPOUjofxKShl+IvM+eQeHPUxHbpa+ld7b73TtQuub38DJ+CPc25firDHFWxfiNP/JgXDjsUPSfMKnKEf5MSK9fVmzA7L9W4/TDe+Gd73/DT8urj+Z94rxRzHRq6YAxCuvS4X0FvwbPfzmvVrIIR0navQ8lOq5JajIueH6K6Kbtq+85iukaLznRas/u/CKrHb+u3uQ1ocpIpXvGDgMj6HgvXr8zSyLCsq0+/rF+K5bKdbPlur6UsYcfgEfGHYOzn/oQjAbs3KIRerdrjh5tmoK6XCwk0u6RFINvzF7kS1Vhi/30prNx23tfYck6lw6JKf9ZoEGyRJdK6sbzZV9olpqAhISEPWkcnWp0GY0zo1Hmq0ab0TjbW2PNm0xfiuy23hfdNNrqGm80zhpZ5IATjSv7+Pmi8aarUabq18XXB40yRpb6otEWaI2xQNcfDBplnIe+aKztpXHGByHMVwKyAAAgAElEQVSG4fGhRnVOpZFizkmGFaqwWn7PE0FKkFVFoilmOtzwyh66/Q81vBpvNf5O22/wrrQWdW0/dfLP3f6e1i9vkrw5s6j1b/CusHpjv73nr5k/LnvY9/+6XD8VhXkoXSERNp8+gYrcTOPvqcYCaec+hOLfv0HR4lnGTvXEAiknXS/6fVtQMPudPT1iKsWCHz6wiLKIuARkXP6CRZwV/fa1Vq8TB5+J5BGXAJFRgq9E2aaVyKK+mWgIRsRImnOmcNRIJafVGAPyiwVMqsaqzUgSaOZt5+Ka1z63UgOWiU6XvTBd4/f3XIT0pHhsycrDojWbRd+rIUbdX30074xbz0XrhmmiZxZraZqxZBcU4ROpY/qvy7F62y4r+oy6Zk4jvqrqTTvRUmO9TC350tcL8O4PvyMrr1BWcSXaNk7Ho+eMxK7cfLz+3UKJ4FqB/40agPjYaNw92Tudq4uP7oPbxwzFQiHbtkhKxV5tmyNVNM2SpI+8DsvSjTtEm2wOZixeoTV3m2Wk4LDObayxcC+MRGNk3SZJM6mrA6fVqHoE6tOplURYDsZJD71dj3rl/64kyZq9bcyROKlPN6TJnGOxv//TKa/SANI5xTR27ie/Pb0v0J/E5+dgwlOjhVrLuu03+NCzH53iPMzL9znlXOVn+j/V+50389cfeM4fSug4qd/e/kDglSYW17NO/QYfae03PIygaz8VKUd8fHy8o/lD+4c6XqUR1O1/TXhP/m77/cvgXWkcq7I/7cf9UQXruD8/eGO/6vD0V5Pc0q2/JvyGDRuQn58/MWL16tWVXGAsdOaTkePNQYXN25linkxQGit8KKJzXYV1KzLA4Ku3n0rjpWu/YMbb50dV86e69hv8f+vL2M+VtsN9/zHzx5VG09P+YdZPYNYPX26URqi6P9bm+s0WzYm0lBSUL/9JUg++KY58cchVOteA8b9rJbivGNd7GJJHXo7MR89AZXFhcDfWtM4rC0S36GRFEuZ+/DBKJF0iS/zBIxDbuQ8qsrdbfyMzmiHz4dNQUZDj1TXdfxQRHYO4XkNFx6wZyiWys+TvH/eJ6ozt0k++b4rCeZ9q1WFAdWsBQ5xVbW8SPpMuOhGDe7THglUbLcLmt9VbsFMIpuZC4ljaR932w1WvTEfHZg3w6rcL8f61p4vm2X/ktaerx0RFomFKIkgEtWmUDupyHdKhFQ6Q6ClGhzFqalt2nvyXi+VbduLHpeskFeFKn0m0A9o2w/+OOxzDenVAtBwOzRWyrkLec1MT4i3C68Lnp1o6a5HiOL3ztKF46asFXuudvSRp7IpLy3Cl2ILPADHRot0sKRZpJ/axr6S669OxtaWxxr6YElwW4Hh9eet5eHPOIiFPTbReTaPDNdKlZSOMH3IwTh94AKL+1Sj29vlXZZqhk5bkhJ0s8+b9pb7gVeSCbv99wdM5zkL/nU797ni+j7J4O36hiLdnOtFpvx1P5zDfE5UMhN1+7v4O9VnhVRpTXTzXj6pfRe7p1h+qePZfadTRrk77b/CBtR/JDaWRpzN+gcKTfOe61a0/GPDcjzj/dexPsozFV7w9mMvJ+Kv6fcHn5uZS03JixJo1ayqpcaYixZSzmp/Vw42nsFIliKnCfO2faVx/4xUz6ak+PkTUVH9d4pWAqd1+Tuo3eJeArbGf6+WC68/MH1ekqzfr36wfs37q4/7Bh46m8vBRvmMD8r56BcVLvjGRLjV5emzfMzqowY3vIXfKYyhZ+qMDpPlp0FpAosDi9u+HlNE3omTVAkQ3Fed4qy5Wc0mUVezahPzv30fxb1/VahcYkUZiNvejB0VXrY0V2ViRv7tW6zQX17eAIc6qtx2jym6X6JKje3eySKAocTCpkplXgGdn/oLnZjLFYiWG9+6Mnm2b4tFPf9AakBghswbs3xb9hGQ6WMi0ppKOsFFqopXy8ORH3rEi0PxRWjZIxRHd90NHiY4jAbBk7VZ8LjphJL50y8Nnj8DaHVmWLWqrdG/dFOcOOQixMVFYvyMbi1ZvxuasXOzMyUdWfqE4Y/yprFZbvQjO63LOvXr5yRhwywtWJKIp3lmAPpchQqxPkEi97q2b7ImU4OFrvn/ZnWM85Fedv0j5b1izP/Dck1TkhsqU5KR+f+JVphbd+nXxtD8jpQzelSnGG/srjSvlHNaxn9II07U/8WyHivxxMn5KY4p/VeRGXeKt99N/269Tvz/w7C/9hrr1hzteaWzRfozccTJ/OH7uGl26eF/rDxReaWzp1m/wjayggEDZT0UaV1V/UlKSizhbtWpVZdu2ba2nJZ6cVzmoySjS+cjP3AzVZ96EuBi4qMjc8TPD4niz8QZPo3Bx1Uc87aXsU5X9quu/wRv7BWL+cLNQZJNO/b7i1f6hO/99rd/gAzv+xv7e2T+ivASFs15G0a8zhBQwTnnvXDx7/yqu52CL4Mh561YduMEEmQUik9KRceVLoIYdIiJRuv4vlErkWfHyX1CxW9Lu5O5CZWmx31sdER2LmE6HILb9gYjteLAV1ca2MGVjZVkxsp6/DGUbl/u9XnNB/1jAEGc12zFSosAapySB6Q47SErAFkI8rRPiZt7K9dgoqQGpB8ZCR12sRO74QkCp1pCgS46PRWpinEVusb5gLoOFiLv91GE45p5XfY6M89TPDs0agvpbJDJL5eAYU04yWi6vsAS7C4ss8oxac58tXIZf/9kUzKYKyrY9eNYxWLM9Ey/Mcq5/GZQdquNGpUha0mMO7Ix7Th+GGFSgoKDA8u+ozCDu/iOmP+TzPv0j9B+pyCn3989Qwqv+2t9fnbS/rvF832b7srKyrNnitH5/4FXkhW794YzPyMiw/K1cPzr28wVP/6Xy1+jUb/AxoP1ZdO1XHV7tt1XtP7S/wVdt/9q0H/kR+ld17a/w6enp1n3T0/yprv3ueJJDSrOO88XO93iaP8GAZ/9oP3U4wEn7eRiBpLoveD635OXlTYxYuXJlJTXOWrZsaS3mzZs3WxfnyR8VFmzXNOP3LC1atNjze/fP4Y63T14OllP7GbyLrNWdf8Z+/9lP5exWmmrerF+7/QzelfNc135m/Yf3/ufr+snJyUFirGgrrVuC/C9fRNnmVXXsGqlf1UXExgvR8jJ2v3EzynduqF+dC8feyLNqQp/jUbZ9Lco2LK0VkkyZNbp5R8R2H4i4rgMQw6g2iXarLMxFeeYWVORlSlrIvsif+QKKFn2J8mxX+iJTgtMChjhzjUucEDKvX3GKkC4b8di0uejaqonllFu7PQtFPkRiVTfqrLNry8bISE6wdLl27M7HDiGA/FlIup0/9BCcNqCXReqtFnJk4apNWLllFzZm7saGnbuxW1I2+lKiJfXkiIO64InzRuI90U77WQisDTuzhVTMAaPy/FGeOv84i7Q8/sE3US6RZYyQog7bQiHJOFaDurWzxmn6gmW4+Z0v/VFl2FyjSVoSPr7+TBx73xvILfL/4YqwMaR0dL+mGbj++IEY2mM/RIj2Z4qkEldplPgeX52/SPmPVFo6vn/a09g5xbNekkG8jsrU4qR+XbxK0x4MeNrPnqnGm/7b22/wgbOfcgbrjJ9KO6giV5zMf45/uOOVRqOu/UIZrzLFqTSgPOTgZP74A0/7cb+n/XXqD3c8/U0kd3Tt545Xmo7e3D9U8JS9/lDDq0hfZT/39q9btw6FhYX/aZzZw5T5Y0V+eatxxt+R7FAaZwbvIh+91Wjy1n5VaTwFA16lWahu/lTXfoN3pbkw9qt6/zHzx7PGGdd/qK4f3qxZdNsf6njerN3HT5HXFQW5yHn7FpSsXmzSMvrJE8W0elHN2mP3azf66YrmMkFlgahoxHUfhKiGrsNgFUJiFTFVowqR0WhsRHwSGlz7FqLS5UBP5mYUL/4KRX/OcZGv4iiUB2Y0vvcb5H74AAoXfKZRg4HUpQVSjrsKk3a3wkNT59RltUFXF0mlr+44H9/9+Q/unvwt3rxqDA7v2g6lZeVYvGYzvl7yD76QdIaMMPNHIdn05PhRGHVIV0sfqVyed8vKKyxNsWkLlkp9q7Bk3Vafqzr98F5gGkX2K0L+R002areRfCoTx0yp1Lls03a88s1CfCIabjrJDm88cRCuHjnA0mez9hnZX2g3XnulaLTNWLwCX/2+Cks3btfqD8fm+3suwuuzF2HSl79Y1zhWiLr2QqQ9M+NnKyLvWtFuoz7bhz//6ZeIP62GhijokXEjrJPLN7z5hS+3hhDtvf+bzfnYo01TvCapLxuLlmFsbMwe/4dd44nP6/xM5xTtT2en+/O/u0awJ7xdIy3U8O4aZU7b7wvek8aZk/o9aXyxPfb3t+rGL9TxjNTg+5rSiCO54KT/4YxXh+F17ecPvF1jTpH73o4f669NvDcad9XVHw54Rlopcs19/Lzpf6Dwdo0ynfYHA16lsdVpv13jzBe80ojztP9WN/52jTNF7jmZP8Tvo3FGZz0LmUXlvLef/HHCHPqKt4cJqpNHTuo3eJdzXXf8jP2M/cz8MevH7B//nXz19f6jcux7dXKHzsScnSj+5VMU/vgRKovy/O/lCOMrRjVqjfQLH0f2C1dZJIgp9cMCkamNkHT0BYiXdJwRCSlClFWIzlgOIpPTUSl6YzlTHkbxH7O1Ohu73wFIPfchi2xlOkhUlO9zncQjzkDp2t9Ruk6+NyWoLWCIs32Hh86jUQfvj4Pat0CXFo3QRaLCqG9Gh/gW0dRaIWQQCaHlm3birTlykEOjtG6Uhu/uuhCfzP8bC1dvQrvGGeC/7d+isdTXyNJS211QbEXAnfnEBxo1wIowe++a0y0y7vo3vrCIuTH9e+LQTq3wjRBz+0u/rhhxmKSBzLLIuqe++MlxPYlxMfjs5nHYkp2HB6bMFmoOVkrLzs0bofO/tuNnpli88uXpQmz94biOGOnHD0KczVi83CI1Se5dd/zhEs1WiNe+XWhdr2+n1njuohMwYMKkWosQdNzwEAA0S0/GdBm/iyZNFYJ4Swi0OHSamCCE2dlHHIjxRx6ENrK+uX94k+lEkS32TDN0FvI9JJTw9H+RHGQ/dNofKLwiJ1m/0ohz0n6Ddx2WD6T9lMaaipxwOn7hjFfBI3aNOSf2qw94kgPcbzl/SkpKHO9ftBf3Ae5/1Ah0aj9f6w803l3jzWn/Db6xFSmtO//c7eckU5g6jMJ0pqp+d3xycjKfRVwaZ61bt7bCIpVzsHnz5tYJCuXsU2B+b49s4sVVWCcrM/itlj3CzX5qsuqOv8G7NgtjP+/XjxKg5l+d+WPwLgFvY7+6nT90f/DhztP848nbhhnpKN+41NLgYvo3U2rHAikn34iyTStQOO+T2qnAXLVOLRCZnIGGN4qjPTrGGtf8r0RzaIUrSoPaY6ln3o3oxm2w8/6TtCLPopvuh/QLHsfO+06s036ZymrHAoY429eujJyKpE6gOHxVaSoEw5Du7XHswV3Qp2MrIYJisG5nFo647SWtgRnWq6NEgh2Dg254Zh883zmpGTakR3uQmLr+jRladaQlxlukyJOf/4SP5/1pXeOu04Zi1ZZMvPW9i/C75Og+WL0tE7MkIkynNJSImi9uORf3fPQtPvt1mcdLkDTrI2Tdis27rKgwnXL/mcNxzuADMeK+17Fk7VbcceqR2JlbgGdnzLMu1611EyHwzsGB1z/tc+pJnfaFKmakzOfTDuuFcU9/GKpdCPp2cx0+Of44HNmzvUVmq8PZfF9TGiV256ryNyn/iXoftvuf2Gni6Zx1JwcMfovln/PWfnz/szvHPfn77DIFavzUYXZf8J6co07qD2c8Iy3tzl3lnK8r+/lafzjjuT7Zf/rb3ckBb8bP4ANjP96vGExA+1PjLy4uztH4BQOe/iXu56r9itxU99fq5p+KDA91PA+zcP1x/HT6X1RU5ErVaDTO9tVs81WjzWhsGY2yYNFo81VjyeCNxpnRaCzX1rjzZv3wJbCJOAPKtv4jGkkvomTZz1a0jCm1Z4Go5h2QdvZ9yHz8XKDUN62b2mulubK3Fkg4/FQkH3clsl++FqUrF+wLi4kTYu195Lx7F0rX/ObtZff6Xez+/V1r898SJWRadGtJOZfcQJZrOco2LpOIsyVWNBrTRJZnSRYHD5FpWpUbkF8tkKxSNX4S3qka7UYdKdFm44ccjGdnzsOcv1aj3C21KSNJWjVMs5zgf23Q0/Dr2KwhXrj4JAy962W/jqf9YqkJcZh20zgram3Cu7NQIukTSS698/1veO/H362fHtC2OR4QUurY+1/Xake0OO5fkZR0i0Rr7EmNiDVvK6XNrzr2MCsqrrCk1IoIZArKOyd/jfU7snGcpLw85sDO6D/heaufptRsAUY1zrz1XEx4ZxYWyBwxpXYtcISkSWVK0T4SHbnr30gGT5kXjMbZfzINOhptRqPsP/uFskab0TiDlQaT5KATjS1/aLSFskYZ++9L+/2hUcbx8kUjLdw1ynztv9E421vjzUmmKM5/rzXO1qxZU5mQkLBXWLmnkz7q5IliTvmXzJ0K67SfHDJ4V+SM/aSUsZ/LHmb+uE4umPVj9g+zf+59//C0X/IQg/1+Ut3+EQp4uij4cKTCwunEqcjPksinT1Ewq/acibXrGgm9q0dExyJN0jUydV/hXHPqPPRGcO8Wp5xyk+jWdUD2MxdW2ZWM695GwTevo/i3r/W7K8+9Ma26ImHIWYjrNkDC2aIlMjTLul5EQjKKF85A7icTkdD3BMT3OQ4FjHxb9aukW83Xr9Mg/W4BizjLMRpndsPSwf3gWcegtZBj7879zYrY2iwpGvlC6Y/CdIadJJXhE+eNxAOiLffD0rX+uOw+15AlijvGDMV5QgIOvuMlrNmeZUWg/bx8Pe6XtIosA7q0xatCfHW5aqJWG7q2aoL+nVvjnCMOwrhnPsT23fkWsVXbJSU+DpOvG4tebZtZaS0Liktw2UufYuZvK2u76npz/dF9u0vEYV+MfuRt5BWV1Jt+BXtHLhx2KC4/ph+SosBT20hPT7ciL/g8TM0Rb57f2Ud1GE1FbjjF0zmmTp7r1G/wvtuP461O/jsdP0a60d9o8K7IiVCzHzWKGOmoO36hjFeRtvb+K3LQ2/3Pvf9O8L7W7w88219cXGyRo9x/nbY/UHiVhlK3/kDjVRpL3fYrfFZWFhh55XT86gO+oKDAlaqRxFnLli2thxEVKcWbEj9zUjOsjy9O/KxyuNo1sFRkjdJE4udwx3NT5MOVrv0M3tjPzB+zfuz7Bx+OSSJ52m/d92NP+4fBB5f9du/ORlpaOkp//0qc66+J1tYmrRRywe4sCeb2xXUfZBEgu0XrrNJEnQXzUNXYtiSJNos/YBgyHxyDyjI3Z6ikn0sYeCqSjrkEuyddJhplf9d4vap+ENdzCFJOnYCKwhwU/jAZ8UKQFXz+HMq2r0FkehOkjLkFRfNFm3DuR4jpeDCSjr0MxYtnWYSdKcFjAUOceR6LxqlJVgTTrScPQXFpmWhz/YnHpv8gBI3vpFDD5ET8eN/FoHZXvhAWM39bgdl/rcEvKzdgl6Qf9GdhpFY/IbZ+lYiw3MJinD/0ENx04hH4+Jc/8c/WTJw96EAsWb8VV7w8Tavae04/CiQCSCluzsyx2r9+ZzbmrdiAOX+vwaqtu3wmHC8ceih+XrEef7pF9zVJS0Y3Ie5IQv61YatVZ4WfyE0tY4QQiNGSb191Kr5YvAKvf+fSiTOl7ixAUv7S4f0wbtAByM/Pl2fgNIvEov/Iyrwgacz5/kLnnjpcxtbZ/UtV+Z8Unv4n4lno3DN47+zHCB9Guunarz7h6Rym39PJ/LH3P1B4tpfrg/Nfp/3hjieZxyAHXfspPMdfRV55u/9w/rjXz/WoIsHsmcw87Yd2vKrfCZ77J8ef7Q4knv2l/ZWMiLf9Z/tpPxaDD4z9yBfxvq1rf2/wKrLafT1w/GsbzyCzPRpnbdu2tR5aVI5LT2H0nIwUaLULuNIZy6KYRIN35ZgOB/vxxBDJVPv4OxHwNXhjPzN/wm/9qDS4uus/1PExonvSuHETlG2RtIxfSlrGv+fWndfC1LSPBdIvn4T8aU+hdIM+mWLMGngLxHY9DGnnPoy86U/KmvpRiGhXCm4WRoI1vOUT0Tybj5w3J2g31rrOTR+hdN2f2P2WXKe0BNTKK8/agoJv37Kumzj0HMQffCyynjhH9NZikT7+MUkN+TvyPn9WvvVP5I52BwxwjwUMcVb9ZGiekYL/jRyA4w/tapFC9308WyLE1vgUoZMiKRQvEAKrl6RJbNkgFc3SU9A4NdF6p6TeGEkuEkXLN+3A4jWb/bpaYkTw/oWLTxQNNZd+2jKp45IXP7H+6hRGe+3fspHovrVGX9Exa90o3epPEyEeSQxm5hVg/sqNuO7NL7RJwYUPXYFXv/vVSp1pin8s0L5pA7x86Wgcfc+rKCs36bD9Y1XnVzl8/3a49ZQh6NQkDYnijOIe4I3/gM4y+ptYVFoqFanhDV4dPgwknu1nf3XbH+54pXHni/04D9w1brydPyqNZrDglaadbvvrGq/SaCr7Oa1f4VWkncE393r/tKcB1bGfLl6l4VWHIUjyOam/PuDtGpE6/Vd490hrb+Y/7Rfo+pVGnG77gwHPSMk9GmfJyclWmLw6yaNOTthP/jhhrg3edXInXO3HSBne3HT7b/DGfmb+1K/1w5c9lYO8ppNTntZ/vcDLSUCmkSr67i0UfP+eSd/m3N/id0R876MQf9hoZD93qd+vbS5YhxaIikbKabcivteREv21DtnPXoTK4sI9DYhpf6BokC1FZYm+nl10qy5Iv/R5ZE+6HGUbllrXju8zCvEHjbD+zfp8yEgkDb9QtPPGIWnoeYhq0hY5QrL5Um8dWjFsqiJx9oJJ1VjteEdGRqBRShLuluiqUQd3ETJrC65+dbpFcvlSIuUmGB8bLQRWrBBnSRjYtR2G9eyAgZIqkmWORKGd/vh7vlThERsvh1YykhNAfbLdEoWWU6C/F7hXYPVH3nuSE2JxWOe2OPagLmjXJAOnPPqOpHHM0+rLLScPFoIxzUrFaIp/LEB9vV9Wrser35poM/9YVP8qyfGxOEsiP28RAo1EdJmHTEfMvMLiTaYNlemI/ieePGcx+NC0X0ZGhkUG6I5fuOJpL75fq8gLp/YLNrzTTGfu7Q8UnvNPkbNOMrUxDSlx4YynvTh/ndqPh7FpP5b6jFeHx90jr73tf23iVaRmdfavrv5gx2/cuNFFnDFVI/PkkpH0lrlkZJn95I8StDP4mpl/uwCuOjll7LfdIm0DPX+qixTkZszv1fgxQpPkKIsav1DEqzSstL9O+33Fh7r96rr9KkxZd/4FE57kKB+SnKwfe/tDBc+H95SUFERu+NNK2Va6erG+t8Eg/WqByLQmyLj6VSsSqXTtEr9e21ysri0gDvlDRiCqYUshpt9HZWGuXxsQ3aw90q98eS/ijIRc2vhHsevuUUBMLFLPukf2tEhkv3wN4roOkLX+u6VhaEpwWcAQZ/uOR3pSPBJI/ohDO1Wiw5L+/ZuSGIdRB+2PQUJsfSnpFS94fkqtDCafBQ5s11zSDgK/rf0vYrSmyoZIFNkp/Xvgj/XbRM8s09I0W7MtC6XyTOupMF1fSZnn72qqq66+H967M46R/0YKYXnre19h/qoN2Lhrt4mS8mEAOktqy+kTzsGIe1/zmfz1oRkG6maBnqLXd8PxA3HUAZ2sb6qLnOF7qsp0xPdvvgcpDWRv3l/DHc/3J9qP7+069vMXXqVhI8npZPxU/f7Ee5MpS/l/WC/f5ziPaD+23+BrzrRltx/JLTr5de1XX/D0/3qb6c2T/UIRz32H48dDDjrtD2U8/dssuv0PJJ7P5gyuYiE5yaAYJ+OnyGO7Rl4o4vPy8v7TOGvTps2eMD4+fNhzSNI5SZLM6c2NvydOB29nUg3euf2N/Vw50838M+vP7B9m/3B6//Ln/smXg4jyMuRLCrnCeZ8Yp0kQWiBpxCWITEpH7kcPBmHrTJOCyQINbngfRYtm7tEsi2rUGhlXvYxiSQ8Zf9Bw0corRubEs1Cxy3vHfzD1L1zaYoizvUf6qfOPw5j+Pasd/m3ZebjpnZmYKfpQuqVVw1SJXutqkXMkr6b88pdFCPlSrpaUkjeddMQ+l5gh7Zy5eDm+WrIKWXmu6FMJ+MaT0td2jTNw8iNvC7nmPF0f0z7eO/YojB3YG+XiSF0gKRnZj6nz/7J04fxR7pHrXyAaZ/aSnV+EH0Q/7dMFS/H5omX+qCasrnH7mCNBfThdXbuwMlYAOjtCtBWfueAExEVHWs5FPocz0ozP796kobPLiAQSbydXdNofKLyKBGD9ipxw0n6Dj7Scy4G0H8fL7px3On7hjLc79xW54cR+9QGvZJfYf5IjOv23p0F1ive1/kDj1WEEXfsZvOswjL/s5ySNsz2NqKrfHc/sjEbjzGi0WTdZHY06XY0i9XBr8EbjzGicGY0z+/7jzctxKGmcFRfko3LZXBTOecfSNDMlOC0QkZiK9IueRNazl4huVXFwNtK0ynsLREaBkWDxPQcjpuPBiEyWtD8JKSjP3ip6Y0uQP2OSjHORpFS8CCWiP1a85FtAyG1vCq+Xdta9kg5yrUQp3iLpIPPQ4MYPLD2zUtFQK5jzLso2r/TmUuY3AbQAibMXTarGPSNw0+jBSImPwzZJK5grKQy35+Rjp/yXW1SCTNE425ad67Pm2M1Sx+Uj+mNTZo4l99e8QQounjQVMxYtl8iq/ZGdX4gfl63TmhUk4jo2a4i2Qoh1Fu2xbq2aWFpqzUSrrVzIsa3S/lVbd6GopAz9OrfBW3MW4YEpsx3XxZRyJLVO7tcDny9chpYN03Dgfs2FCJSsLXK1jTt3Y92OLPwj6Sxf+/ZXrNjsSpWmUxqmJIKaXPtJysfurZuie5tmlq5ag+REK/JsrUTWXfXKdEfReTrtqC+YWbefjytAYWsAACAASURBVPHPfuQzUVtf7BGM/eB8v2R4PyHxeyA/NwdFRUV7ZUIxGmeRlr8mnDXSjMZZY4tM1tUIc9do8ybTE/cKvp/z/dtXvNE4a2SRA040vuz290XjTVejTNWvi68PGmWMLPVFoy3QGmOBrj8YNMo4D33RWNtL4yxBxFnJrHEzVp1TaeiYc5JhlSqsVkWeKSZOfVbMssFv2xMGz83G2K9+zB8VVqo7/0MJz3nLm7N9/jppv8Eb+4Xz/ElKSkRiRTHyPnsGxb9/LU5CutRMCWYLpJx0Pcpzd6Hg69eCuZmmbTVZQEizxMFnIeno81FRlA8UF1hRYHmfPS0pHFshYfCZok/2N3Levk3SOh6LxKPGWy9Du+4/GajwLn0bSbmEvicg/6tXUL5zA6KbtkfZro1AWUlNrTPfB4kFDHH230A0S0/GaCGCnps5r9ZGp23jdMy49Tyc/9zH+Hn5eivia5qkzRt+9yvYkpWLx88bJW3ojiPveAn/bPVNQ83eCdbDFJPDDuhokU9Rots2b8UGXPnytCpTOVZnhLTEeMy6fTwenz4X7//oSu37+S3n4qOf/rCIsxGibXZYF9E1LCzCuKcmY+E/m/xqU+5VXVs1xtGS1u6oXh3FnlMsUtCU6i0w5rCeGNqzIy55YaoxVQhYgPP73jOORkZ8NHJzc/c4693fv+lvUpFpdOqrNIR0jjGNnvvJdU/+qtrAU+OFWs269QcLXpEzyr/nrf1U+0MJr8hIRowp56pO+/2Bp/0ooeOkfnv7A4FXkUZcTzr1G3zknjSgvtiPQQmcv07nD+2vIu1Yf3x8vKP5Z/CRe9IY6tpPpUGsz3iSVypYx/3+7U3/q8OTbyG5VZ39fMFv2LAB+fn5EyNWr15dyQXCQjKMF+XNUUUG2ZlinkxQaRz5UELnqApL5l+Dr9l+Kg2Yrv2CGW+fH1XNn+rab/D/rS9jvwhL8859/zHzx5WG1NP+YdZPYNaPipy07n/iPC/68WMUzJ2Mit2uiEJTgt8CMfsdgLQLJiLzwVNRIQSaKaFpgbjew5B6+u1W5FfRL9MQmdoQyaNvQNaT50tUWSmiGrVC+mXPI+e1/0OpEGixnfsg9dwHkfXEeJRLFJk/SnTLTohp3Q2F8z/zmozzR73mGt5bwEWctcRDU+d4D6qnvySh9OVt49HqogdqrYf3jj0aiXExuPb1z606DunQCs9ddAL63vSc9YzXXqLF5t57Ma557TN88C8h5U1jGPF1mUSoPDvzZ2xmJFs1JSkuFrExUciRiLpyCqlplMapSZj/0OXocNkjosVWKURcJBY9eiXOfvIDLFm31UpB+dZVp2Hi9B+EoFuvlQpSo1kGUo0FGA04/6HLcPWrn+Gr3000cKhMlkay1s4a1FvWd195ri61dIJVpho6aekctpNl3rz/BAteRS7ott8XPJ3jLPTf6dTvjuf7KIu39g9FvD3TiU777Xg6h+kvVTISdvu5+zvU59rAq8g9J/XT/8L+K405tivU8LS/0qjTab/BB9Z+JEeURp7O+AUKz8MHXDe69QcDnvsR57+O/UmWsfiKtwcjORl/Vb8veB7ikcjDiRFr1qyppMaZihRTzmp+Vg8nDCtVzKAK61WCmJ4+07jhjFcCprr2M3iXgK2xn+vlwOn6M/PHzB+zfup2/yjIz0NszjbkTX8apat+DRXfhGmnskBEpKVVVTjvUyFcPjV2CVELpJx2y/+zdx1gUhRb92zOiQzLEgQkiohgQkUMKIIoKqKIiPoMYMSMvzmiKKKiPBEMCEYMCChmERMKiKIgknNmc07/PTWvltlhd5numd2Z2an6vv1w3TldVaequ6fv6XuPZIC1RcZLo1WwLSQ0HA3umY39E4ZLWcU8hEhJxaTrXkDhb/NRsPxrEUufRvG635G7YKrFGYcgJDpWlYEMjUtBeFonUHyNaN8ToTGJKsstfdIVKN2z2eJxzcfrggEjnB1gmeIPs6bGzVyA3zfUjjffazdcqEo03vvWF6rjq0/vLZlTTSqENEmkwqrnbsWjs7/FzO9/d3sLnCW+SC9fOwSXv/A+flu3Fa9cdz5+37gdS9ZuxXbJZNsn5SYzRChjaUNvNApni8ePEX+0Wfhj4w4kSgbaT4+Pxrnj38CaHY4XLm4aeALyC0vwyle/2uqS63F8x1a45MQj0aGFo/LDJinL+O3f6/GzlLLctCdDiXamucfA4N5dcO+F/XDSvS97zYPOvZ7Np7zBQM/DUvHEpWeibaNExEs1B7aq4k/8//rlbe3RpSsl1RSvogjFv9cGXldqsdu/XTyDk6wUZfBNVPzEHf61R5UODtvhT3uE2eWfeI5DZ/5YWT/idBlPnblRl3ieP3r8dvr3Bp7zZdzQbv/BjtceW+SPmTtW9g/Xz9Wjyy7e0/59hacYzpfa7fZv8L7lT2caV7d+cXFxDuFs7dq15a1bt1ZfGvjmvK4hTUWRwVf+zouh/p2bgicHTyoqd7wpMS2ON5tgx5Mv8sGLhR3+DN7w54v9w4uFFtvs9O8pXl8/7O5/T/s3eN+ufyDznyBmofEJ8ciZ8zwKlsxXwXnTApOB8ObtEH/ebciYMiYwJxD0ow5B4iX3Kf+krHcermAjefSLyP1imhLIKHSl3D4T2W89JBlmm6VU4xXI/nCC2x5nPGhU91NVmUdmr4XExItQlgBIiUhmm5Zs/QfhLToge/aTKPp7kRLQTPM/Boxw5liTUAm2vXf7cDSMj0NCTKTygGLmlLfb+cd2VaXXdNbPGzdehM+X/4u3Fi1XXXVMbYwvxYPq6ikfqv/vbouJjECrRsnYsHs/Uhsk4rUbhuJwEZv4PEp/NmaX7ROPtuUicn3951osXLkBxSXulWStagzREeF4/45LkRQTjSFPvamCnIskU45eYzqb6b4LT8Ve6XPK5/ZKX551VEdM/s9glMjbyT+JUNZcfNo6CT9R0jfnwmy2175Z6i5FQf+5N24cqvj6ToRH0wKTAZ7n5x3TBeMvG4BwCYyXyEsxjD/pzCt3n19ZPpHPG4zP1ITXlU1c419V4RkP4+edn1/9Gc/nbY4vPT1dbQar4/cGXmde2O0/mPEpKSnq/sb9a4c/X+IZP9bxHjvjrw948s9md/7+jNfXy+quf1y/msZfn/HURxhftTt/jU9OTlb3var2T038ueIpDmnPOn3/qq94vgTB+VJUJ//KnsHC/DWe3xtycnImhqxZs6acHmepqanqZNYGkHxzR6fl8l/taca/s7Vo0aLi866/67TiYMU7bz6+OWKVP4N3iLV294/h7wB/vFjqMqo8L905f535M3jP+DPnf/2+/hWtWYJc8TIr2bE2MCMSZtQHGJAvU8nXTUau+JwVy7qaFngMxPYdjuhjzkH65KtRnp+jJhA/6EYRuOJQvP4PxJ11DUokCyxz6s2OyYVHiDdZsaWJ0j+NJSFLM8RfRcS3km2rRTCTn/9dAyLa9UTCRfcg99Mp4nH4taVjmw/XDQNGOHPwTM+uSVcOUmJTq0YpygMsO79QZZ7x59/te7F1X6bKctoj2VsM2NltU0efjwGSIfb1inU4pn0anvnke/y1eRcaxMfiUinJ1jG1EQY+9gZ2ZzrOW7utQXwMjmjdTPXBjK00KefIko6NEmJVicZbXp2LD375y+7h0bZJCs6RLKaXv1gMSZTDAilzWVhcgmfn/QAG+CeMHIA7Z3yGDxf/bbkPCnM/PzFGiTz3v/OlWgt1mQoLVb5mzEI7uWtbjJk6B/OX/mP5+MEG6CRZjc/J/h7wyGsmS68eLD7PvQeHnYHTurdTor/z86xzWTuKQXyO1ZWSaopXkRb+3VO8tjHhc7ad/r2JZ+aCc6Uad+bv3L/B+44/Hcy2s366bKLOXLGy/7n+wY7XHol2+QtkvK4Up8uI8iUBK/vHG3jyx7gv+bfTf7DjGa+luGOXP1e89rR05/6hk6ec+w80vM701fy5jn/Tpk3Iz88/4HHmnKbMD2vxS99MtedSdR5nJI1ih/ZIqw5fnUeRwQc+fxRXnb98Of+u909N62/wtcefs5hdlUcWz7+a+Df4UMWP3f1r+KueP2ePsOquHzXxV9d41jlOkjf0c6UsY/6vc5V3kmn1g4Ho44cgRn7SnxdPLIuCSv1gILBnEZrUGA3v+RClmbuRM/spFP27WGWHJVx4F+Q1M5SIj1nm1LGe+diFhSNEfspLS6rJVAtB/JBbEdG6GzL+ewPKC3IDm9R6OHojnB1YVIoyERJkjhL/r5M6t8WpRxyGs3t2kgy0KPU8VyxlDpml1fWWSSiSh3K7LTI8DBedcATuPv8UJZaVSqCOQhYzSHZmZmOQiGY7M7LtHh53ndcX7/30p2SfOTIp2Bhcj5B+I2SOaQ2T0f+oDvhi+Rqs2rrbdj+uwHbNGmD+PVcofzO29bv248KnZ4oAaP28P6ZDGl6XrLnznpyhREvXRmHtzZuHgf/yM3a92rw2eT8+ENf+/TtGYNHK9Zg070c/HqkZmhUGeC4P6tUZT19+NqLk3GawlK2qeIPr80R1HmfBhK/K48zK/Kvy+GJ8x13+Ax3PTAXeF7VHHOMpVuYfzHj9Mryv+GP/zh5z2iPJ3fUzeGv8uXr0HYq/Q3n8Ec9MKy2uua6fP+OdPcrsjN8f8LqMrZ3xO3uceYLXHnFVXX9rWn9njzMt7lnZP8Qf5HFGsYyNyqL+ssE3drSBpRXl0FO8c5qnnf4NvlS9KWB3/Qx/hj+zf8z5Y64fle9/vMk2kTdZmWWW98V0FG/mG+X238C3Eiwwn60bBkLjGyD5xpeRNfMBlGxZWTedml68ykBEq66IPXUkStN3SgnVSQhr0hpRR5yC4g1/oHjjn0CZ/VJt7g409pRLEXPiUBFgr0ZZ1h53YeZzdcSAEc4OTTSzO9o3b4SOkrUVJ6LQkx8tPDTI5RMsW/jPtj14/+cVFX+JjYpQpQebJMWrjLcsyaqiJxkz2qy2UMmQKxfxrZmUM/ztyRsw8oX38I1ktHmrcZz0WHr7hz9qzLZrKnM5sUsbCeiUSanJNcgvsvcyTb9u7fDSNeeKZ1rVwhnndfu5J6vMvXOeeAN5hfb68RY//nwcZlG+c+twVVKTHnGm1S8GuqU1xa2DT0L/Hh2wTyr7MBjWvHnzSpVqGGzkc4w7lVacX+7VlULs4Bn/4st8jKMEEt75ZXftEWdl/AbveDmU6+8r/rTHms6csLp+wYzXySPOHnNW+KsPeIoDvF5y/xQVFVm+fpEvXgd4/WN5O6v8edq/r/GuHm9W52/wjVWmtN3958qflUqJuuwzy4nq/l3x8WLNIt8lHB5naWlpKi1Si2P88qENU3UmCk8GbaCqM8t4cJ3Wyc4Mfqfiwyp/erHt8mfwjpPN8Bc8+4/nmX5zyM7+N3j/4686A2d983K+/1S1frWF19fzsqIC5H/9OvK+e1v0srL6FYUwszkQ2D1lBEITUpAjGYWm1UMGDpkxZmPO8sZ1SJiUfZSHTlWqUTLcyvIykfHS9SjPy7JxQAOpTQbiz7kRU7NSbYlBtTkuXxybmWDMymKGDp/3iiS7jD/eaG+PvQRb9maosoMUudgKikq8Vjbvoj7dcd+Fp2H19t3oLaUZzxUxiUJdiQhY9AhzbueJz1rvdi1x3ztfyHOaey+8vCLlJXu1b4ned07GsBO647xju+CLP9ZKucm12JmerfphRp4nJSydx9goMQ7LJtyI2SI03vPW51ICsrTSsZkdOH3MBZLdFoWLnnlLZe2ZVjUDNww4Xgmq9771haGoHjMw8pSecg04FcUFecjLy6sx/qLL4DGe5SouuPP8UJ/wfH52Do67O3/9Mrsn+KqCo1b6N/iDg8t1xR89Ap2Dy1occLf/YMbzMsz5M97uKg64wx/xuoykXfyh+neOt1QV/w9GPK/7TCYgH3r+WhysiS/Nnzfx9AiMioqqECfd7Z+Z2YybBTOeL7Nw/ezyV1AgMUCWajQeZwd7tnnq0WY8toxHmb94tBmPMs88yjzlz3icBbbHGQ2046UsY9jWVcj97L8o3rKqHocgzNTIQGhCQyRf+xwypt2KsgzvlfQy7PqGgZCIaIS3aI/wlh3lpxPCGrRAWEozFCxbgNwFr9geFLMTw9M6ISKtM8KatkFYw5Zy3Kbip5aA0n3bkP3RMyj+9zfbxzfA2mPAIZy1DHrhjF5gj15yhsoAY2nGnIIiVdbupQW/gCIOSzRm5hXYXogjWjXDM1ecjWh5sS1Rssso9Py6ZosIaV9VyjAbIqJWcxE5fvhnI/7c6Kh+4k47U7JNGDjv0bY5UuJiVAYWPdl2iKjFkon0aVsjJQ9z5f8/Nry//FuEK1/8wJ1Dq8+0apyMxgkiZq3fBop0Nw08QbzgkpTIuDc7D5vF+22L9Ldyy278uWkHlm/cgaw8hy+Z3XbeMV2UT9ou8Xpbtn67lBrcIFl5RSLQlYLzHXr8EbhJfNrmLTEeZ9VxzL08b9xIyUB8X/nzmVa/GejcsjHukEzMkzuloSA/H0lJScbjTK65VjyKjMdZmXr5mvE/X3q8GY+zA+KQ1f3rqUdbIHuU8fz1ZPyeepTp/j3xSAt2jzJP5288zip7vFmplMj977bH2YYNG8pjYmIqpZXrzrSS6fy7Vk75L5U7ndbpnJZp8I7MH8NfM/UlxOyfA/vBnD+ONzfM9ePg62dV1wsr54/BH3y9scsfb6LMNKM/UcFv85Ez/6U6KfFWv8MbATI7uWclXHyv+GClI3feZMkudC87IUBmFxzDlDWkoBVz0sWI6naSqKFhyouwLD9bndOle7agYMlnKFzxnS0+Ijsdh6QrJ6i9UV6Up45ZlpetSkEW/fOLeKv9Wo3/ma3uDMjLDBjhDGCm2Rf3X6lEple++hUZuQV4/qpzcN/bX+Hbv9bhsr5H4foBx0nZwDexKyPH1gqkxMdg4cPXYOqXv2LNzn3oLkLaxSd2x3IRtK57eY4S0u6/6FSM6nc0sqVkIwWPEc+9hx9WbbTU35OXnYX2zRpi3tJ/cJKUTDxcSkwmxkRLKcgolU3Hliui4PBJ7+I3KQvpSWuUEIsTO7dBn06tVTZasgiCidJPTKRknEo75/EZWCpCm90mj9Y4o3sHKcl4Elo2TFSchMn1jN9J0mWNZn3/O5740HrZTLvjCUQcs82OFb84iqQUHE2r/wxQzP7P6b1xg1yzwkqLlHjm+v2fLOiXIXXmAIOVLPPozvOTN/D6ZUq7/dcHvPaYYeaNVf6Z6cZ4I8UtT/A688Bu/wbvyNywyh89ipjpaJc/V7wW19w9f32JZ9xLZ2rq/Wt3/HbwnvbvDTz5LywsrDh/rcyf/fsKr8tQ2u0/0PG6DKbd+XsLz5fZmflldf/r/j3BM6NdlWqkcJaamqq+TOhMKd6U+DtvSkzr4xd2/q5ruDp7YOnMGu2JxN89xfOiyi8Hdvs3eMOf2T/m/KlP1w9+OeVDYFXXW9frcVXXP4N3nz/ev8hpePpWZH8wASVb5c1uU5qx/kdenGYYntoRicMflFJ7o1GWa95YD7TFjzlpGOL6/0eGHYKiVT+gaN0ylO5Yh7Kc/Wo9ywvzPZpSaHITRB99Fkq2/StZiZLVLMfksY3I6hGtdQaOH2QyzpjZdNPZJ+C8J99UPmMU0haPH4Pjx01BQXEJurVqivduuwRTPl+MFz792dbaXNv/WMlma4RbX59fcWqc0LGV8vEaJAJTVEQYPv2/UZj82c+YKxlUtwzqgx5tmmPAo69b8gnrf2QHVf7xqz/XqnHGRUVKxlwsGkm2WPMGCWgh2WxL1m1TGVx2W28RyVxFtwgpzdo4KQ4NRUxrLdlpFGse/+A7S2OvbjwU4lIbJKJBQgzCpR+Wl9wtWWibpfQlS0SaVjUDiSI0fnTXCDwm6+BNvzvDd2AwQNGcYvzJnVurmBZfYnaOT1UXv2L5PwbX+PzE4Bobg3Ns7uBZvo62AXx+YHDR4AOXP64/4552199XeI6XoqTd/onn+cH9a2f+gY6nmMfrhd35exvP64nOBHOuZFbV9YjXH90/15/zCCY8r9+cPxvXz+r8Dd5z/qgXaXHTDv/+jmeSWYXHWevWrZVHlK6x2qJFC7X5qjJUdTZQZTCWTSt5Br9DXeSCgT/enCmmOq+/FQNegzf8mf0TfOePLoNr9/yvTTzvX9HR0UiOiUT+4jnI/XI6UFwUGNECM0qvM5A44hEU/vmt/Hzj9WObA9YeAyHhkUi65jmExiYiXYTPuvQYY5nG0PgUNbmyzN2SjWa/zF3tMWSObIQz4O4hfcUXrCUuefYd5WnWNa0Jnr58oIhWr1VskPduGy4lD/fh7pmf29o040echUJ5VnhASjPqlialDudKGT0KZ8dI/+MlW+zoOyarjLNjOrTEf689DwMeeV2VKvSXxjKT/zw/Fr3E62z7/uxaGxY9zJokxavstVIRx9Jz8z0qlVlrA/XjAzMT8NbBJ+KCp2b58SjN0GqbgWvOOAbXnXkMmiUnVMSz9MuH/B+6rJXOVHEnfuENPONljKPZ7T/Y8RQDuA6e8KfxFDmtrj/7p4jh6nHk7v7xNl57cNvtv67xugym5s9q/xqvM90Mvrm6nriz/s5lQO3wZxfPuDjjK8RrjzYr/dcHPCuvsdmdv8a7Ziq7s//Jn6/7d/WIs7r+/oBnpmSFx1l8fLy6eeg3cfSbM3zzhsqtPlmsKN+8OQQrnpkuPDnszt/gDX9m/5jzpz5dP/iw5+6bn1Vd/+oEXyKl3HZvQvbbD6B0r5Rzkje2TAteBiIO64GEIXdg/7MjTZnOQNoGYRFIvvpZVSoxY9rYOskCi+rWF7GnjEBoUiOEREQ5hLO8LOTMmYSi1b8EEntBMVYjnAFDT+iG/7ugH854+FXsyczFXUNORuPEeNz+xqdqD7DE4ef3jsJPqzfj3re/tLUvBh7dCU9c2h9DRMRYJ6UaWU7tiRFnqmy28+X/3T/0VCRERynPLjYKZy9efS76y5jSc9zPCo2JDEeXlk2UR9tq8TTzduO4f31yDK6e8qH4pu3w9uHV8SiaTR9zPnoelqr+m8/bBcWlWLFpp5Rm/A7/bHO8aGVazQxQlH1eMiS//GONoSqIGVBBWskEZfnZk6S0arlUjagpc0xXSmL8i2++s7FyDZs7lT4M3lGpqj7wl5KSouKedtffV3iOl6KeztywOn5/w1utdOY6fl/huf5anLVSqY1lHIkLZjz54v61w5/O9A1GPF9G5/5h88X82b/O1LTTv7t4/fK8a+Z4XeC3bt3qEM5YqpF1arWny6GUa6388uLMYCabNrRzV/mk8mzwhj9/2z81ZQpyn/Pvev8zQ5PisPP+D0S8LsPKi5Cd8XuKD3T+6nr82sDZ7v7zJzzFYd5v9P3Dnf3nPH5v4bOzsxATWo7iZZ8h79uZdZqhEsRxDb+fekh0HJLHTEHe12+g8I+v/X68ZoAHGIg58UIlZGVMvhalGbsqURMSHY+wxmkIa5SmfM+Uz5lNHztml8Wffzuiup4spRrTVVnX0v0SWC8rRVjTtohs1wNZ7zxq9o+fbU4jnAGxURGYefNFSGuUjJe/+BUjTu6BD375S5VlbJQYh/N6d8b/XdgPoybPxsK/N9hewYmjBmJYn+4qc40lIZslx2PV1j0i0H2GefeMxPRvlmDKgsXq+Fee2guXyjjOfux1FEq5SHfa8VL68cWrB1dkluQXFeOPjTuxcuturNqyG5v2pEvf+7FdvNzstvOP66p8x1j+8fpX5kjJxFy7h6oSx+9B5On07u3w2e+rUVBUImUsw9GmcQq6tW6KlLgYvPbtUjz47tcoluxA06pm4GTxt5swcgAGPvYG9mbnGZoMAyp787K+PST77Dg0lrKnDKbzuZXP73yO0h7s7jx/8DlZV1oKRDyfnzh+u/P3Fl6X8aLIZoV/3b838e5UytLxH/bL/cN9wPXn+A3+0JW2nPmjuMUgt13+6gue8U93K71VxV8g4nnd4frxJQM74w9kPPURNrvz9yWe30+ZXMWmPfqsrJ8Wj5098gIRn5OTc8DjrFWrVhVpfPzy4KzkMThJkcvKzc3gSyvebDL8mf1jzh9z/TDXz50q48zdh1P9ZmhdXD/LC/NUZkrJ5pUmzGAYqMRAdO9BiOreD5mv3WmyzgJsb8QNuBZRR5yCzGm3qbXjOkZ2PQkRbY6QmYSo2RRv/huZU29GeXGhrdnFnz0aMX2HI/fT/yJv4VtyjPJKx0kc8ShC45KQ8cotZv/YYrh2QEY4c/CaJCUIZ90yTLKcHOX52ZSGLKcHz5DXvlmK/3vrC48XoWtaU5x11OFK9Hnrh+V48T+DcWKXtkocY7bbaQ9OU75qc8ddjoUr12P8hwvd6jM0NET5suVJptkTHy1EuLytfaJklwwW0S85LvrAnOS/xr46D+/9tMKt4zp/iN5vaybfpjLwFD/ys1qyvxb8/i8++W2V+u/KZ73lLtBZsuW+fOBKXPvfjzB/6epKB6DA+dyVg8Dsvalf/qrEM9MOZoBZgSzzSVH22Xk/GIoMA5UYSGuYhPfvGI5W8qJAVWKHsw0Jg5uMYzHTjM/v7pRB02/CO4srgYrX4oTd8Ru8Qxyqa/7YH5suY2m1f2/htThgt39f4XUZVLv9BzKe1z+On9cxLY5YXT9P5q/75/WW/LPikpX+/QGvX6awO36Dd7zM4i3+rJThdS4jqvt3xbM6o/E4Mx5t6iZrx6POrkeR/nJq8MbjzHicGY8z5+uPlYdTu9cP54fbMinNqLLMvpiGstxME2YwDBzEQEiE+GVd+wKy33nEUb7TtIBhIP7csYjuNQD0PEOoBL2lVBPXsGT7vyjZsQ6le7agZNdG+X+bbWecNbzvE5WRmP/TB1XyEtmhN+KH3Ir0iSNRLtcb0/yDASOcVV4HCmf0Ozu8RSMpbxaHjbvTsWTdVny+fI3yP/N2Y/D6lG5tsXTdNkyWbLGkmGglPu3PxsCfCAAAIABJREFUycPQp99CRq573oDMAPv+kWvx+AffYub3yysNs6UEyts0SVZZWxSmZnz3u5RxtF7ukM8srcSXrV2zhji8eSN0atkYnVIbyzEl40CCPCwpuWH3fqzZsQ/3i5cbvdqstvZy7K8evAqnPjBNZcdV1aaPuQBHtW2O48ZNqZU1sTpmf/s898Lbt1yMoc+4v3/8bQ5mPLXLAEXoMWcdh+vlJz83B3l5eZY9rlzFBSvBOT5/BLtHmafzNx5nlT3W3Kn0xbOKz9fcf64ea3WNNx5njZQ4YMXjyXn9PPF4s+tRpvu3i68PHmWeerT52mPM1/37g0cZ96FdjziOv5LHWUxMjPryoDNjeJLoMnSsWcm0Sp1WqzMn9JcF/btWhvXiGLyjjF994U+nVdpdf4N3pGUHAn9aeXfev1bWz+AdBqiGvwPXP3/ZP7z5xcXFIhbFyPnwaRT+vah2n9TN0QOegdh+I6S0Xytkv/+EbYEl4EkIwAkkXfEUwpsdhqK1S1H072L5+Q3l+ZXLtYXEJgJFBSJqFdmaYaPHvhZR7DKU7tt+MF4C7tE9z0Tcmddg/1MX2+7D1sAMqEYGglE4C5PsrO6tm+GMIzsoAWnOr6tqdZcwAyg+JhKR8r23SN6+Z/nBqkS4uOhIXH16b+TkF2Hu0lXYlZHj9rjioiLx/aPXKA+w2T//5TbuUB+8ZVAflSH/wmc/q5KJUTKHzLzKYh5Fs5OkNOAZ3dvj2MPTREQLRd/7XxGc9fwz9jH/nsvxyOxvqi2L+eCw0zBAsvZOuneqEc6qWMC7hvSVtQrDw+99c6jlNX8Pcgb4osAUyU5MiQoHS7XrTAs+H7AxuMYyfK5vvtf0/E5RQuPp8UKvZr4cyviZc3yM15Wq4mfBhHflg79bmX9t4LVtgHNwtbr1q6p/4vl5rq8OzlrBc/4UU4jn/qGFjhW8c/++wHs6fm/gdRlNO/PXnlrMNA1kPF8q5v6zun84f51px/lHR0db2n/1GV+T3sHzVV+/dKaeK38G30xd36vSi7zJH/UWils18c/ru04Wch4Px3co/JYtW5CbmzsxZP369eU8Qdi4uDwoD6Yzg5yVYr6ZoD1m+KWCwWH+zpNNfxkw+Jr502Us7fLnz3jn/VHd/qlp/AZ/4Pwy/IWA+8H1+mP2j6MMbFXXD3P+HPr8KZf7VdHfC5G7YKrJIAry4Im70w9r0hopN01DxgvXSIaSfa8fd/szn/MOA6EiipUViBeRlGmsriVe+jCKRVgrEA+78NQOKF73u6XOk699HmV52ch68/8OwoU3b4+kqyeheOOf8vd7Vcabaf7BQDAKZzeefTzGDjoR0ZHhuOvNBXhz4YG9fvPAE9C9TXOUyv1xkfiZffDL38gTrzBP2uX9euKq03ohWcpBMoNsT1auyqZatn47fl69GZv2ptu1FqwYVmJMlGSuHYbBvTrjP1M+9GS4FdhwEcDeu+0SbN2XhZumz1Wi3qBenXDu+DerPX6YPHTHiwDoKq65O6Crz+iNkzu3RevGyRg9dQ7+2bZb1uKAAEeRbtFj1+CBd76WLMB/3T1s0HwutWEivn3oalwk2WbLN4jHpGmGgUMwwD1z44ATcPEJXUHvEgbbdHyruudvXemCQTYGp3Wwn8+p7jx/abx+udQXeMbr2Bi/s9O/K16Lhe7OPxDxulIJ18/O+J3xDK5zn2kbAmf+XOMd+vfawOvMPSv9M/6i472Biif/2qPOWaytKt7kyj9xBu9b/ihuaI88O+vnKzzFNZ73dvv3BzzPB+5/O/xTrGLzFO+cjGRl/XX/nuCzsrKoj00M2bBhQzk9znQanb548Hf95YCZMvydFw2d1qtrRFf1O8kNZrw2MLXLn8E7DGwNf44v51bPP7N/zP4x50/l60dGRgYSwkpR8PPHyPtuJuRmZgILhgG3GUgc/qAIrfK20RfT3caYD/ohAxLwCo1vIL5jyQhr0BwxJw9DWKNWoMhG96K9Dw4EPQ/dbVE9TkfiRfdIVtsS5H72sioBqRsF17gzr0bu/BdRut8Ec93ltC4+Fz/oBkzNaoknxRcrGFpibJTyAvt6xTpM/2oJ1u7cKyUFixAjItrEKwaK8NQF29Oz5PcIpMTF4ONfV2Lsa/NsZzalSWnDHx69Fv/u2IvlG3fgsCYN0DAhFg3iY5AsP/QiY39fLl+LB9/7Wnmd2Wm3n3sSbj3nRCUyffzr32p+63ful5KP+diXnYd8G+IfM/OmjTkfR7ZpgQkff6+82Ti+G6Z9YpuPQ83tWVmDvl3bKo4oku2VsS/+dzN+XbMVu0VwvEPm+eUfa/GQcGXawQxc2/8YtU4XTJhlK+PPcBqcDNAj8ZI+R+LWwSciLqwcCQkJ6mVN7dGlKy3VFO+iCMa/s+mXzzVeV9qoazyDk8x0s9t/MOK5jgxO6+CwHf50GU+7/BHPcejMHyvrpz2e+K/OfKlLPPe/Hr+d/r2Bd/XosjJ/9h/seFePLav8eQvP/cPMIbv9+wpPMZwvtdvt3+B9y5/OFK5u/eLi4nivnxiydu3a8tatW6ubPtNcWa6Rm5WKIoOvDNo7/85NwZODm5rKHf/ON3V4swl2fFV8WeHP4A/eb4Y/988/u/uHFwsttrny7Q7/nuL19SNQx+/p/A2+8v7j/YUvabh7/3Hlzxmv71fMFMp+6yGU7FwfnBECM2uPGAiNS0HSNc8i/dlRHh3HgH3AQEgoItr1RHT3UxDeqquIZAkIiZGfCKm0IEEGtvxF76qyrcWbpXxdqYVMm7AIxPQ+G3FnXYPClT8i+73HD0xQxAHpoMaMNx+wYboUBiqEs4+DQzh7fPiZ6CeZWac88EolkerC47qBos1HIpQ9Jj5hLEl46ck9MObM43Dd1I8xf+k/tvbLxX26q+y2c598EzszHOVRmR2WKNlnFOaO7dASfTq1VoLX6FfmoNimjxq9y4Yc0wXHd2yFow9LVf2wJGRmfgGypLTiyq27sWjVJrzzwx8ok2dUd1u7Zg3wqniKdRBPM+JyCoqwfX8WFouQ9dPqTfjxn41KnPNWY7ZagvCTJPz0apeKE4SbPh1bo3FiXEUXm/ZkSBnLbHwl4uDCv9dj1bY9KCk1WawkaN64yzH29XnKZ840w4BVBto0ScHkqwaje6umEtMKq4h/MR5GMUDHw1h+kc8b/J3xL+35U93zil28rqxSG3g+b/P46enpiqaqnrdq6t8beJ15Ybf/YManpKSoeCv3nx3+ghnPeICON9nhzxt48s9mt/9AwlcVP7Qyfqt4fb3U1y9v4SmiU9/g+tc0/ur6J55iOMfjKT45OVndd6raPzXNn+Nn/xpPccj1/uXO+AMVz/kyGYf865cLrMxfZ8pJdvrEkDVr1pTT4yw11fHQoQ0k+eaMTsvlv1YNUIMZ77z5eLJY5c/gHV9W7e4/w98B/nTNbSvnrzN/Bu+oWW6XP3P+++76x4cLlmorWvIpcj79rwSw7b3VbvUh3Hy+fjKQOPwBFEkpv4LFn9TPCdbDWYXGpyDxskcR0eYIlOVmoCx9p2R/bUfx1tUo3fYvyuUBJGnk48icehOKt9gTCdyhjUIdM9lCwsIRe9ooFCyZb0rFukNcLX0m2ISzRZL99euaLbjtjU8rGG2aFI/P7r1CvMUKMWj8DCU0sSXHRWPu3SOxVEoq3iJZZ3baoKM74TbJBKNwliXHr4sWKQFvik49RUDrnNoYLRsmgZlv/P9H3T4ZxRazzJn5RbHx5evOw4Lf16BFgwS0bpSMRv8TszbuTheOtqnSgH9t2YXf1m716jT5UN9axt+7QxqOaNVMsvZSKuYULZ5oI55/D9/+ZV4E4hqxnObwSe96lX9zsOBigJmmFPuv6He0ugby/NOVllq0aFERH+N/VPW7LvPI4BzFKD5H+wrPzAXnSjVWx2/wvuNPB3PtrJ8uu6gzV6zuv2DH82Vdxg3s8hfIeF0pTpcR5UsCVveP9ugjf1bx7J94xn0N3h5/jNfypQ67/LnitQeYO/cPnTzl3H+g4XWmr+bPdfybNm1Cfn7+AY8z5zRlfljX1HWt+VydxxlJ02nONeGr8ygy+MDnj+KC85dH5991zfCa1t/ga48/fT7b5d/gQ5V4Zvir2mON1++azt+a9g9v1mzewvPLXkpKMiKL85A5/Q5HlpnxFwquKEgtzDaySx8kXHgX9k+4FOX5jiwK0/ybgdjTr0BsnwuQM/8lFK74TrLJSlDOjLL/ZZ+EJjZEytg3JFPsCRSt+tGrkwlv2haRnY9H1BF9Eda4FTLfuAelItw1uO1N5HzwNAqWLfBqf+Zg7jMQjMLZyi27ce3LHymS6Mk1bfT5OEXKA5764HRs2O14e52N5Ro/uONS8fjKxDX/dXzeauPx3731Ytw183Os21n3WUB83ogQrzKKX7FREVL6MNeWn9oxkhn32CX9MeCx1xHKY4oI10SEs9OOaI/TurdD3y5tFTXzJDPPLlfucktOI8JDESlz6t66uYh1O5V3XDC3KBEQv3/4Gjz9ySK8//OKYKbCzN0LDPC60aF5Q7x18zA0T3GUbXSOZ1Xnccauq4p3uMZD/AFflceZlfFX5fFF3tydf6DjmXmgxRXtsWNl/sGM1y/D+4o/7VGmxSGr62fwDo83X/LHTCstrtlZv9rEu3oUOl//nT3Kqht/fcazcqHOlLUzf2ePMi3Oua5/Tfx5A3+Qxxm/HLBRWdSLzTdmtIGlFeXQU7xzmrid/g3eEdy2u36GP8Of2T/m/AnU6wfKxMts6efI/XI6yjIdopxphgFPGWBpv+SbpiovqyIpy2ea/zMQe8aVKtssc/rtVZdMZKlGKeXIawZbSGSMeKCliMAlniVulnZjNllEy44IE6GMAll4s7YIb3qYlIOMB0qKUbJnE0p3bUSelIMs2bZG/tYGJbs3Sp+mzJqvdlCwCWdXntoLdw/pi0nzfsQfm3aoMomj+x+LD375W8StBVIy8cBeZEbVp/dcjhkLf8fkz362vET0U5ty9Xlo3TgZmZLFxuOslRJ69DvL9nL2WccWjSQrrB1SGyQiPTdfvNv24ZPfpNxqHTWKjJ1SG6mSiSs277LVa/fWzTDu/FOUD1yhvC28QTLZVksZxn/kh/PhT16hhfKxtkYRmKATpETn81edgzMeelWtv2mGAW8wQK/BO849WfzPuiNc4mA7dmyviI/xP1iZic35TXz9cjDjX3wZkHEUBkv5HFXV5/0N7/yyvPZoszJ+g3e8XMv19xV/2mNNZ05YXb9gxuvkEWePOSv81Qc8xQVer7h/ioqKLF+/yBevA7z+sTyhVf487d/XeFePN6vzN/jGKlPa7v5z5c9KpTCevzrTVPfvio+Pj+e93OFxlpaWptIqtTjWvHlzlaZelaEpb/bONwetPLP2p128nqzB71Q3Xav8G/4cJ5vZP+7vH+c3Z+zsH4M/8OaNt/izYiBdFf/Bjs/MzESCeIXkvPuI+BX94I3nZ3MMw0AlBiI7HY+YY89R2UOm+T8DKuOry4nI/mjiwcJZaJiUTgwDQsMR1qA5SnasQ/w5NyLqqDOQMflaKeko4pkbLfa0yxEnAh3Ft3L+SElGZrcViWda0frlKsvNNP9iINiEM7I/T8SwIyVTiSXJ+GbmKvH/Omf8m8gvOiDKhEuW1si+R+GhYaej29hJInxZL7OYLB5mT48coLKxeDz+MFuKbcm6rfjqz3X45q91SkwrKLZ/brAs4ztjL1bPqvQhY/lCZn6NnjoHDeJjMPKUnkr488QHjFlmFMdK5Lms0IOxVrf76ff242PXiV9aHub8thIniK9Z7/Yt1Zi5TuStSPzflm/cgevFC26b+KyZdoCBZy4fiD+EmxkLlxlaDANeZ+DMHodj0pUDkRQTreJhuoweg8Ou4oQ7z1/+hGfmiHNw3N3x65fZ7c5fl4F0DY5a6b+q4KrB71D39Zrihzo47Al/9PhjvNfu+gUznhco1+C8Flfc2b/ewJN/xvurWz8tFujxOP/O/oMRr8v28vzS89fiYE186UpM3sTToy8qKqpCnHS3f11GM5jxjJty/ezyV1BQ4CjVaDzODn5zyLmsmPEo8p1HkfE4K1U3N0888oxHmWceZZ7y5+n6Gfyh97/jet1UBalzP3neUZrRNMNALTAQEhGF5OsmI0eEmOKtdZfZUAtTCb5Dir9YeJPWCE/rjIjUjght0AJhyfJGeKNUJZLtnzAckYcfg0gR2nIXvIxy8Ud0pxEfkdZFstR2qVKMZZm73YGZz/iQgfhB12NqZks8+fFCH46ibruOl5dKjj+8FbqmNcXGPenKH4sZYWwUcO4beqry8GJ5wje+W4Z73/7SowFGR4ajlRwvTbzGDmvaAN1aNRUPspZoI5loEoHGnF9XYoyIQXZaYkyUKie5THzYXhBxLEOyjd6/bTg+WbIKUz5fjGPFF2z27cNxx5sL8M4Pf9jpQpV5vO/CfhgmWSdPf/IDXvnqVxU4p6dWJ/FQoyfcxzKHnIIiW8cniJl/M24cirMefQ1rREhk++3J61UWIEW7s3p0wKlHtMOO9GyMmjwbe7LcuybZHlAAAduI59v0MRdgSB366AUQPWaoXmLg8OaN1HXgtO7ta/T8MR5nZRVlLY1Hmn2PNONxdkBcsuqx5alHWyB7lPH648n4jcdZ4HusGY+zyh5vViolcv+77XG2YcOG8piYmEpp5bozrWQ6/66VU/5L5U6ndTqnZRq8I/PH8NdMpe2a/XNgP5jzx2G47I3rB7+cV/XmX6Bef6q6Xlg5f4IVX15ciMIlnyLnk+e89KhsDmMYqJ6BuLOuVSX5smbdX3X5P0OeXzEQ1eN0RMtPRNseCImKQXlJkRLFygtyULp3G4r+/VX9lO7dUivjDgmPREh0HMroi2eyz2qFY6sHDUbhrCaOjmjVTAlNzABbvGYr7pjxaYWoZpXbQ32eZdBO7NQGeVIK6Ms/1h7q41X+/XAp0Tj37pHo//Cr2LQ3Q3zMIvHvC7fiqpc+wOfL1yjMo+JNdrr4kB03boqtPo4+LFV82i7Bs/N+wBtSbjJXykxecuKRePzSM5VYRu+0f6Wc4pAJsypl7VnpbMgxXfDo8DPR9ZZnFYy+SpzXmSKk7cvOU+LdzJsvwsgX3q+VjDcrY/Wnz1JUHC/rAKm0Sx89Bj1M8y4DkeLnR4Ga2ZbMPA12jimejTrlaOTnZqOwsLAi84DBanquuPP8xRXSL0PqzIVgxGuPGma+WJ0/M+UYb+Tzvx28LqOoMw/s9m/wjswNq/zRY4qZjnb5c8Vrcc3d88+XeMa9dKan3r92x28H72n/3sCTf14/7Y7fV3hdhtJu/4GO12Uw7c7fW/j09HQw88vK/uF3F1YGo15lB089h+PPy8tzlGqkcJaamqrS/nhQLi5vSvydNyWm9bFT/q5ruDp7YPHzrr97iudFlTc3u/0bvOHP7B9z/jhfP/jljiJUVdcr1+tXVdcPg/cv/rgeSUmJiC7JR/bsJ1G0Tkr1mKC0dyMn5mhVMhCa3AQpY/6LjJdvROm+bYYlP2cgYejd4nN2JIo3/4WSjStQsn0tynIzUJaTjvIi7/nihIRHIPaUEQhv0128zFYj96tXgeIiRLTqioRh/4diuUZlf/i0n7MVHMMzwlnldWY5QmaC5RQWYfv+7EqeZ3Z2RNPkeJX1FSXlEwuKSvDjPxulHKH3zrUuLZtg7riR6PfANGwW4YzCH0tRUkhbvd3ha8pSkc+MOhu97nzRzhRw7RnHYODRHTHkqVmKjyPbNFfiIj3UXlzwiyoH+dr1F+KG6Z9g4d8bbPXBUnDTR5+PSya9g0WrNuKoti0w9boh6P+IeHb9j69p8vc3v//ddh+2BubnIAqM88Zdjsuefw8rpeSoad5loH2zhqrcatPkBCkVWiLZkPvx0HtfYcu+TO92FEBHY+lUXtMmXTEIyVHhEkTLVcE0/fzI8nUMzjH+xeAiG4N7bNozvKbnT4P3H/4YXGXc0+76+QrP8VKUtNu/N/A8H7j/7fDH/n2Jp5jHILnd8Xsbz+uJzgTT8fnq4u+8fuj+uf6cRzDhWX6U8ydfduav8bxec/2t8mfw4Uovok5klz9/xzPJrMLjrHVrKV8jm07XNHU2POUmqsoAlScvg5dsWkk0eEeN4WDgjzdniqnO62/FANfgDX9m/wTf+aPL4No9/zWefkLFEgRnILq2MkUC6JneDLWOGYgfcB3KCrKR9+2sOu7ZdGeVAZbXZFZqbbbQ2CQk3/AyQmMTUZa9H6HxKUrMz37nYYTEJCCmz4WIPvos5C96H3nfv12bQzHHdoMBI5y5QZKNj/Cheejx3fDIxWcosalMEoFS4qJxMYWhlRtx3OFp2JmRg427020c/QCkcWIc5tx1GX5btw1PfPitKkH51GUDcOTtzyOvsFiVOZw4aiDSGiXhAskIs9MeGHoa2jdvqLK9+Fw35epzcVzHVhg8fga27HUICLNuHoZPl63GrEXiZWijtZQylm/fMgxrd+7DFS9+gO4iAL572yUY+sxb+GvzLnVEZpx9+Mvf+HDx3zZ6qJ+Q4ZL5d7ysxY3T59bPCfpwVtyTFIj/lv23QLI3j5Vztr+UKQwV4WiweCKu3+UQhYK1pTZIxNOXiyDfphlyc7KVuMLnEnfiH/wc42W8TuqyWjpTxuAPtk3hHnOOp5E/igH81xP+NJ4ip1X+deaCq8eRu+vnbbz2NLPbf13jdRlPzZ/V/jVeZ7oZfHN1PXFn/Z3LgNrhzy6e35+0R6T2eLPSf33AsxIWm935a7xrprI7+5/8+bp/vjzi7BFndf39Ac9MyQqPs/j4eHXzcH1zhpkXVA71yWJF+ebNwS6emSLcXAZvj3/Dn9k/9f384cMH3wip6k0+d/a/wdctf658W+Vff37//n1o1LAR8iX4nPfNm17NGAnWQICZt3UGWKox6cqnkP7cVW57YVnvxSBqg4GwhqmIOuoMyULrjrAGzZXQlf/jByj88xvb3UV164vESx9E5gzJLBNBPzQuCUlXPYOs18ehZJfDczH25IsRc+JF4qV2Sa0LebYnEiRAI5zVzkL3bt9SiUkPv/c1vlwhZRhFOPv6wavQ664XVeYZM7Q6S7bYSfe+jGJ5+dJukwp9yvuLHlf0aaNYlp1fgLtnfQ6WmBt+Ug+cc3QnJXoxk8tOGyHHeGR4f7wloliYBKZ4zJtenat8zXT74dFrMU76tNsHj9MgPhYMxq/YvBPRkqG3bMKNqvTjzO+XK+FvkMyj5x0veOSlZmf+/ooJDwvFNw/+B9e/8onizDTvMvDwsNOVJ+GVUva0qKRUidBvj71YBb0ue/59j85b747Ud0fjeXrFqUfjniF9kZ2djeTk5IpKTcz84JvzbKx8w+ZOpRNdqcngfc9fSkqKinvaXT9f4TleJkHY7d8beGZG6cwRq/zx8854q5XO/AVP/rU4a6VSG8s4Eqf5szp/jfe0/0DFa73C7vh1pjD5t7N+wY7Xma52+fMlni/z60zT6sa/detWh3DGUo2sU8svRe4ql1SOeXFjMJONyiFFN4M/tPKvlXPDn//tn5oyBbnP+Xe9fvxyQnHYef8HIl6XYeX5a2f8nuIDnb+6Hr82oLa7//wJT3GXXyr1/cOd/VeWsRs5819C4YpvfffUbHo2DIRFIGnUeBSvWWIyiAJkN4QmNUH8mVcj8sh+ct0JRWmGvAGXK5kjEZEIa5Qmwtm3yPlooohaBZZnFNm5D5IuewT7Hr9AlYBki+51thLnsmePV79Hdugt4tpD2P/sKJRlmvJilkn2IuCAcPa9F49qDnXvhaeocmYXPv228uTq1S5VMsHOkhKKrymvJJYifO368/HMJz+q8oOetp6HtcDVp/dW/VB80m13Zg5e+3YZXlqw2Hagn1ltE2Tsp3Q7DCzT9spXS/Dw+w5xvbWUtbzohCPE86w7Trl/GrLE/8xqayReb5ESgN++P6sSlPw9eNGpqjQkxcYXP/8FE+f+GPQeU5qkYX2OwGUnH4WLJsrLUyKYmuZdBr68/0qV3Tjl88XqwOcd01nKNp4tJUtnilC5C2f26KB+7pyxQJ3Twdz6ybXh0UvOQOPYCPAFdLaaMj+cKzUxfsDnOO3J7c7zj6d4Pv/xeUt7vljt31t4XQaNIqGV+ev+vYl3p1IW15Xrw34pZnAduH4cv8EfutKWM3/aY84uf/UFz/i5u5XequIvEPG87nD9+JKAnfEHMp76CJvd+fsSzzgdk6vYtEeflfXT4rGzR14g4nNycg54nKWlpanMDX1yOtdQZXCTIo+Vm5vBl1Zkwhj+zP4x54+5fpjr50710OHuw6HOJNTXzxLxCioX3yD6SslTXzA/q5u5+wkDEW2PRPygG9We9KZXlp9Mr94NI+mKJxF5+DEo/P0r5Hz5KsoyDmQrRB15GhKH3YusN+9F4cofLM89JDIGDe+fg+z3nlACHFtYw5ZIunYS0sfL2/plJYgffDOie/bH/qdHVIhrljsyAK8wYIQzr9BY6SDybI3JVw1GiIhMY6bOUX+7bfCJOCKtqWSvfChlG8uVAPXa9Rdg6frteG7+T7YG0bZJCi4WwerpOYtEFHME7vlAziy0hJhIdGjeCH9s2oliyZbxtPGYPDYbx6/bB3cMV+Uhn/v0Zzz10UIm1lluo07pqfgZ88ocyVjbdBCXjhlV7tdyJ/UMQM+8d8YOw2vfLMMnS1bVs9n5x3RmSWnQuKhInCdCWXxMFBY/cR2ue5l7dKOcC8DEyweiT6fWOOeJGdglAnWwN14fZtxwoQjsbeX6Ji/kiKjC4Cj/ZaYZn//dKaOmy9B7incWd+z0T7wWJwze+vr5kj+ulxYXmEFhdf28gef1QIsDdvr3JV6XUbU7/kDH6zKoWhyxun6ezl+XMSX/rDhnpX9eh7VtlK/w+mUIu/0bvONlEm/xZ6UML/ePLqOp+3fF8+UY43FmPNrUd147HnX0BXo2AAAgAElEQVR2PYq4OamcG7zxODMeZ8bjzPn6U9XDJbOhG8ib2Xnfv4P8H2ZLWTzzoB7sgQq/mb9kLSVd9TTyv52p/KxM818GwlM7IPm6l5D90dMinH0p4rvLm/JhYmw89nXJZF2I3M9fsTURCqmx/S4TH7N3ULJ7k8o2o1hWIoJ/aKK8QNSkteyVWcj96lUj/tti2HsgI5x5j0vnI90y8ARcfUZvXPbc+/h94w58cvcI/PLvFjz2wXfqY4kSiP/8viswaf6PePfHFbYG0Ue8rVg6bvX2PXj1m6V4/6e/6jzz5RLx2Nq4ez8Wr9laSVCzMqEeklF253kn4+QubfD9yg2Y8sWv+FEENGeBzsrxguGzXUWEfXJEf1zwv4zGYJhzbcwxQc7DKdeci3/lHJow5wdVGlS3Ezu3wRs3XCAlSVehXbMGWLNjn2SXfVYhDg+TTEsKvoNEONudmVsbwwu4Y1JoHNG3B67vfwwaJsUrybuq5xnjcea5x5vxOGusxFi7HmGuHmvuVArjCcn9rD3mPOnfeJw1UuKAFY8nZ/498Xiz61Gm+7eLrw8eZZ56tPnaY8zX/fuDR5mnHmuVPM5iYmKUmMGLoiaXYgo7Yc1HplXqtFqdOaGVuKp+18FQg68//Om0Srvrb/COtOxA4M/Z01Cf/1bWz+BD1PXS+fpn+HN//+v9Q2+FsvxsyeJ4DEX//BJwD9NmwPWfgaju/RB97GBkTr9NUgOCu2yRP6929FH9EXPSUKQ/f3XVw5RrTcoNU1G84Q/kzJtsayqhiQ0Rd9Z1KqtMNRHnyosKlJ9ZqQhped++iSIp7Wma7xkwwlntrEF8dCQ+/b9RaC3eXB8uXon+R7bH+I+/x1zJDoqJjMANA47DBcd2Rc87X/SozF6Xlo3x/FXnoH2zhli1bQ9ufnUe1kqA31uikypNkxyPvl3aom3TFKzcshvLRQjctCdDBcXtZJhVx/igozvi3gv6oaVw9p6IiY+KyJiRm++1udTOStf9Ubkmk68apMTKGQs9L/NZ9zPwnx7joiLU+XO6+ARu3puBUZM/wLpd+9UAQyUrlD5nI085CuESEzr9oVflHGN5PyAqIgwv/mcwYgU/8oXZKPlfxqf/zMy3I+l1WCqmjh6CJklxyhtOixs6c6Km53/ub135qWHDhqoMoF08PVro9e0tfE3xPmZY8e/O43ftPxDw3Dm6jCX5d+bPnfETT77Jh6d48seXRvX6We3fF3htu8D52+nfG3hdRtNu//UBz6QE7j+r+0d7+jHeT/6io6Mt7T+DD6koY2iXP53pZ/D29p+n/DHeTXGsOv63bNmC3NzciSHr168v5wmia1Ay2Mubu04bd1aKKa5pjxze1Kl867Rkfk6n+Rp89fzpMpZ2+fNnPG/uen9Ut39qGr/BG/7M/imr8fpbH88fnXmoz38+vChz480rkPPxsyjdt823T8Omd8NANQyExqcgZexryH77ERStXWp48lMGwtO6IOnyx7Dv0SFVjpBiV8IFdyLnk+eRv/gTW7OISO2IxCvE927rPyjZuAIlO9dLOchdKMuSgH5eZR8jWx0YkNcYcAhnqXhSRB3TvMtAE/EGGyllCC86oRtaNkxCtvh/pYsQlBwbowLvN0ybi/nLVnvcKYW4vl3b4nbJfqG/2dcr1mG8lE3cus+zc43CAX3TmD0XKlnF9GprlBiL+975CtO/XqLEQJaI/O7v9V6rGt1Qsup53NsGn4QwCaC/+f1yvPzFYuQaD6+KfXJkm2Z46+ZhGPDY6yL2iDelaR4xEB4WisG9OksG35nILijC5M9+VoIkxbCo8DBc3q8nxg3pixz525J12/Dvjr3oJhl/9Pe7fPJsrNvpENpMq8xAs5QE3HN+X1x4XDclfu/csUPF15wr7eiyUIyT8HmHzTn+oT/vGn/TlXo8wbMMFRvjd+72r+M57N8VT7FPe+Do53fX8Rt8qFpf8sfgLtdV8+/Mn+t669+d+fMlXpcRtTt+f8CTP+5TO/xz/AbvW/4obnAd7K6fr/DUR7jv7PbvD3ie99z/dvhn8gCbp3jyx+uo1fXX/XuCz8rKYnx2YsiGDRvKW7Vqpd50ISm8ufNf/s6LNZVrZsrwd5Kl03q1IWZVvwc7XhuY2uXP4B0GtoY/e+ef2T9m/wTy+QPJ0Mj/+SPkfvayeSY3DPg9A7FnXImw5CbIfn+83481mAeYIqUYS/duQf5PH6J4/fJK5RIppES0OQKZMx9QYpdp9ZuBCuFsjhHOamulIyX4flq3dmgjnmTNJZi8NztPyiquwI6MbK93efVpvXHVaUerrDaKoZ+KMJeRV2CrnxYy1nnjLsf0b5Zg6pe/oUF8DH4bPwYjJ78vYtkGlR12cZ/uygNq7c59tvqoDpQcF4PbzumDc0XQyBLB8VYpkffrmi1e7SNQD/aQZEEliofd2Nc/DdQp+N24eY4eLVlSL0vZRoq3s374Q3kH7s5ylGDs0rKJEoEOF99AikDb92fjrlkLVPlG02pmgOL77eecKL6LUagpXkaRiX/X4pmzR5WuVFLXeAY3mXlit/9AxDsnD9gZv6d4rj+D486ZO1b41x5PvsI7j19nflgZvzfw7I9xQ7v9Bzve1WPL6vp5C8/1Y+aP3f59hdceWXb7N/hGKtPaV/zpTOHq+o+Li+O9emLI2rVry1u3bq1u2nzzn7VruVmp6DH4StHM+XdOiicHNzWVO/6daW282XuKr6o/K/0b/MHrZfg79P7lyaLFJle+3OHP4D3jT18/7J6/hn/P+PcX/nJycpAYGYrsdyR7Z52U4iktMc/mhgG/ZyAkIgopN76C9OeuQnnpAa8Qvx94kA0wsksfJF76kApM7J9wKUrTd1YwEBKbBBQ7yiqaVv8ZMMJZ/VvjxpLpdpH4LzFYvWz9dlzwzFu2JnlOr04Y3f9YDHziDZVR1rtdS3x0x6U47v+mqGy2hvGxeOuWi/DJb6vw4ueLbfWhQRQuDm/RCNER4eic2lj97yPF+4wZdH06tsbbImTcNetzj/qoL+CFD/0H5z/9FvaJAGuadxh45OLTcfZRHZUgHCnZoBRsN+5JV6VP6VHIxsy0BrLnGePJFDG6qKTUO53X86OESeZqF8nQe3X0+WgqGat8vmX5Pz5vMb7G+JkuS8+X0qt6/mU8jmKKjsd5A8/nbfaXnp6uVoDxvOr6d41/sP+6wOvKKnb7PxReZ35UN39/xrMai7aBsDN+g/cdf4yfk382nv9W1y9Q8RThqQ/YHX+g4PX12vX6wfEzU5fXs5rW3x18cnKy4xm2iv1jBU9xyPX+U5/xnC/np/mzOn9+nvdhiVNODFmzZk05Pc5SU1PVSawNIJlWrNNq+a+usVuV4SlxLVq0MPj/8ee8+XiyWOXP4B1fFu3uP8PfAf50zW0r568zfwbvqFlulz9z/h/6+uco6yFlLLauRvaHz6Bk+5p6/khtplffGIgfOFrMQcKRM/eF+ja1ejWf0LgkRLTuhuItq1CWbUpN1avFtTAZI5xZIMuPPnpY0wbo1/Uw5SGUGBuFJonxSnRiSUiKUCwjV1pWjrcoOM1cYGvkV/Q7GkOO7YLB499U+KHHd8N9kmXW447JFb5jDww9VXm0Tfhkka0+6CHFfhhcZyuR75jpOfkqyyyvsAj7+d95hXj9u6X4+V+TcXaNZO90EmHx1jdMtpmtDecCov8W93D/Hh0w5MmZ2JmZo7z7zu7ZEXdLecaWItw+IWVPWTI0v8i8DOQJ522bNMCEy87CsR3SsGe3lG6Wc905XqbjZ842BRSz+ByuKz1V9Xkdr6sKz8wF50pRBn8gPukar/Q3/nQw2876aY88nblidf8EO1573NnlL5DxulKcLmNJkdzq/uH87eLZP/G6DKDV/g3ekbykyxja4c8Vrz053bl/6OQp5/4DDc94LUVOnv/kz3X8mzZtQn5+/qE9zlw9h6x6bBl8Zc+i+sxfVR5lVtbf4A/2ODP8uX/+mP0TmPuHr3WXrPwB2e89jvKSIk+eUQ3WMOATBsLTOiPluhew/+kRlTKZfDIY06lhwDBQIwNGOAvMDTJ+eH/ln6bbqm17lPfSevFb+mPTDmzcnYHdIgLkiy8ZvcnstG6tmmLe3SNxx5uf4f2f/1ICA8W5cW99oQ7HDJwlT16PCVLmc9aiP+x0gYcuOk1l7vy2bquUvdsvQlmeCH5lSvRjSTz93wxGBHtLkfKVS5+6HqPEV+v7VRuDnQ6vzJ8lQeePGyl8bsC4WY59rRtLk7587Xk4/vBW+EOyzkYK7ybLzzPaI0QE43Vk1ClHVXgkMfOsOo8x7Wnl+vyvPc60jcWhPMqqwlvxOHMHX5PHmcFXjl9Y9Yirir+aPM5cPeYM/uD4UU0eZYfi71AeZwbv4Ft7HFYVv/SU/5o8wtzh31d4dzzKahp/oONZuVBnylbnkVbT/L2B513ciseZ8/5l/wd5nHGzs1FZ1B/mGy9U3vivFeXQU7wWl+z2b/Cl6k0Bw5+9/Wv2j9k/5vyp/etHVFQUGsRFIe/bWcp3yJRJ8+zh3KB9yIC8wZ0swlnh8q/En+9jHw7EdF0jA+J/ENH2SER16wuW2CzetAIFS6UUWlkp4s6+DtFH9Zfr0Uzk/zJH/T/T6icDRjgLzHWl51JJaZlkZhVglwhktaErRYlIdv+F9DE7EotEqDmsaQo+/nWlZH5tRmxUpMpAo6gw6IkZ2LIvMzCJDKBRDzmmC8YO6oMzHn4VhaZMoFdWjuLYfPHxY1nGy154X51Tzi1CsjffG3sxerVLBcXpgY/PQLFUHvJ2i42KwCvXDsGyDdvxzNwfvH14vzoeBfdhJ3THOMnoC5Gy0PLmeqXMM+dgM9/8ZxyCwVLGcdyp9OQp3lmso7hGkcdK/wYfqirTMP7pK/64Xmw6c8Lq+gUzXnvUOXvEWeGvPuApDvB6w/1TVFRk6fzX8+d1gNcvZu5Y5c/T/n2Nd/V4szp/g2+sMqXt7j9X/qxUCuP+1Zmmun9XfHx8PO/FDo+ztLS0SmlpzZs3V4pxVYakvCg73xx0WiZrl2pxzSpeT9bgd6qbruHP2v4z+8dxsbFy/ji/OWOHP4MvrXhz0Fv8WTGAror/QMKzLExZYR6yZ92PorVL/eoB1wzGMGCHgdDEhkgc8SgypoxBrUR07QzKYCoxEJbSDCm3zpD/J1cgCmPykJj9zqMo/GshQmISkHjhXYhofzQyXhkrpWP/MezVUwbiB16PqZmpeFKyhkwzDFTFAAUbllRMjImSzJAQ9UzMxpKK9B37dNlq28TFR0filK5tcUSrZuoYzJr74Je/1X+zjB6zzkxzMDDrposwcd4PWCq+daZ5j4FJowbiwuO6Ydiz7yhR2HXP3SZegb+t24Y2jZIx43vxHK6FdulJPTD+0jMx+pU5mLc0OO63HZo3FM/EEQgrK0au+Drr4Ko7z2+6jB+D067iiFU8Mz+cg+Pu4vXL9Hb712UkXYOjVvqvKrhq8DtURkdN8UMdHPaEP2ZKMt5rd/2CGc9LqGtw3sr57w08+WcZOjvrx/41XotjWlxw5/wLVDzHzZfpeX7Zmb838fSY5EvnVvhn/7qMpl28nr9dvKf9ewPPuCnXzy5/BQXqhRfjcVbVmzz6zRnjsVWqLq7Go82ax58/eawZjzLPPMo85c+cP5WvH/xylZQkPkO71iD744ko3b2pFh7HzSENAz5gQAKeSVdMkGylj1EkpUdN8z8GEs6/A2GNW4kX3fPK4yyy0/GIO+NKpL/wH4fnWVg4kq+aqIS0/J8+8L8JmBF5hQEjnHmFxnp3EGa05YrHGDPJyqRsYmJsNA6XQHdiTDTioiPU+xA//rMJ6bn5tufeW7J4nrpsgPizxWGfiHApcdFYs3Mfzp8wCwki0t0jGSkUdDNyC2z3UV+AzHi6/8JTcd5TM42Y6OVFZdbZjBuGinjbFM/O/xGT5v9UqYdpo8/HW1KK9Ju/1nm5Z8fhurdupkTRGQt/V8Ioy5QGS0ulh5yUne3TIRWZmZkVL6Pz5VfGn4zHWfB6tBmPswPiklWPLU892gLZo4xJF56M33icBb7HmvE4q+zxZqVSIve/2x5nGzZsKI+JiamUFq4700qy8++8qOuaxlTudFqnc1qmwTsyxwx/zdSXQH/dP3zzo6o3t9zdvwbvX/xVdb7VtP9c18/gDz5fvcmfehNOsjwKln+J7NlPBsszsplnEDEQc9x5iO49SGWdGb8+/1v4hCG3o6wgB7mf/dcxuPAIJP/nWRQs+Ux+5qv/FXvqSIQlNET2nGf9bwJmRF5hwAhnXqGx3h3kWcnCObZ9S5wmZQHzi4q9Pj+Wa3tNBAl+r7pu6hxkFxTi+SsHIb+wWGWxUUyYe9dlmP7NUjw8+xuv9x9IBwwXjmbeNBS/rN2KSfN+DKShB8xYWzZMwvTRQ0DBeI1kPT70/rfYJOUbB/fqjOsHHId+D0zD9vTsWpnPE5Jp1rZJCi6XUpHBWoLzfvE9u/zkHsjJylRvwrs+b7n+zoXQL2PqzAcGy1lW0Z3nV3/Bc7x8/mbmi53x+xLPTD3GO3XmgtXxexuvxSV319+1/7rG02OImY6aP7v96/1jFa/7D0Y84/c609TO/P0Bz/UrLCysuH5YWX+O3y6emYG8Hhu8Pf51GU27/Gl8eno6mPllZf9SFNMvo9jBU89h/3l5eY5SjRTOUlNTVdqfzpThRY03Z97UmJbHTvl3XcPU2QOKm8n1d4M3/Jn9Y84ff7p+8Mstb3pVXa/cuX4ZvGf8ZWdnIyEqHLlzJkk2ziLxMyuqlYdxfzxoaFwyyvLEC8WUX/LH5fHqmEIiY9Dg9pnImnkfijev9OqxzcE8ZyCsUUskXnwfMl6+qcJTMar7qYjseAyy3x+PsCatkTRqPAp//xK5X77qeYfmCH7JgEM4a2FKNfrl6vhuUFed1gtXn9Yb/R95VXzUCr0+kGTJLvv2gf/gomffFqFiHyik/fL4aLy44Be89u1SRMjvF0j5vAckoN75lkle7z+QDthZxJzZt16CUx6ahj2ZuYE09IAaK0uRcs/dee5JqixpTkERWEp0/Mff46XPF0smWGX/M29NLkyex1Ik621vVvCuLc/3vl3a4pmRAxAbHoK4uDglyjC4yMbgIJv23K7p+ZXl8xgcNHjP+WNwlXFPu/z7Cs/xUlS027838IyncP/a4Y/9+xJPMY9Bcrvj9zae57POBHOuZFXV9YDnv+6f6895BBte6xV25088G9ffDn++xLP8Ktff7vi9gef8tThplT/27+94JplVeJy1bt1aeSTpGqUtWrRQ5FdVxlAbkPLixmAym1YCDd5RYzgY+OPNmWKq8/pbMbA1eMOf2T/1//ypuF/s24bsjyaieN0ybz13H3QcehRFtuuJqCP7ISylOUq2rETezx/XeTnI0PgUMEAfcdhRiD7qdIQmNkbm6+NQvGF5rc3dHNh/GIg+djAiUg9H9odP+8+gzEgcDISEIu5U8RdJ7Yi8r1/n/0BYgxaIH3wTSvduRUSrzijLSUfmG/egZPtaw1o9ZcAIZ/V0YT2YFr3FTu7SBg8OPQ1PfbII3/613utZZylxMfjmwatwsfhKrd6+F8z4+fr+K3HlSx/gx9Wb1ejbNRMPpNuHo/vtL3gwm8CH3nXeyep5+qk5iwJ/MgEwg+iIcJzevb3KAvtG9v7fW3YFwKjrxxB7tm2BZy4fgObx0UhMTFCTqs5GhPE2Plfpslw608id+AtfHg10PMUAzsOT+Ws8RUar/OnMBVePIXf59zZee5rZ7b+u8drjTvNntX+N15l+Bi+VfOR64M76O5cBtcOfXTzv49QHtMceRT4r/dcHPCuZsWmPO6vz13jXTGN39j/583X/rh5xVufvD3hmOlZ4nMXHx6ubh868YKYIF5eZY1Re9cmia6geSvk2eMNfIO4fink8me3u30DC88szz2fnN1esjN/g65Y/8q1fVuD11yr/vsDzoaRc9ljItlXIevthFZCurRYuQkXSyMdA0ap0/w4U/fsrwpsdhjD5yXz1TpRsW11bXTuOKw9ykR2PRUzvgQhv2RkhMfFAaTGK1/+ByM4nIPer1yVQ/0btjsEc3S8Y4B5Mvu4FZEy7DWUZJvjkF4uiByHCWXSvsxF72kiERseJbhaCkMhoJaCV7N6IgsVzUbjiO/E747UqeDxX/GqN6mAwRjirA5IDrItG4jm27Knr1WlfWFyC/eI/9ufmnfhqxTp8/eda7M3O83hG0ZHhmH3bcBSXlOLyF2ejY4vGeO/Wi3H0nS+q/tjGicdZv26HSdbbax73F6gHYObT5/degaHPvIWt+7MCdRp+Me6G8bG44tSjERoCvPLVb+LPZ7zz/GJhXAbBbNRnxPuw/5Ed+LVEPZ+zrBobM83083l18Tc+b1GMYFBaZ14YvD3+UlJSFO92+fMVnpWemARht39v4Lk/deaNVf7YvzOev+tKZ+7sf3/Bk3+O2+r4yRdFXc2fXbyn/QcqXusVdsevM3115pNV/mvCH6pSn3OmcFX9BwJeZ7raHb+/47du3eoQzliqMSoqSr3Z5a5ySeVYB295c6HYwEU1+EMr/1o5N/w5gv/+tH9qyhTkOPl3vX78csI3h5zHH4h4XYaV56+d8XuKD3T+6nr8fJjimyN2919d4fnw1iglSQWic7+YjvIiR1CoNlpE625IGHYvQuOSULprA9Kn3CDBLxHsIqKRcNE4EbXCkDXrfj6Jeq97CcCHNUpFRFoXySzrgYj2RyMsqTFKdm1Eyea/UbR6MYq3r0HSZY+ivDAfGdNvBUq875nivQmZI3mNAXlgSrjgTuVxliOlSU2JTq8x6/mBZG3iz71Fieql+7ZLNqqcrzvXoXjLapSznKppQcGAEc6CYpktTTImMgLd0prgyDbNRdBqpDJv2jZpgOYpjgyQrfsysWLzLsxY+DsWrtxg6djOH6YoxtJsRSVl2LI3AyxJOPb1+ciW0pDHd2yFmwYcj/ve/Qozvw/eDPU7Bp8kvDTGNS9/jJJSL35vs71qgQnsJMLsS1cPlnKL5ciVt6WvfOkjEWg9F4APxUabxil47JIz0LdrW2SIUPf2j3/gVfHt21FLfmmHGk+g/D0iPAy3DuyDUX17IEkETzbnTBLnSk+MP/A5UHuyu/P8rl9+154vvsLrMl58TrQzfm/i3amUxXUgv+yX4iTXgfxz/AZ/6EpbzvxRjKAIZpe/+oJn/NPdSm9V8ReIeF53uH4UieyMP5Dx1EfY7M7fl3iKwEyuYtMeeVbWT4vfzh55gYjPyck54HGWlpamMk/0yemsbDJziCKPlZubwZdWZPIY/sz+MeePuX4E0/WTX274kzf/ReT/9GGtPrOyJGLK6BdRJsJc+sRRaHDbDOQtehf5P36g+lWi2tC7kf7cVRWeRh4NSN4Giz7qTMSy3JuUg1SvhkpjtkrWG/+H0vQdFUIJy7/FHD9E9V2yc71H3RpwYDHA8n/JVz+L9JfGSPaS461X0/yEgf+ds0bQ9JP18MEwjHDmA9IDrEteJiQfFU2S4nBOr87y0wm9DksVketTvPvTnx7NhiUbbx54Aq7o11N8zcL+dykqV2+pv/3jn7hr5oKgFYzIzSd3XabExCXrt3nEczCDo0SE+VLKgP4lYu8N0+eq/Gl+L6/tFhcViQ/vuBQFRcV4dv6PuODYbuKh1hXb07NwwdNvY9Oe2qs8Udtzq6vj81oz5T+D1fXA3TJszFRhcNNZ3GGmGuMP7pRxc8ZrccLgA4s/rpcWFyhOWV0/b+B5jmhxwE7/vsTrMqZ2x2/wjjKydvnTZVi1OGN1/3gDz+slx8+Ke3b69xXeuYym3fHrMqh28J72Xxt4K2V4ncuI6vm74lmd0XicGY829T3Qjked8SgzHmXGo6z+e5Tx+uD8JqP2LKvu/Ke5dUJYObI/eApF//xc68+ZMcedp/yJMl4ZKx5ifyCqW18kXHgXMl+7E8WS+RV/9hhEHt4b6ZOvrSycSRZaSHik5Uy4kNgkJF8zCaFRMSj85xcpxbgcIdHxiB90vcouKlj2uRLTYsTnKm7gGPl/z6Fgyae1zoPpwP8YSJQsyKK1S1CwdIH/Dc6MyDAQxAwY4SyIF9+DqbPUIhWIAinl6I3G8mztmjZA48R4EdBCsXFPhmS1ObwwgrXRZ+vKfkdjxAvviQhQ+0JPfeW5d7tUvHvrJTj3yZkVe6pD84a47ZwTcZR4au3NysXsX/6WDMplKiPNW+20bu3wtPh19Xtwmso2C5MakU8MPxMX9+kuWZYlmLzgF7z0+WL571JvdVkvj3Pc4Wl4btQgtGyUJPK9I/OsPniUeeqxZjzOGisx1K5HmKvHmjuVwniC6f3nKd54nDVSmWZWPJ6c+ffE482uR5nu3y6+PniUeerR5muPMV/37w8eZdyHdj3iOP5KHmcxMTGqzCJvyppc3tzYCWt2Mq1Sp9XqzAmtxFX1uxZjDP4Afzot0S5/Bu9Iazb87VRvlFk9/6zsH31zdD5/Dd79/RfM/JXu3YqMqWPrLMuGghW9xfY/M7Li4TnurGsQ2b6nlIh8FYmXPoCCP75BzkcTKzLBQiJjEHvKcES064GMl2+REo7WHuBDomKl/GLlcjfx540VsewcEeiuQ3l+DpJHT1a+aplvSolI8TozLfgYCE/rjEQpFbp/0pWyB7wTaA0+Fs2MDQPeZ8AhnDXHk3O+9/7BzRENA4YBWwxQZPn4zhGYMGcRvl+10dYxDMjBQN8ubTHzpqG4ZNK7+H3jDgzq2QkTLz8be7Jy8NGvK3FipzbolNoIAx57HX9t2e012h4f3h8tpLzpFS9+oLLcWOr0+4evxrUvz8H1Zx2LY9q3xLIN23Hd1DmmdOMhWI+LjsRsET9ZPpatpvgHnzt15Sh6zNCrXYsrNcULdDwh2PHkl2KGc3DVCn/E8/PkUwdnfYXn+tOCx27/dvDcP+SP8yZg45YAACAASURBVPcVXpfRtNt/fcDzpWbuP6vr75wpRv6io6Mt7R9nvK/793T8gYrXmXp2xx/seOpdFMeq42/Lli3Izc2dGLJ+/fpyniC6BiVvGrw567RtZ6WY4pr2yFEeNlLGkb8zrY2f02m+Bl89f7qMpV3+/BmvywTUtP41jd/gHWUWDH/2zh+zf3yzf3izTUqStyI3/I7sjyehLNN7D+GHepqP7n024vpfif1PXVqRUUZhK2nUEwhv2RElW/9B1tuPoixrrzoUvY3iz7tFeZMVLP0MOfNelKwzz83SQxMaIuWGKSjN2AUKc/zJePnmin4PNQ/z9/rHQEhktAioLyB/0WxHJqJphgHDgF8wYIQzv1gGMwjDQCUGTjuiHR6/pD/6P/oaMvM8/14WzPQ2TozDXCl5mRAThR0Z2Sqz8b2fV2Di3B+xKzMHFGX4d3rpvfrtUq9RdelJPXDPkJNx7D3/RU5BEcYN6YsyiQ89JS8pRMrLry9JCcIBRx2uPAOHTmTpxgyv9V0fD9RI1vGe8/ti2PFHKG8tBvd1WSnG6ShWsDk//+rKIDp+p+N5DKozXsfG+J038BTrtAeOjl9Y6T/Y8Hxe5rpo/q3O35d47j8d77Uzfn/Akz/uU7vjr89413i/6/WD61fT/OsCT3GD46hq/dzp31d46iPcd3b79wc8+eX62+GfyRdsnuLJH+9jVtdf9+8JPisri/H5iSEbNmwob9WqlXpThaRQHOO//J03VSrHzPTh7yRLp/VqQ8yqfg92vDZgtcufwZepL4OGP3vnn9k/Zv/U1fnTgoankrGVL+UIWaqwrltoYiPlJVX49yIU/DJHiWBleZkIb9Iasf2vkpKREyQDLBsIC0d0jzNENBurfs/7bhbyf/lYxu494/mwhuK3dvM0RUHWzPtR9O+vdU2H6c/PGIjueSaijjwNmW+Ms5zZ6GdTMcMxDNQbBpRwltFcgrmL6s2czEQMA4HMQKhkLEy5ZrCUFdyFyZ/9EshT8Zuxt2yYiFsG9kGz5Hi88d3v+PLPtRVjixQPtIUP/wePzP4Wny771/KYbzjrOAw5tgsGPTED+UUHMuqTYqPRS8pEfr1inQhlYfjpsWvR596pKPxfedP7h56q/PuKJZ7EzELT3GPgrvNOxrVn9EZURDiqir9p8czZ40pXiqkpXkeRi393xjO4yUpTwYR3Th6wM39P8eSfwXHnzB0r/BPn6rFVl3jn8evMFSv9ewPP/hg3tNt/sONZWY7xfu3xZHX9vIXn+jHzx27/vsJTzGFSjN3+Dd63/OlM4erWj1Y0cq+cGLJ27dry1q1bq5sm32Rh7VxuVip6DL7yJHL+nZuCJwc3NZU7/p1pbbxZe4qvqj8r/Rv8wetl+Dv0/uXJosUmV77c4c/gPeNPXz/snr/1jX9eX/mSgrvXX9f51xVeUpaREh8rWVsvoGD5V0CJb0oShjVqiaTLn5Asr2gpEZkupSJvcmSRiVjGEnmhccnK9yyiXU+U7d+OzLcfQumuje49rVr4VPTRZyHhvFuRv3gucj59yQglFrirtx8VL72UMS8hc+Z9KMuou0zMesunmZhhwAsMGOHMCySaQxgGvMhAomRGzR13Gfo/8nqFyOLFw5tDOTFAQesBEbCO79hKCV95hda/u4/ufww6t2yC22d8hrioSKTn5h/E8RGtmqpykT3ukMoOEiMKk6D2tNFD8NPqTXjlqyVmTSwwEC4eiH27tsULVw5CbESYir9pW4Dqnhdd4xcs38jnbX4+PT1d9V7T82J9xevMD7vz9yU+JSWlwkanuvHryk5VrZ/BBx5/FLEZX+f5m5ycrM5bnv/urr/GM37P9Td4z/mjuFLd9df1/CP/FCN5Pmr+7eK5/uy3NvDUfyje1zT+mvr3Zzz54vjsjp946mI5OTkTQ9asWVNOj7PU1FR1MmkDSKZ967Ra/qtrJPPvbC1atKj4vOvvOi08WPHOm4cni1X+DP7AyWv482z/6JrbVs5f5/1n8I6a5Xb5q8/7tyxzjwhE/0XhX99V+IdZeA706kfDkpogsvPxahzMPivLkYdCES0i2nRH/MAxKgONGWa5n01FeZn3/aYi2hyB5GueQ/HGFciYdqtDNAsJRXiL9ojqeiKiOvcRv4cQFP+7GHk/vC8Cn+NLr2n1n4GY489H5OG9kTnjHp+fJ/WfbTNDw8ChGTDC2aE5Mp8wDNQlA09ddiZ2ZeTimbk/1GW39aavhgmxGHHSkTiidTM1p59Wb8ZXf67D5r0HSiGyfOOTI85U5RvbNWuAu2d+ji/+OJCFZocMZkB9ce8o5Vs24ZNF2L5fKjz8rzHj7YdHr8XMhb9j2jdLlffZU5edhUufe88rJRrpiZfaIFEJcnuyclVpyPrcQmRyJ3ZujceknOlhUnpz584dSkRhPM7Z5oGZC86VomqK1+n4ncEfsMnwJX86GG9n/bTHnc5c0ZXC3F3/YMdrjzu7/AUyXleK02UsKdJZ3T/a4478WcWzf+J1GUCDt8a/Tl7SZQzt8Md4rzNee2q6c/2oqv9AwzNeS5FT71/X8W/atAn5+fmH9jhz9Vyy6rFl8JU9q+ozf1V5TFlZf4M/2KPK8Of++WP2T93sn4L8fMSUFSqBqHTvVr99To3tNwKx/cT7rCAPma/fjZId60S48F5pRueJN7h5OsKatkH6lOtRsuUf9afYk4ch9tSRKhOuZMcayXbbhUgR0Qr/+h5Zbz3kt7yZgXmXgbAGzaWE53TJhLwFJdusl0Ty7mjM0QwDhgG+TGFKNZp9YBjwDwbaNE7G1w9ehcHj38TfW0xmttVVoWi24P9GIToyHOt27lOiSgOpBpFXVIQ7ZizAnN9WqUM2E+HqQck0o5j22jfLlPeZp40lNu+5oC9G9z8WOzNyMHLybPwt5TZ1myBC2SUi6OVLVluoCF3TJdPs8Y8Wetqtws+48UIcd3iavJIWggIpBTlu1heYt9Tx/bs+t+bJCXjrlouUb92ePQd7nOmX113jB9rjjOIMK5VU53FmBV+VR9eh8FybmjymDD60kmeds0edFY+zqtY/2PHM1HLX46wq/gIZfyiPMlePwqrij1Y83moDX5NHmDvj9xXeHY+ymsYf6HhWLqS4Zpd/b+GZaV2dR1pN/LP/gzzOqKyxOb+5wswT3tz4rxXlUHduF6/FJYO3x7/hr1S9KWH2j9k/dq5f5vyp+vxx1HBvgqJ/FiP742dRluUwmfa3FhIeKVlmoxHd62wUrvoZuV9MO1jgk2w0yXdXpRw9bRTGkkY+hsIVC6VM4ycIiYhC/Dk3ILrnWShc/Qvyvp2Fkq2Oh/nw5u2QNGo8Ml4Z69eio6ecGHxlBlgqtCxnP3IXvGKoMQwYBnzMgBHOfLwApnvDgBMD1591LE7u3BYXT3pXBVdMs8bAuCF9MeCowzH0mbexKzMHEVKK8dxenUFe0xol4dm5P2LKF7+izMvcUrT6be1WFnrAwKM7gj5cTZPi8cJnP2OaCGR5RcWIloy0ft0OQ9e0JtiwO12ErdUel+JkacgXrhqExNgovLlwOWJEMDy9e3ucIT/TJbPtkdnfqDHV50YvuQeHnYoLj+uGvZIpwOfW5uI5zfgbMwf4O4OtjINYqRRFPN+8Z3DR4AOLP64Xm86csLp+wYzXHnXOHnNW+KsPeIoDvF5ojzM786fIy+sPM3es4j3t39d4V483q/M3+Moee57yZ6VSGM9fnWmq978r/v/Zuw7wqIrveze9NzohCb136QIiUkWQqghSRcGOFRv6V352RURAAUGa0nsRKUqRDtKkl4B0BEJ6T/73zDqwWULY93aTLZn5Pr8YsvfNzJ157+27551zAgICcC81epxFREQIWqUEx3DzlYah+BJr+jsuypLZgYPjJisXW8VfFvlQ+XOO/YOLO/a33v3rzPFSRlXv/B0xXosBcm7jV/FG2Y+7Xb/S+e3VLJYajJv7P5sATvn1UOteojyFvTTRyOya9+ntsfKN0c0/lPw7DSOfOg+J7lP2rqGEZd9RdmqSdcNx9+R+jD4Rfq36kn+7QZS6dy3FLfo6Z64YsAse8DElrPyeMq9fcOg8WpcQFW2aAYMHa8u//CPdGD0o31iPKuMqAyoDlmVAAWeW5Ul9SmUgvzOA95fWjhxMvb+ZQ9firfwelt+DddDjrxk5kH5Ys4sW7TiUY4TwMlvBvnE1IkpQTwbVtrF8o61aZNEQ2vrxUBowfgGtZ0lItFB/X8ECq1euFO0+dZEGT1hINxLu9D6zdgwNKoTTgtefoGbvTKSLMUbWXMOKZehn9lNr/eFUOn89luAJlpGZPwoT1o7fVvFg8I14tAU9275xDvDsbvU7KQOI4rY5uGLJ86+t4nMrzlvav5RRNC/uq/i8n9+RH1kchgyk3vyBqQivLBV/jdK4JiKL+5buP5k/CS7J4nxBxOO6g/5R79fTf2GNx7xBxkB9TE/+bBkPj0pvb29N6+cI/UsZT73jt0U86r5YPz35Q/8pKSlGqUblcXanZ5u1Hm3Ko0x5lEmDRXt7XCmPMus8yqzNn73X3xb943pWpEgYJa6aSMlbFzl84d+9SLgAKeJmfUBpx3feekb1b/80+TbuTNnpqZS6by1lsnSid50HycCg181pIyg7OcHq51m3oKIU9vpMSj+xh2JnsxxjRk7TdbDhgp8ezf+eRtlpKRQ7nX2vVCsUGQjsxXKhl6MpefPcQjFfNUmVAUfNgALOHHVl1LgKWwa6NqxOjzaqRoPGLyxsU7fZfDePeprWMnj10fzf7zgmZBt/Yw+yxTsO05uzVtukT4CdAOMmDu1K7T6aSokswygb5CIHtKpPb3RpTtfikuizJZtoyc7DNulXHqRnkxo0kiUn67z2nfinquHFaN6rvemTRRtpzpYDgvX21YCO9Nr0X+kqM/BcvT3WtKbwjouLvXnLo0WPRxZefkf9y54eX4W9f+VxZpTxBDin1WPLWo82Z/YoA2nDmvErjzPn91gz9yjTcv64gkeZtR5tFnucRUdHZ/v6+uagdUvmmETCTX/HRV1qGgO5k2+OmNIyLY2XGsfmb76oeCNz7V75V/krKr7kqf1jNDSUb74U1vMnt/MF++Nu1y/z80fFlxTnk/n+yUqMo4Qloyn10GaneP4EOBX4+DuUfnIPSycuJ/F7jzfIu9YDglmWuGaqkFREcwsIpdDnv6ekTXMoedsSq+fnWb4uhQz5WniYgfFm2jAOr0oNKLD3ewyaJTMQ+QMz3tZa3ac6gHNkwKtaMwrs/hrd+HoA++65fjHHOVZFjbIwZkABZ4Vx1dWcHS0DAFnWvj+Yvlu1jeZtPehow3Oa8XwzsBM92rAadftiFu0/a7TdMG2QNYTnWd9v51k9J4Bm73RvRWnpmdSoUhl6cuz8XKUX65UvReOe6kzhoUH0xJh5tO247dhuTStHCqDsCZb23H78HP34XDchTznguwWCZVa1dDFa8/5AeuzrObT9xDmr5+wMB6gZWYJmvdiLPLLSxJvxqAeYP89hHvJlSsmcQLEdsoyWPP/aKl56zID5oqd/e8bD4wn1FtQP9Ixfxkvmg9b5m8fL4ril6+cq8TL/WucPjyUwxQpjPOr3WH+983eEeKxfamqqrvXD+PXGy+upiteXfymjqTd/Mh4eZbi/aTl/pbIa8Co98cBj0H9SUpJRqhHAWXh4uKD9SaYUTircXHFTAK1OIpFSw9XUA0gya6SnFH5X8Sp/av+o88eRrh/4coqHiNyuV+bXs9yuX4UxPjg4mHwNmQIESj+9n5+ZnMc0wODlK8ApNO+6D1EQs32Sty4WYFbQ4+9S7Mz3KOOSUV4meOCn7Nd2neIXfWX18zGAuLARcyjp9xnC20w2+KAFdnuVwTsuOJzeRwnLx7HHGT/Qu7oRg9UZdaEDMLMx9LkJvDemMwj9pwtNTE1FZcC5MqCAM+daLzVa18xA86pRNGZwJ2o5cjIlmbCWXHO2+Ter6mWK06p3+tP1hCQa/tNK2nzk7K3OIOe3ZuQgATC9N9v6F7VQB3rj0eb0XLvGwsNswLiFwucst1YiJIAerFGOFmw/ZFPZxBCWhFw6oi9lZmUL+cm6LA0Jqc/45LRbw9j/9Ys0mFmMe04bVYUKQ6vG+2DKs90ozMddFPlQXEQzrc/drX4Hhg9sKwAKobiJVljjUVxF3VPv/O0Vj/ECVNTbvy3isb+wf/TkD/3bMx5gJorkesdvHo/zSTK5TJXIcjsfcf7ZKh7rL22U9PTvrPESr9A7fsSjYf315M+e8WAYY//oHb8t4jF/CU5qzR/6d/R4kMxueZxFRUURBi01VkuXLi2Sn5uhKJICDxxc3FBMRpNIoIo3agwXhvzh5gyw1XT9LTGglftHxav8qf3j2OdPxpVoljv8P/biyv2h2FkeRMEAM/gGUsyE54iyMsm/41DyrtyIbk56haHAbAp9cSKlHdpCCSvG2WRKPnVak/8jz1PK7l8p7cg29lULIf/OL5Cbjz+l/LWGEtdOYeabEdRz8w8mnyaPUsquVQzeXbNJ/+ogjpsBMA59m3VXEp2Ou0RqZIUgAwo4KwSLrKbo8Bn4dlAn2nLsLLPN/nb4sTrSAN1gZB/kR2kZmXQzMUUMrUH5cPqWQcjwsCCatXk/LWKwKjY5hbo2qk7PtmskWF93A7i0zg1gHCQ23+zagiKKBNOoBX/QtD/+opT0DK2H0v35aizPOIM9zUqHBtLEtTtpzMqtFJeUKrzNIBU5tG1D6vi/6QJMLEwNYOUPzzxKNUqFUVxcrKjXoaE+g5dHUa9DHUbKWkmmkiX1G0eIBxiBcVgzfhkPkFDr/NE/QBBzjyhL82freOlJrrf/go6XMqAyf1r7l/GSqafiS4nz2ZL1N5UB1ZM/vfGoi5t67AEk1NK/K8RDyQlNypBqnb+MN2cKW7L/kT9792/uEad1/o4QD6bjLY+zgIAAcfMAmIHJgCmCxQXzAsir1ByWGqoA2XDzNX9zRcWr/BWW/YMvPzgfTN8c0bL/VbzKn5b9g/0iX1bA9Vfr/rE0Hl9mixblt1YuHKPYWe9TdlKc0z9zFnlrLiWs+p5SD2wQczF4elPI02Mo/ezfZABwxUDXzR9epPRzR4hYThH+Y2gAtbISY7XPn7/EepQoS57l6pBfqz7k5hdM2ZlpzHJ7n5l7+26xzNyLR1Jwnw/JvVgEJf7Gb1xvUt5X2pPtXBFi7w39lhKWfmvcb6qpDKgMFHgGBHAWW4q+WOoc8sMFniDVocpAPmcgomgwzXyhFz3y2QxKSLnNFMrnbp3+8ACGxg56hCBXmM4vMPcdO49OXLou5gVvrw8ff4g631eVktMyjBKKLK0I5tWuUxcoy8YKB2UYpBv3VBeqz7KMf/9zlQZ/v5Au3yw4GWqAZ9Ne6Ekled6Xb8YLdhkkKRuzhOQr01bR0l2HnUgnw3ZbM9DXmz59oh11rFuB4uPixPOirE/cjfkCEAnPfyhqS+YGZN1QLEe9rzDFh4aGisXQO397xUPpCfUBvf07WjzGI8FaS/YfPo/9LZk/9opH/nHeaO0f+w3z1Tt+GW9t/84aD7wCedc7fleOv5dSoGQa3y1/zhAPpiFabutvyfjvFX/+/HkjcAapRm9vb8GUshS5BHKMixNupmgASzAoFX9v5F8i5yp/jrd/8mIKYp/j73L9JHhhuv+dMV7KsOL81TN+a+OdPX8FPX6AbXhzRO/+u2c8Hx9eZgnLxjJodNN2T3J2PFJwv1GUGXMlB6PMvXgUe5F9xSCaLyVt+JmSNs5mpIwfOIZ9S8nMFPOqUJ88SpYTrDTteWDgjI/v13YgeVdvbszn8u8oK94of0Is2edzX3sKaDeEstNTKHH9DErZw6bt2Vl2zJLqumAyYCC/1k+SZ2R1ip0xkhmQBfeGdsHMT/WiMuD4GVDAmeOvkRqh62YAjKlvBjwsGFEfzFuvFKstXGpv9vH6mvNWO7Ikzdt2kNyZ+TXhtx0MoN3+7ojcVgsvTk0ql6EM/j7/J8s2nrry33dPC/vJ7WMtqpWltrUr0IUb8bTuwMkcxxzeqRm90KGpAK8+XrSB1vLf4TVWEM3b04P6Nq9D7etWogAfL8HAm7v1AC3bfbQgunfYPgCevdW1JT3WuDqDZ7HCpkC+/C49X/AcKT2tLXn+t1W8lPECSKenf1vGW6KUJes/6BfgIuolACMxfhV/b6Ut0/wBTAIIpjd/rhKP+rmlSm+55c8Z43HdwfoBpNEzfmeOl8xfvfO3ZzzANJCr0KRHnpb1kzZfph55zhifkJBw2+MsIiJCMGfkyWmKzIF5BpBHy81NxWfeYiKp/Kn9o84fdf3Qcv00fbNKz/VDTzyu/8WLF6OUrUsEO8uVKhleLMsY3H8Uxc39hFIPbrz1oOvbtCtLJiYJ+UTZAjo+Q74tevGvBkpcN41BNQbUWN5RS/MsW5OC+/2PyMubEpaMMR5fvunr7sEssw/Iq1oTyrj6D8UCmHMBVp+W/BT2zxp8AyjslZ/o5o+vUSbvAdVUBlQG8icDHiXLs0xvwB0Hx7V/eUIYzf7zwB1/g9zYvjOX8mdA6qgqAyoDBLbZ8hH9qPNnM+ncdR2s/kKaw5oRJYSXWb03xrEEoVHuuyBauzoVaeqz3cXb/GiQRBw2eSltPBx9q/tSoQG0/K3+VCIogL5ctonG/rq9IIZ2qw+MDaODEzMKrKoJsiE907YRvd/zQQH4AKxAy03WDUwXFEcBDklwAmAb6heWyMCpePvnD+slwQXUAbSun63iUVwHOKK3f2visb8lOKG1fyljquKN4FZB50/KsEpwRmv/tojH9Q7rD8U9Pf3bM17KmOodv6vFa5HhxfcHKaMp82ceD3VG5XGmPNrElyg9HnXKo0x5lCmPMsf2KMvLo9L8/HXLTGfm03RK2baUsv+TKnSZB0+DG/nUb0v+7YcIAAtyiQDRTBs80Pxb9yWfho8IFlDmjcsU8/2LRJwXLc279oMU9NhbLMN3lOUXfxRykBI08yhdiQJ7vC6kGZNZljFp83wB3OVozHpjrYZbcpFa+lafdZ4M+LcbxPssi8HZ6c4zaDVSlQE9GeAHEvdQflsRhU1vf5bADRLsXregomTgax1+QiLX4ObO/28050Yz+ATw531v/+7lx7/7UdZNfsmPr+MGLx9mDPswk5e9IS2ok2anp1JmvFHSzDOqBh1O9aOD/1yh0iw35v5fQTi36RUL9ic/L88cf4pNYqZwqlFerlRIIHl5ugumQ1Ka8X5xM+H2/2fyeX41NkEMMZY/c5Nj09mb6BJLmqHIBeAAn0lhabUr/DnVVAZcPQMD2YOqdmQJenXGr64+VZvO77M+7ah6RHHq8vmsO44LkOQJZl5VKlmEPl68wWaMr1q8Tsvf6kevTf9VsLgaVQynN7q0oLplS9HPf+6nz5ZspPhk47WwTJEgGvhAfVr51zHaq14+sOna6z0YWIndG9Wgd7q1JG9DFgUGBiqPs/880pTHWbpFSmHYe9Ijz9yjzRKlMdN45XFWVDDNtHg85ZY/PfF6Pcpk/3rjXcGjzFqPNnt7jNm7f0fwKMM+1OsRh/Hn8Djz9fUVF0+8MSKTCzAFnUDzEzcXSauVzAmJxOX2O04yW8dLWp/e/lW8kRas8ndZvFGV1/6VNwfT/a9l/6h4g7heqPzdvn466v7B9T2EPQESWZrRlHml9yHNkeMMPv7kXbUpg1qHKfP6ReNQuWDqFliEgvq8T54R1YyyiivGCx+qlH3rKWntT5qmBHZDQKdnWeryO8pOM5q2y35Cn59A7kXKUOzPH1L6yd13Fj64KBzwyHNcVHan+AVfKulGTZl3rg+7Fykt9tiNrwfcCZ4611TUaAtLBgDo87XJ8B+4b2D2LP/C0rPuDIyV5utoKHs7lmNPRwai+CeALffiEQIgRsvOZFlSMAHA4OX/svkFhYzzJ8TfMq+fF36a8JTMuH7hdkbTkinj8m1Wg61SjWt0fnmcVSgRRiH+vuTNYFpV9uDxgGdFoC+VKxbKz1gGqlyqKPl7M1DI9x5P9itCg28Rnr9Q/IbU2rGL/xKYb8cuXqN/4xLp5OUbLJEWK/yDIMuG77DGn/wiCMtGZfJPgG+qqQw4egY8+XqxedTTNGDcArG/VbszA8DxcR3AeW3a3un2APVqWouavTeRPcxyvtSFz3/VryO1YTnFzp/PpLP/2kZq/ZVO99OgB++jem+OE9cY9PN53/bUiH3EIouGCHnGwd8voiPnjS8S2qr58ssKz7ZrxH3XF75lm46coU8XbaQjF67mkKa0VX/yOMg9rs+QgITcZCL770Hy0tlbqxrl6Pshj1Imv6wXHBx8q94n6yG4H0nlKXgseXl5CZaaKbiUV/3I2eOxvgAjTIurWuaPeHwe+ZTFWXvFY/1gwaO3fz3xWH/kD/O3V7yU0dTbvyvE46Vo7D+t6y892XC+2zse6+fj46Np/5qOv7DGS6ae3vm7WrwEl/Oq95ve/1APBTgm82cef+7cOUpMTBxtOH36dDY2qNSgxE0DN0dJuzZFigGuSY8caPvizQFJ68bnJM03r3gp46jiXS9/kuavd/1VvFEmQeXv7tefvK4fav9o3D/85SqL38CPX/A5s7D2O/tzoa7x+9zXgcD+QTE44dcfWMpxMzPuUsmzXB3hbZZ55Yyu45oHuQWGUZERcyhh9SRK/nMh/zlnQcSzQl0G3J5nYC2c/z6fkv6YxeP4rzDCnmgGLjblAOJsMip1ELtlAJKdff+PMi6cEExP1VQGHCYDvDfdw0qTe9Fwcg8uTm7Bxfh39u9ldpdgefELCAZmiKFlJccJ4Bf/ZVw5Kxi6mQx84dol2LTyp/hsvBEw4xcKwP6yZwt4eNh/wNmfdhuGh7uBgn19RP9+XKj19fIwGpsHGFl2/lw49uH/IlnWDj+rlC5CxQL9GWQzUBSDcJBLS+UiSVxyKiWnMmOc/wO4BgYbfIiir8bQUWY32AAAIABJREFUmX9jmN3m/EVfuy2S6tjmGRjYqp5gwDz2zRwBDquWMwMAbp5r35hKhwbSqAUbcuSoUqki9CtLNa4/eJpenb5KnPOmrXXN8jTuqUeo6xc/0/FLRnatte3jJ9pSR/YPa/H+ZNFfu9oV6cWOTagfA5/Nq0YJEA3g/cR1u2jK+t2UZoPrjTu/RDDxmS5UvUxxWrHnGPn7eNKjDasJQAtstndnr6VYvv7lR3v6oQbU+/5aVCzIXzCID5y9zKy6zXTaBj5x+TFeLcdEPicMeYRKB/lxYd1L1PlQHEQzfX7GfQj1Pln/k/VAFOUhY4WG+h/+HWCb9MCR9QsVf/f8oTiNvOrNnzPHo36D/aN3/raIR/6wT/XkH/27crx5vd/8/L/X/AsiHuAGxpHb+lnSv73ipcek3v6dPR7kATScP3rWT8Yjf7gPaV1/W8THxcWhPj/aEB0dnR0ZGSlufth08maJ33FTBPIMphJ+x2QlLVcaYub2O45TmOOlgare/Kl4lrbhL3Mqf/rOP7V/1P651/kTx2bRfqlxFD/nf/xG/2ktz16u8VkuDvs/0Jv8WvejzH/PUdyCLxjEOJ5jbgYPT/Ku3pzSzhykrDjr3ow2ePkycPYLJe9YTolgsf3nwYB/92nQgQI6PE1ZCTfZX47Bu7835RiHf8eh5Htfe7o+eqBgZajmGhnwrFCPAto/LbzOsplZo5rKQH5mwODpLaQOcc0RABj/B5lEtxBWIyheljxKMUsM4Bj/l53O4BZAL96X8OEDCwzXnoyLJ4WUb+a/zu3N5wjAmbVrHcqstnCWmawaXpSCGIArXyKEi+1BzG7z4wKzJ3l6uAuJySwYsscn0pWbiXTuWqyQpzx77aaQmkziQngCMyrAqlAghrUrouLvlQGweOYMf4ymbdhLS3cdudfHC+XfwT79bvAjFODjRcMmLeNXrLLFeYoGQAl+VWBhAVD6ctlmAY7j6ySYYB89/pBgnD36+c82k30FYPVKp6b0yGezBPNq3iu9aeyqbbTu4Ckxpq/7d6T7q0aSN9eJun/1iwDsrW19mtem4Z2aMXNuFl+3jPK1JVkS9/2erahjvcp08NwV6j92gZC9tVUD2/fpNg3ptc73C+9L5PXBGuUFsy7I15tembaK5m8/5PT+acVZenjG8z2obBirYwTwSzC8b1DPEzlmjzPU76THlFRKyave5yrxpuQBPfO3Nh75R3HclDmjJf+IM/foKsh40/FL5oqW/m0Rj/5QN9Tbf2GPh1IU6v3S40nr+tkqHusH5o/e/u0VLz2y9Pav4osSSFX2yp9kCt+tf39/f9wrRxtOnjyZHRUVJW6aoKnC2A6bFYgeiq84iUx/x6RwcmBTA/nD30Frw83W2vjc+tPSv4q/c71U/u69f3GySLDJPF+W5E/FW5c/ef3Qe/6a5x/XJ4D8ll6/nDE+JSWFYmJixPVXz/jTLxyjuF8+Yr8Y49uGha25F4skSCemHdtBCUu/pSwzQAoF5sBeI8i7ciNK2rqY/com3wK79ObKv80A8m3WnRKWj6OUvWsFkyOo11vkWbYmpR3fRfFLxuQA6FDUzmaWBthv3tXvF6CaAlj0Zt8B4/hBN3jAJ5S04RdKZ3BWNZUBW2bAg6VnPYpHGkGxiKpGzzABmnkzSB9LWbFX2cvxogDGMmMuCeAe1xfxHxhhAM7szAyzZT5Mj+UKwNndcgPGCmTOIInnwyw2gGf4PdTfhyqw/1HFkmGCxVaBf4LxBhYJCvPxKam0N/oiS6H9SycuXlceRfm1+QrxcSszY+rrAR2ZEfWLkhbNYx8AqEEhHEyun1/qRTM37qNFOw+LCB8GHwcwa++tri0F6L2Y//04S142qliGOt1Xha7HJ9GxC9conUGu4T+tFIxUaxquIxjP9YQk9jALplXv9KP6b0645aEGIA8g06bDZ4Q8pAV2k3kOBwDgLJ5zBs99wPhFOYAqAIcAtsB4+2LpZvru1+3WTC1HLPL6+weDafrGvTR53W7xwgGkdauHg6XVmcLZv2308i00/rcdNuvTXgfCSxdjB3WiltUiRc3vbs/L5vUPyDfieR2fx/MnWl7P264aj3oR6p96529NfGho6C0bDD39F0S8VAbKbf0t6d88HvKBqC9j/xX2+JCQELHv8tp/d8sf6vfIn4q3Pn8AV6Qtj/n1M7f8A4zE+SDzrzce649+XTEe9yK8PJBX/vKaf17xyBf+bk08cLGEhITRhhMnTmTD4yw8PFycTNIAEm+eSFosfkqNSPwdrXTp0rc+b/67pHUX1njTxcPJojV/Kv72yaPyZ93+kZrbWs5f0/2n4o2a5Xrz52j7NzkpidzO7BXyjNmphZfl4lWlMQX3H0XXv+pPWTGXbz+/8hcSLzCBHmHZRAbXMq6epeTN8/nnGSMj7T+mmK4HXma5+dR5iEGwZgyW1eLXhz3Z9yedkrctoeRNc7hIbTRYBzPEp2En8m87kOIXjWb5yA26ulNBjp8BLwZE/R/sSzE/vMQyd0q2yvFXzDFGCADMLaiI8BNzCwgz/n9ICWaNlSc330DBJstKTqTsxBjKjL/BINm/glmcee0Cvyxx+bYMrGNMp8BH4crAmZZkQvoMIBok4MoVDxWF8ZIhAVSEWWuBzHiBVNn1+GQ6ceka/cNstSuxCcJz7UZCMl3jnzGJtmN8aBm3+qzzZQDFnpkv9mSm1FGas0W9KGLJClYtXVQAjXXLlqIpv++hMSu38bmXJApnLatFEWQFa0QUF1KvOC8nrt0lPnv+Rhw1qxxBMxhwW875tlWrE1WSVr7dn9qO+kkA7MF+PrTh/56it39ZQ6v3Gf0qrW0SOAPQ3+Pr2bfYdqbH/bJfB5ZurEp1Xh9/h9eb3v5x3dv12bPs5Taer20sM2zSIKM744WeVCuqhGDzuYI3H5iNn/ZpR90bViEf9sMytYkA88FUaSqvep+s/6n42zYb1uRPFuP15F961EnmilQKs3T9Cnu89LjTmz9njpdKcVLGEiCl1v0jPe6QP63x6B/xUsZPxWvLvyQvSRlDPflDvdc0XnpaWnL9yK1/Z4tHvRYgvdy/5uM/e5brgcnJ9/Y4M/dc0upRpuJzela5cv5y85jSsv4q/k6PKpU/y8+fwrR/cFOUTDOpGW7J/NOObqc4lmd0VSaBpQ/NbgGhFDJsLKUd3sJMrokcZnxP1r/NQPJt+RgRg1ix098VfmeBXV8h9xJlKX7+53fIKFra363PccEjoP0Q8m3ek9llNyj25w9Y/owLDlK60T+Ygp8cRZ4RVQRQFztzpGCCqOaaGTAwyBE2fAoDpF8x+3Gna05SzcrqDEA21rNyY3Fd8OKf7sFFbwHvkE1MP3uIWYuHmD12xsieZS8x4SeWxWAsv/ihWs4MKODs7jvCg1kdKKqC3YGfIVzArlK6GDNawqlhhXCqUCKMILmXkZklJCD/PPIPbT3xD/1x6DQlJBtf/lBNZcA8A/eVL03TX+hB7f43nS4ysKNa3hkAkH2B8wTG16jeD9FjTWvR5Zvx1HvMPDp52ehfhvMTbFKATWBoAejG59EAcD0/Zblgo2lptSJLCDnIf1jO9ZPFmwSDTTYA6utGDuJrg4HmbjtIZdlrsUXVslTnjXGUqtGvDlKy9Rjk23ny/B3D69aoOo0d3Ik+XriRflh75/eiBnwdWvjaE9Tygx8Fy80WDay6Q6Nfog8X/E4/rt9zxyHR59I3+9IbM3+jX/50DU9o7J/3erSiwcxgxAuz5vUG89+lxxnAHTx/3s3jTL48f7d4JDcvjykV75bDc87UY84Sj7O88lfY48HUupfHWV75c+b4e3mUmXsU5lZ/tMTj7W75s0X/eXmEWTJ+e8Vb4lGW1/jtGS+VCCVT9m4eZXmNH8qFANf05t+aeIwfzGj0D6b03TzS7jZ+GX+HxxmQNTQgizIYH8bNDT+1IIfWxktwSW//Kj5TvCmg8qdv/6r9o/aPq50/eIsiY+cyIfenmjEDXlWbCCnE9LOHyaNkWfJvN4Q8K90nwLTE1T8K+TI0t8Aw8qnXlv3JVjBLL9Hq9HlVbUzeNVqy19lUBs/+M3B3c+eCeCP2OhsiJByTmOWWvHleoQc4rU62ExzAr8Xj5M5Mofh5nzrBaNUQ8ysDAPPBGnMvEk7uLNPqXiKKAbJizCgLpayURHGtyPz3rPgJJixYZJmmbNn8GpgLHlcBZ9YtaqnQQIpgdhqK+xHMWCvPYBoYG8F+3nSDGWoXY+LpOLPULsUkUPSVG3SZmWqX+N9UK7wZ+F/vNsyUInp39rrCmwQLZ14syJ9+e28ASwNupVmb94mono1r0LsMcngy2AHmGf49N19CeHX1f6AeBfG5+MOanSz3aPmLE82qRNLUZ7uJ43qxrJSnhxuNYzlEyBMCKMf6talVkb3AGlBtBthOXLpOI+eup31njN+VtTQwXX945lHhi5aSlpNtD1BtzICHmVVWjX78fTd9ufRP4cko2wsdmhB80Jq/P5nrVdaJQ3pxX2kZmQJwnPvK43wtC6VnJy+jbcfP5ZgOwMnj3w6nUYs20HT26HOlBunLNzo355qRm6j/4WVMFBdRrEUdSYvSlIq3X/6wXmiSOaF1/QpzvPSoM/WY05I/V4gHOIHzXXqc6Zk/QDMwl1Bz0hpvbf/2jjf3eNM6fxWf02PP2vxpUQrD+SuZpnL/m8cHBATgXmj0OIuMjBSGbBIcK1Wq1C3DUCB0pr/joiyZDTg58He52Cr+svjSofKn9o80zHXU80fKqJqev1oMgFV8pvhy4ej5wz4sWZyBmI1zKHHdNFd61rPNXCDNWPE+CnpiJBk8vChh9WRK3rrINse29Cgs4ejfuh/5teojPOfAMoOsmmj8JdTg5mH0eWBZR9VcMwNhw6fSjbFPG5lCqrl2BhgkN/B/OLdx7fGs1IBB84bkHliEGWKZLLHIYD57HqafO0JpR7ZTFsstqmbbDCjgzLb5ND1a0SA/alu7IjWtFEEP1izPMnKe5M732auxifQ7s9I2HI4WfkiZXPDO5Ocl/GeNAnL+zUQd2VYZAOjwB0v6QeIPIIVq987A+Kceoa7MvOr65c+06+QFERDA8qnzXu0tQKs/DkXTsEnLcgBK9z7q7U9gTQBmztq0j44yKw2g2JRnu1OArxf1G7tA+JpNfb676OvM1RiWTZzD53CCli7u+llIPH7Zrz3LxIaw393PlMp7AgAWlB+wP3A9wHVj2vM9xHUEXm+vTP+V1h88JcC0T/u0pf7jFtIGzoHWBmCxPrMfD5+/Kpizmz4cQk9PXEo7TpwjsCLBZEN76ofFfHxcp4zAI5h4y0Y8SX3Hzqetx/7R2q3Df75nk5r0ed+27IvpKcaaWz1AygiiOG4OzlhSP5DxKM6bF9ctjZcyiNbGm4MDWvtX8dcoLS3tFjhiaf7AVES9WW/+ZLxcf1nc1tp/YYzHeS3BAT3zt0U81g+KSXr7t0c85o2X6VGH0dO/K8XD49KbpX21rB/mL2U87RmPujXWT+/4U1JSjFKNyuPsTs82az3alEeZ8iiTBof29rhSHmXWeZRZmz97rn82P/BlsW9S8upJzJZazs+klr956vBPeTYaoMHTh0KGfMXGYgZKWDmB0v9hA/ZcqnhggXgUj+QUZrEk2gGb+cN5lCwn/NQ8I6tTyr71lPj7TAGeoYHpJv4WUY2L6QmUxD5oqft/t9HM1WEcKQP+7Z4iN5bpjF882pGGpcZigwwYvP3Ye6wCs1rLk0fpiuQeWpIMzCKj9FTBHMs4f0wwx7LimVEWww9nDJyplr8ZUMBZ/ubX9OglggOoeLC/8FIrHRpENbkADaZaMBfmbyQm07nrscI/bT+zVvaduSy8mlRzrQy89HBTCmeW4oif17jWxPJxNmBwLny9D8Wwp1ln9tUSL09xC+TzZiBL6yGnF67HUe9v5gpGp9aG48xjhlW18GI09Y+/6Itlm2nWi73o08Ubac9pY10EwBL6ertrS8EiHbNyKy3cwZLAVrC8wKb75eVe9OfRs/QT94tzH3KBne+rKgCyP/4+Td+t3iFAOrDrujPT7vn2jahCySJiTLFJKfQds+B+ZM+3dB0gbBX2jVv1Tn86fO4q/ctSs9XDi1PP0bPpPOcSDZKMX/XvwDKUIbT9xHlavfeE8FF7vn1jOsYs2pemrrSZr5rWNcvPzwNI7cK+cV892YG82dMNv2v1OMLL86ifWePxVdjjlcfZbXBH6/6z1qPNmT3KQNqwZvzK48z5PdbMPcq0nD+u4FFmrUebxR5n0dHR2b6+vsKQT9LiJHNMIvmmv+OijsWQGseS1mlKy7Q0Xmocm7+5ouKNzLV75V/lr6j4kqb2j9HQUOv562r7J7fzBfvjbtcv8/m7UjyMhYsE+FL80m8p9eCG/HzecvpjQxoxOymeZRFTcs6F73VuLJkW0PEZIa2YDcYXg49ZCTHsf/YeZV7LKeWiNRFgkoWyv5XBN4CS1k+n5O3Lchwi4OFnybdJF0retZIM7p7kXbOFYKPBz0g118qAR3hlCh36Ld34ZpCS33PWpTW4kRufywYff3IvHkVe5WqTR5lq5FEskrJY4jUrlu/T8CKL3sf/7efrSU55KmedtjOOWwBnN0vSFywBppr9MtC8apRgfzSrHEGRXKgO8PaiS+zjtJsZNn8yq+MIs0Li2TctLjlVFNVVc74MhLJH3r6vXqC+384XYIlqlmcAoBZ8tRbtPEzvzVkn5BJla8rnzOAH69MLDORo9ReTxwDza/yQznQ/SzSeZwA7ISWNXpiygk6xvKppq1amGE14qjNVLFVEeI5BKjKRP6unATj/ZkBHemz0XD6vU5h51oEwl5mb9gsPxRbVouhGQjI9N3k5/RV9kbL+AwwhBwvGXTSz3+L5emBN61S/Co0Z9DD5Mbvqy2V/0sS1u3KAYb4MHEEWs0OdSsJDLoPrMRuZKQvQzNUb8j9ucGcCcxjN9PkZv8uXQSXzAsV6yDpa8vws46XHDJgnzhYPjyfUW1A/0DN+GS+ZD1rnbx4vi+OW5t9V4mX+tc4fHktgyhXGeNTtsf565+8I8Vi/1NRUXeuH8euNR30V9UQVry//UkZTb/5kPDzKwPzScv5KZTDgVXrigceg/6SkJKNUI4Cz8PBwQbuTTCmcVLg54qYAWp1EIqWGq6kHlGTWSE8g/K7iVf7U/lHnjyNdP/DlFDe93K5X5tez3K5fzhSPhxJKTaLEhZ9T2gk2uVZMM13Pul4soRbY7VUyMBModc9qSv5rrcil3/09mDlSiW5OfeO2R5muHtjcPbwKUYaReWLOdAvu/zG5hxSjG98NE/2i2OtVtSnFjBtK2WlmIJ/O/lWYg2SAQZfg/qMo7eQeSt5SwFKhDpICZxyGwcuXPKNqkieDZGCGgiUKQCzzSjSlnTnIP8+w1GIs/3eTmWRgBVjnx+KMOXLEMSvgzPFWBdJwYfyyD/6rxKyQZpUjWSauJHl5smdGXBLti75EW4//I2TSUOBXzTky0KtpTXqGPbEe/mSmAj/zWDIvZnd5McPKfG8/2bIufda3HT334zJatutojiOAkaXFwyy37t35uahbo2qCZQWfr0kMIn3MrDNTkA5xYI4O79SUIOnX/n/T6DQDWHpbq+rlBCgG5uniN/rQoAmLGJg6Qx48lk73VaHvBj9CSexpNn3jXvp6+Raby3tW5uvLotefEN5qJZjZt+7AKRo+bZVgs8kG6Uqw44J8fcS+vXiDJZQLAXiPOl+dsiXpJ/a6K85rfq96n/w75Pdg2wJQCcVRNBQ30Uzrg3c7niPFo7iKuqfe8dsrHuPF87/e/m0Rj/XF+uvJH/q3ZzzATBTJ9Y7fPB7ng2RymSqR5XY+YP/bKh7rj3no7d9Z4yVeoXf8iEfD+uvJnz3jxcvyvH/tNX70j/lLcFJr/pwhHiSzWx5nUVFRhEFLjdjSpUuL5OdmCIqkwMMLFzcUk9EkEqjiL4mLZGHIH27OAFtN198SA1m5f1S8yp/aP7Y/f3BhD/bIorh5nzKr4YDe59pCH4dCePCATwRLJGHpGEo7bTRoR4O8Y9hr0ymR/dBS9tnO6N69WIQowqfs/lX0E9DpWfKu1Yquf/Ukg2vpzHprToE9R1DM9y9QJoA21VwqA+5FSov1vTn5VeV15oAr6+YXxMBYEQJD1TOiKnmWrUVuLLuYlXBTsE/TGShLP7WPGYOXHHD0akimGVDAmfPsB0g8Nq5UhppViaIKzDopxZJ/F27E0k6WUdvNknIXbsTRFZZ1u8bgmmqOl4E5wx+n0Su20M6T5x1vcA4yIkgiznihh5AxXbnnGK386zgdvfAvXY1LIABbE4Z0odpRJajL57OEV2B+tChmfI4d3InqlytN87Ye5DXbKs4t0+buZqCyxcPo1OXrNhkCQNUxAx+m8i+MFqw5+JxNYAYcJBKbVYmgNrUqCEBt5Jz1dOZf/UCd+WDBXhvKYO6ohRtpxKPNqSePA/2//NNK0Z9sWBe9bD6bJMiOB6kZWZwmPv0orzfLSnNDfQcvn6LehzqOlMWSTCdL6j+2iAcYgONY07+MB8indfzo39Sjzd7xqMdiPSzNv/n4Czre3KNOa/8yXjL1VLzl628qA6onf3rjURcHPoB46bGmpX9XiAdzF03v/GW8OdPXkv2P/Nm7f3OPOK3r7wjxYDre8jgLCAgQNw+AGZgMmCJYXDAvgLxKzWGpoQqQDTdP+XmJpKv4wpM/3HwleKpn/VW8yp/aP8aXDyw5f0zPF1x/73b+UOxVipv2lvDKUewGfU+dBk9vCh74qSiSxyKXN+4shAc/9SWDV/zm+/Lv9HWSS1TIM98QMVvl5pQ3xF89y9elEB4H5BnTTuwm/zYDybdZN7ox5ilmul3LcQQDF/Wzk3IWOWw2MHWggskAP1QED/iUgdNVlPr3poLpU/WSZwYAZntXb05elRsavcn42pB+/iilHd9JaQyS4ZzLZnZvNvuVqeY8GVDAmfOslelIfbiQHeDrRSF+vgJMe6hWeWpSKYJSuOgNebc1+0/Q2v2n6MA/V9iHSXm62nuVIb33fq8H6VH26JKSe/YekyP2XzuqpGCODWI/sW6NqpMnA0gxvJ93nTpP43/bwSDaNVrwWm/ByOrx9WxmY7FseD40SCEOa9uI/dOaCM+v535czr6D+fciCDy1IAH5GPu0gUnap3kdeqxZTZZxnCOKrCO6tmCAq6HIxXNTltMmE1DL2ukDBIRXG5hluIZMf74HGfjf5m45SB8v2ihkHGe+2JPenbOW9jLbtTC2ooF+BOAbUp3m9T5z5hhAKIBZYM5I5gdk4bCOudULHTk+NNQIFuodv73iofSE+oDe/h0tHuORYKsl+898/PaIRz0H+ce+19o/9hvmK5lLeuOt7V9LvMQDcP7L8dsrHngF8q63fxXv3PkD0xAtt/W/G9PZdP/eK/78+fNG4AxSjd7e3oIpZSlyCeQYFwfcDNFQ/MWgVPy9kX+JnKv8Od7+yYspiH2Ov8v1k+CF6f53xngpw4rzV8/4rY139vwV9Pjx8gLeHDHff2Ca+afGUtyc/1EGy4Sppj8DkFsLe3EyJf05n5I2zbnjQB4ly1PIsLGUuGYqJW+1naxe2OszKe3vzZSwepLo0y2kBIUO+5ZS/loj+gLTxaNURUo7uu32mFjiL5QBt2yWcrw56RX9k1aRDpEBn3ptya/lY8wqfFHJcRbwirixJKs7+5F5sD+ZB8suwneOGBDL+PccZVw8QRkMmKVfPMnsTyUTV8BLY/PuFHBm85Ta7YAeLFdXi5k6dcuWEj8rsQ9T8aAAOsGsmB0nztHfDKIBeIB3mmoFlwGAPwte7U0r/jpGk9ftLriOnawnSJNu/mgIDflhCW07fo7AcnqwRjm6n/3/GlcsQxVLhtHxi9coln294AX25qzfaA6DO9Y2MMzuY39BSEPuYIaXlCl048JjlwZV6fUuzSmiSDB9zWxB+JqlpdveYxAeay90bEJfLt0slMoXvt5b+I2BcYcGYHxgq/rCfwweb9ay7TCfZuzndj0+iVlt53LIYob5+9InfdoS/M/Osd8bfBUB1Pf7boH4vbA27BNIZ2KvyJfnpWcMnkOlB5ol9QMZL2W8ALLZO94SpSysPeaHcQMcRL0EL69i/Cr+3kpbpvkDGAQQTG/+XCUe9XNLld5yy58zxuO6gfUDyKZn/M4cD3wETe/87RkPMBLkKjTpkadl/aTNl6lHnjPGJyQk3PY4i4iIEBrE8uQ0RebAPAMCjr/jpmEKHsjP46cpTVjFZ97SdFb5U/tHnT8Fe/2QbybhSwnOP1ystVy/bBUPcFzP+W/6ZpVF8QyaZFw4TjEATrJs/3Bb2B4Y3QJCKfSlSRT709uUcYkL5SYNjJPQ578ng28gA1XDKfP6BZulx5e903wbdaIb3wwWx3QLCGGAbpyQ3Ixf+MUd/XiWr0Ppp/czM60euRcNp5SdK2w2FnUg+2TA4M464a/NMEqtsvSfavmbAYO3LzPKWpBPg45CfhGvn8NnLmXPGko9/KfRd1B5RObvItjh6Ao4s0PSC6hLFP7dmDnSumZ5erxZLfET7JJjDD7M2LiPlu4+QnFJiiGa38sBEHP28Meo2buTBAihWu4ZCA8LolnMbGr90VRzm1uxj8H6eb5DY+rZuCb5eXtSn2/nCYDNmga506Vv9qXS3Dc6/edaLPUdu4Cirxq9qdAA6M155XGqXqY4A3f/Uq/RcwXglF8Nc9vz2bPUnRl1R84bZeyHtWtI4aFB9P689XfkRus4IPP623sDyJeZZKIAy3PpPWauANVlw7NirYji9CYz3cDqGzFrDcUkJmvtyuU+j2vqLy/3ovtZLhd7MjdZQNQ5UFxF/Q/FVTzHwlMc/w5wCS0vcE3Go84owREVry1/yJcEF/Tk31bxWH+AI1rXT/ZvTTz2mQQntPYvZUhVvBHcKuj8SRlWCc5o7b8G08dYAAAgAElEQVSwx6NeiLqj3vyZx+N6jnuipddvR4mX56/W8UMGE3Xju8VDnVF5nCmPNvFlRo9HnfIoUx5lyqPM9h5l93q4MPUIxMU9MDCAPM4fYh+ub1m+zza+Ay731KdxQgZPLwruN4qykuMpfsGXt2TYfOo+xGyg3izhGEYJK8ZTyv4/+MhcWLdhC2EJSLTkHcvJq2pj8qn9IMUv++6W7xn+5hZSnPwf6k/etVtRAv625zcbjkAdyt4ZAOsMoGj8wq/sPRSX6h/nNdiiHuFVyKMM/1eynADFMi6d5hcPmFF2hX9ePMVMP1Uoc6mFz2UyAQ8PpUk3S9IXSxkcVc2lM4BCedXSRakqy43Bv6kmF8a9mEly6NxVZqNdFjJsB5mVBrlH1WyXgXe7PyAAs+9+3W67g7rYkcBw8uZCTZkiQfQ4yxXm1bCPwT47zKCStTKk/9erNTVh9tq41dupaJC/8PsqGRJIY3/dRuNX76C0DOMLePAce5r/ViI4gEYt+EPISVrTAMBA9g9g3DEG4w6cNb6wjYb5bR41hPaevkSvzfhVgIRLGNz7bPEmWrLriDXditjxLAlZqVQYfbpkE5Vnn7Zh7RqJPn5cv1uw3PJL/tLqgTvIAQCkfvTYQwR5TayjNR5j1nikKY+znB5rlih9YQtJjzrlcVZUFMe1eCyZ5s+ZPdb0epTJ+euNdwWPMms92uztMWbv/h3Bowz7UK9HHMafw+MMMl+4+OKND5lcgCnoBJqfprRKSauWhpi5/Y6TTMWr/Dnr/pE3B73jV/EGQcN3hPzJN98kLdiS65fp+lkbr+f6afH+4etsKnvtxM/5mLKVfJhNHy9RWA8Z/DllXI4WMm1elRuTe1gJykpkCZd5n1H6qb2iP4OHJ5GHtyjAi4I7GCpWNIByIU9/LfzVwB5M2bGCEtZMMR6R78/uxaIo+MkPBXiXvH0JJa7+0YreVKgjZgB+daEsBRr704j/vAodcZROMCZm7xm8fPi8LUW+DR4mr2pNifjfMq9fZEnUTZSydx2fzzedYCJqiLbOgALObJ1R5zpeoK839WpSg7o3rkHliodSGrMkftt3gmb/eUCwb5JYGi5VAWm6FzXAx5v++GAQdfpsFsvrJeg+jqsHvt/zQRr0YH3KYJZNl09n0fHL14TvVn43SEO+MGUF7T97WXRVPNifprHHF0Bl/NvQScvo4g3beua68/fXAQ/UpZE853Q+36KvxlCnT2dSxn9gHMCY//VuQ31b1CHIr+L5EWywDp9Mv/UZPXlhCzPxetua9wbSsMlL6fQVow8KQLMZL/QUXombj5yh5yYvF3KV+Z99PbNwjBhPXpdvBj5MjzasJsAz0+dpqeyCkcKjycvLS4BrqB/mVS8Ew0wyA6TylT3iMW6AKabFVS3jd4R4jBf5lMVhreO3Jh7rj/yhf6wfLIC09O8I8VKGU+/4HSEepAasv578SzDcXvGS6YP8+/j4aN4/hT1eMs305s88XoLLll6/HSVe7l+t40e9FuDY3eLPnTtHiYmJow2nT5/OxgaVGpS4aeBmKGnTpkgxwDXpsQNtXyDvklaNz0mabV7xUsZRxbte/nByyf1xt/2T1/qreJU/tX+MHmZ5nT+4GYSGBBMd3UIJK3+g7BRVmMiPx0qP8Erk27QreZauRFkpiZR66E9KZQ+yrNirAjDz4WK8d80WwnuMMtIFwJaw6gcBrlnTDF6+5FGiLGWlJlHmNZbk4QcRNP82A8V4shJuMOPte0o79ZeS5rQm0Y4ay751AZ2GkcHbn+IXfa2kAjWuk2eZquRVpRF5RlYntyLhDJSdp/STeyn9/DEhrZoVz8xcKwFujUNSH3ewDNwCzpYpxpmDLU2BDgfF3+LMpokqFkzVw4tTK/aWqlyyCF1msAeMtA2Ho2nnyfNKalDDqgCoACAEn7mXpq20mh2loWun+ygAohbsZfYhM3nKsGzi1D/+os+YEQUgLT9ayZAAerxpLapXrhSNWriBTl25Lc3ozeyy/g/Uo/e6t6KLMfE0esWftHDHYcqy0b2yJwPVnzzRlt6fu14wPOFX9m98Yo5p+np5ULPKkdS2dkU6fuk6Ld55iKUSU6xKBby52taqwABZBHX76pccxwrw8aLHmtakEY+2FKDZh8yqW8mefKrdPQN+zAx8q2tL9p6rRzjXAXZJDxz5/C6VUWT9UD7PoqiP4jaaqQ1BYYpHcRl50Tt/Z45H/Q/rr3f+tohH/rBP9eRfypC6arx5vd/8/L3X/AsiHuAGxpHb+lnSv73igY9g3+jt3x7xpvVYPf2bxoO8gIbzz9L1yy0e+cN9xJL1t3V8XFwc6rOjDdHR0dmRkZHi5odNB3AMP/E7bnZS8xG/Y7KSFiwNMXP7vbDHSwNUvflT8VnizRWVP33nn9o/Lr5/mN2UenwXxc//nLIZXFGtYDMAoCywy0uiOJ9x8aQA1MD4gz9Z+rmjLO94px+ZNSN05+J/YLfh7MFUndL+OcTr/gXLct72ZbDm2CrWMTPgUTyKgvq8TzenvGkEelTLNQMAsMHOdAstSd6VG5Inn5MGN3fBKks9vJWB7o38YkHO4pxKpcqAAs7UHrhbBiBPh0J7p/uqCDAN7DSwcOZuPUhHWV7u8s0ExUbLY/uE+PvQotf60Duz19L2E9Z5cRWWXQpAa/zgznRfhdIsH3qFhk//lU5etv19/9VH7qcXOzQRbKF+4xbQJmZambe6ZUvR6P4dKbJoMHX5fBYdvmCUpLe2zX+1N8UyCDZk4pJcD1W2WCifW/E2l0wFEDi0bUMx517fzGF/uH/ueG+mOYOXX/RtLyQp2zPDLT9yb23+HCnehwHOLzlfnRtUJU/21JEeOHj5GfU/6VEllV7yqheaeujYM96UPKBn/NbGY31RnMZxJHNGS/4QZ+7RVZDxpuOXzBMt/dsiHv2hbqi3/8IeD6Uo6fGUlpYm9hN+t/T8tVU81g/MH7392yseYA5IQXr7V/G2zR+up/B8s3T/SqauXD/zeH9/fxxrtOHkyZPZUVFR4p4MmiY6wWYFogfwAieN6e/YFDg5sKmB/OHvoAXiZmltfG79aelfxd+5Xip/ee9f7GfsXwk2mefrXvlT8dblz/T6oeX8TUlJoZiYGHH9wcXOdP1wfQLIn9f1yxnjcX0tXrQIpe1ZTYm/TWHvLevexHSkBzFnGYvB05tChn5LHsUjxZBN/cfc/IMphCX24ud+yuyWo9ZPiR+EvGs9QAEdnxHgQMLy8ZTMa0+Q5eS/eZWtRb7Ne5FbQIgAVxJYtjHz2nnr+1VHcIgMBHZ/lYHYY5Sya6VDjMeRBuEeUoK867Uh7xrM+OT9n3ntAoNkmyjt9D7KTohhf0Jm4fILBqqpDOSWAQWcqX1xrwzwLZYCWXIQHlDVwotRl/uqUlP2hboalyhYKQu2H6Jz161jl99rDM7493bMFoLc3sAJi0RdQLXbGQBDpwrvpYfrVRY+YrtOnReMRqQJgO0T99cWrKx/eY99wWzYOVsO2IzxhVGgj+6NqtPHvdtSQmqaYLfNYUDYfJ2KBvpRi2plxT6XfmfWruPWUc/QvG0HacyqbXccKqpoCC1/60nhOTlr8z5ru8oRD4ZUp/pVaNTjD4m5fMRMuwXb/76jj2J8nteMKEF/HDptdf812MPtOfZQC2fvuvUHT9PPm/fTjUTX8k6FbOMrnYxAbBbLylvy/A75RtRb8HyO53e0vJ7XzesvrhIvmSd65h8aGnrLBsPSeMhlon6A/Kn4/M+fVNaS+1dr/vMzPiQkRJx3qN/fbf/k1b818aiXYv/p7d+R4gGuSFsV83pjbvkDGI79IOevNx75R7964+3dv7Xj1xuPfAHfyisefwdYltv6SduehISE0YYTJ05kw+MsPDxcbGZpIIk3PyQtFj+lxiX+jla6dOlbnzf/XdKyC2u8afJxsmjNn4q/vXlV/qzbP1KzWsv5a7r/VLxRM1xv/my6f1l9P/XgRopfOtbop6VawWaAv6wE9/2APBmwAkjl5hsg5BpvTnnjFgMsZPAXlHZkGyVtW2z12MBsCx06hqUZb/Kaf0sZF46LYwI08GvVh3wYOIBHUwaDZW4s7+heqgLFzXiPJRyN/muqOXcGIDkY2GsExUx4vtAzSw0+AeRRsjzLL1Zjv8GGBB+4TPYfTGOPR+z3rPjbklPOvepq9AWRAQWcFUSWXa8PsM/aMBvtQZZ0rMVF9tjkVFp38BT9dfoiHWFmToyLFce1riCAmWVvPkmfLt5IG3NhM2k9nit9HsUugFbvdX9AgK8+nh4sERpCq9lb75uVW+nYRaOKgJBRfLyN2F8jfl7DwNYBm6ehTlRJ4SdWK7IEzdi4j8b/toOu5LMX3eLX+xCkEXuOniNkEU0bZCKXjnhS+KoN/t767865JQxeZv/Xq7UAxwBkfb1iiwAobd16NakppEpxbMhcAhQECP/p4k00fdNeq/zabD1Wa4/nzXv4/R6tqG/zOuTuZvQ8Q/0PzAkUiaVSVV71QowBfzeV1SrM8bIYryd/0iNOMle05r+wx0uPO735c+Z4qRQnZSgBsmrdP9LjDvnTGo/+ES9l/FS8tvxL8pKUMdSTP+lxJ9dPelhacv3OrX9ni5dM37vN/+zZs5ScnHxvjzNzzyGtHmUqPqdnkSvnLzePMi3rb494qdmLk15P/yo+U7z5oDd/ph6JWvKPm4JkmknNbFeNx5eJYkXCKH3/OopfPk75Wln7tKczHpKJYS9PocQNP1PS7zOZ9eUmJBvdi5ahmz+NEBJxRd6ay8ywcZSyf32OXtz8gtknjVkw/Gam5c1AHmUqU+aVs7fYhQZPHwp59jvy4D6Tty6hxD9mCplIA3yxHn6WPNiPLeaHFyzvQn3SYTNg8PASDMbk7csoZfcqhx1nfg7Mg8FD+Pp5VWxAlJnG59XvzMBbJXz+stNTlVdZfibfhY8tgLOYkoLVoZrKgNYMoLgJP6YiAX7Ug72b+t5fh/x8PGnrsX9oyh97aOeJ8zZlCmkdn70+37FuJQYNWlP7j6cpXzizRYDX1vxXetNrM1czWHZcvDXerWF1+rRPW3qLAbJfmF0mmy+zpF7o0JgZZwfzjdWI/QtvryGtG7DX2XXqP34Rnf3XyALKjzak9X0CuFq08zC99NOdLPqJzzwqniOHTV6WH92LYwK4+5DH8HizWnTlZiIN+n4RHfjnss36AzN1OQOAb/2yhlb9dZxfdSSqWDKMpgzrRiVDAmnz0TP01A+LKSUtw2Z92vtAkMAc/nAzeuWRZuL7mKlHt3n9R3qcYe/j+R0gW24eafLl+/yKR87y8ri6V//2jLfE4yyv8Rf2eDCt7uVRllf+VLz2/Jm+jG+Jx5x5/h0pPi+PMvPrlfxdKvndy+PMlePBLMb9XW/+bBUPpvPdPNLyyj/6v8PjDDc7NNM3P7DYuLngpxbk0HSz6ImX4JLe/lV8pvgyovKnb/+q/aP2jyOdP24sOZa8fakAa5Q8o/0eEz3CK1Po09/QzWlvUfqZg2Igbsz+EiyzE7vJq0I9ZgKyhOgPL94GyPjB0Lfxo+T/UH9KXDOFkneu0D0BgxeDZoO+EEBdwupJlLJ3bQ4gzuDtS0VGzKXYGe/w+O6UotHdsQq0WwYgRejbuIvYc9pAV7sN2aqO3dmrzCOCWWXl65JHqYqCUZnOvn7p0fuZcXlCgMSqqQxYmwEjcFaKgbPN1h5KxasMCJ8fsHeaVIogMFvCAnzp1OUbwuNr56kLdPoKAAnXli1EsevHoY8yeHiOfvx9t9oVZhl4vXNz6tO8NjV9b5LwyHPnfE14qrPYFcOnraT0zCxqVLGM8OCyVUMfr3W+n3oyuAuQ9wIzuhYzcDV329+C3eXBcntdG1TjzzRnfy9/8SLBD2t32qr7HMfxYgbSh4+1pj4sR7nj5DmauHY3yyJGM8CcxQzO8jTtue704YI/hHzl2X9jGXjVJ0UfwPKq7/dsRR3rVhbnIZh8S3cfodl/HhBMP+xTMP/e7tpSsP7Gr9lBk9ft5vxreakt9xS90+0BIcPZ8dMZFM9sVNmQ509YHrP3/bXoowUbXO78wPyea9eYXn64KXnx/+NlVhQnpUeMFqUq+TKtiteeP+QbTTIntOa/MMdLjzpTjzkt+XOFeNgyoW6M/QOPMz3zx/UVzCXIU2qNt7Z/e8ebe7xpnb+Kz+mxZ23+tCiF4fyVTFO5/83jAwICoMpo9DiLjIwUhnYSHCtVqpR4Gyo3QzVclCWzAycHEES52Cr+sniTQeXPOfePpQaCd9v/zhQvZVRNz18t41fxmeLLRX7mD9fTsFD279m3hhJWTlDsinx5nLf8oJCHK/rmbCGbmLJ3ze2H4pIVKPRZZgJyAeDmZPalunBM/A0ss6DH3yHPcnUo4/oFiv3pTZZ01G/47l39fgp6YiTFLxlDKfA6M2sC2Bv2HcUv+soIqqnmEhmAp178wi9d07+OmZIGdw/yZNAZ8qMefC5l8rmSvHUhpfx1+xxziYVUk3CYDNwGzhTjzGEWxcUGggL68+0bCX+089fj6Ntft7Fn1HEBkGTyc6KrtTAGZha91ptafTjV1aZmk/l80OtBAVI1G8kvPTHj6I0uzQXI8vCnMykpLZ2MjLTHqeHbE+l6QpLVfUIe8Iu+7YW06CvTV9Glmwn0QvvG1LVRNTp+6Tp1+/KXW6zAEsEBNP/Vx+nohWv0zKSlNum7XLFQ6t64OgNhF2nLsbNCohDspBc7NmFvrKYCbIZk47GL16lhhdJ0lAGu0qFBgskJ2dNOn/GLghqxZnjIfTPgYWpWJYKZXUsohQHKN//L8xZmgz72zdxbcwv196FZL/aiSzFxNGSi9XPGgb/u34EaM/jZ4ZMZlJBy50s+0xkcbMTAep03J1Aaj82VGvYbwOGXeH2xzrnVE6QMIYrz5sV1S+oPsrgJGUO98ahX2rN/KUNpDk5onb95cddZ4sE0RL1Z7/hlvFx/Wdy2dP6FOR7XGwkO6MmfLeKRfyhG6e3fHvGYtyQX6ekf8XgZH/VCZ4+HR6W3t7em9cP8pYynPeNRt0b+9Y4/JSXFKNWoPM7u9Gyz1qNNeZQpjzJpMGhTjyt+k8OSN7eUR9nt/WdvjzZr1j87M4OSN8+npI2zFdPCQZ4wvRi8Cmg/hJLZwyzr5lVKYyZMdmoyeddsSZk3LlLGxZMs4Wgg76pNyb/tIHIrUpqZgrMYCFhklJazokGyDseMGf+cABfMm2dEVfLv8Awzzt4r9J5YVqTZ4UJ9G3Uir+rNKXb6uwKcdYXmFhBK3tWakWel+8g9rDRlnDtCaSf/4vPnBGXG2E46yRVypeZg+wwoqUbb51QdMfcMhIcFUd2ypeiBalHUtHIknb8RS5uPnKXle47lmwyfPdZiDAMWp6/eoLG/brdH9w7fZ6f6lWk8M8xG/Pwbnbx0g6Y/352en7qCNh4+I8Ye6u9Lmz58ip78bgHtP2v9PRASgcve7CukIX/de0L0UbV0UZrH4By80+CtBo+qtIxMISsK9pU/Sxlej7cOtAPL7anW9enljk3pJgNjZYoE0QGeDzy+th4/J8ZRI6I4M8IqCb8xtI2Ho2nxriP0SP0qdOjcVZr6bDdq/dFPmj0Da5QpTgsZvO0zdj79FX1JHLtt7Qr0EwNWfb6dT5vYd69YkP8tb7NgP29K5fnbSjqxFzP7vniyPb09e62Q2TRv5YqH0u/vDxLAmvS0c/iNq2GAWPsnW9Sm99j3zI/lRrV6JCmPtMuCtCDJCFrzV9g9yqydvzN7lIG0Yc34lceZ83usmXuUabl+uIJHmbUebRZ7nEVHR2f7+voKQz5Ji5PMMYnkm/6Oi7rUJJYawea0YBVvZJ6p/JUUsghq/9zeD458/uS2X7Wsn4q/c7/ryR++/IQEBlDG7pWUuG5aoZBo0/BsZuePsrdJs27k1/IxMnj7MSC22LhG/70ai3/zbdxZSDNmMrAG9lf62UM2GbMXAw1BvUbQzR9eooyrZ3M9JuQcIRdp2uCL5tukC0vgVaX4xd9QdnK8TcajDlIwGXBnOdDQF3+gm1NHsFzh8YLp1Na9MLPMzT+EPEpEkU/DTuRZtiZ7951h6dLllHqEC62avP9sPTh1vMKWAQWcFbYVd4z5ursZqH2dSjTggbpUuVRROnT+Kk1imTgU0QFYZDgpEw2AwPqRg4REnSsCApbuHoAFTStHUH9eXwBSABEP/nNFhANUmPVCD/H36wnJNH3j3hwgY8mQAFrz7gD2h5su2GHWNjCf5gx/jNrx8U4wwyzYz4eWvPGEANEgyQiG0NhBnWjMqm1CVtRWDYDdoteeoNdn/kZrDpwUYNgXT7YjX2aZfLx4I/3MkonJzLDLrYExNpzZaBVLFqHnp2iXNYcE4/8xs6/zFz+z3ONNCmQgcPEbfWjJrqM0bvV2ZrN50pyXe9HIeb8LMM8WDQy5DnxOA/iDZOGKt56kWgwIvjtnHf28eb9gmMpWO6qkyE39ERNc1gMQNY5hbRsy++x+Acaa1n+QBynjiPohmCd43oUsoyX1g/yIl8VlS/uHRxNk6OT49cZL5oO94q0dv7PGw2MJMoR6x+/M8Tg3sX/1zt8R4pH/1NRUXeuH8euNBz6Cep6K15d/KaOpN38yHh5lYH5pOX+lMhhIJXrigeeg/6SkJKNUI4Cz8PBwQbuTTBWcVLi54aYGWp3UHJYarrjJ4WZnymyRnkDYXCpe5U/tH3X+ONL1A9c33PRwfdJz/SrI+ExmJiWvn8mspkVcUHYNhoktHlAd5hgMAriH8pcoBgIy49koN/aqAM7cQopTUI83yTOqBqXsW0eJ62fw3/61fthu7mTw8qWAdoMYdHiY0o7tFHKNBg9PyoT0471AB0jhlalCPnXbsH6kO4Nno60fkzpCAWbAQAEdn+H+sinh10kF2K/1XRk8vcmb2XLe9dqQW1ARyrwcTSn7f6dMBn4zcd6o65v1SVZH0JwBCZx9yQVk1VQGCjoDkDIrGRrI4FkRASw0qBDO/ksJtGTnUWaiHc3hj1TQY9PTH7yNqoUXped+XCHYS4WxARgbPaADdWPwJoaBMYA0785eR/O33/abBXgFsKp1zXK098wl+mLpn/QnyxhC1nDiM13Y++s8jZyz3ibpA7sMoBEkQn9Ys4tG9W5DzRi06/H1bLqZmCKYLRv+bzCtYOajLa+D7/d8kCqUCKMB4xeKeQBMWv1Of5GPMkWCBevrLWa8wW/NvGFMXe6rQhuYhQcZR60NzM4lb/ahZycvoz/+jqbJw7qyRGSmkG3MysoW4OGqd/oJtt0o9hqzRXuyRV16v1creoblHjewZxvmOJm9/irxub3jxHn6fOlmAdKVLRZC0xk43cRzGznXNmtsi/HnxzGwjo83q0UfP9GG3Pl7a171QukpD/k+MK0ASqG4iobiKIqezhaP4izGrXf8euPRH+obhTke+wn7R0/+AWai3m2reOxnyQS7W73cdP+b9683HuuPfgtbPPAKrLve+at46/IXGhoqrtt6829NPOR7sX56+7ckHiSzWx5nUVFRhCCpEVu6dGnReW6ycLghwsMLJztuZmgSCVTxl8RJWxjyh5szwATT9bdERlDuHxWv8qf2T87zB2/mhTLTLHMPM80YdLknIJIfTzzqmLoy4FOnNQV0e5WyUxIoectiSmKPJmKpTWsbfMv8H3ySYn/5kP3L2Ftt1yoGIdqSZ0Q1cejE336kpC3cl2mxisGxwM4vkE+DjkI6MmHVD8x6+5vAWAvs/DzFTHzZ6LVWSAtc1q6JPeINPv4UMvgLujnldSEN6sjNLagoe5WVY8DsfmaW1RbSi2nHdlDqgT8oK+nOYpkjz0WNzTUzAOBsckxJwbxQTWXA3hkIYsm4Ho1rCFm58sze2nXqAgMax5mtdFmwj/Bc6ajNy8OdFr3+BD3743I6dy3WUYeZr+MCe+uFDk1oSOv76MP5f9AyBj8DmO0Enyt4e5k2b093eo29oDozQBTBIAtaOtdTIC04lMGXazqlEgHGfs4ygSu4b8g/ArD6kYGjegwmfbxoI736yP30+Ji5gokl25Rnu9Lf/1ylb1ZutVl+ZjA4lJiaLsArNMxzeKdmwlNt4IP16VlmI8F77A1mpG1giUbz/Fg7EMg8wkds3taD3HdV6j1mHp26YgRi/L29xF79bf8JGr3CdnPGMeFl2JH96s5cjREA3bvdHqBOPHfIQR5lz7bSLNkKNuZzfJ5ciikcqg+9769FAFKDfL1FPREvr6JeiDqQlNWSTC9L6keIBxiAn3rj0b+MB0inp39TjzR7x6Mei3xqyZ/p+As6Xnq8SY8rrf3LeMlUVPGWr7+pDKie/OmNx/cX4APSoxAguZb+XSFeeqRJjzmt8zf3WNMbb6/+zT3etI7fEeLBdLzlcRYQECBuHpKJAaYIkgvmGJB33GTwu0TOAbLh5mPO3NASj5ufBN8kEq/ijUw+S/Kv8qf2z73OH5zkQP5zO38t2T8q3rr85XX9zC3/mRnplPI7G4X/ucBlvIysfQh2hnjfZt3Ze2ygAAXiZr5PGZdP227YzG4L7j9KgHAeDJbd+Ko/a/64M4OsKrPQfCj9n8OUlRBzR3/uoSXJo1QF8qxQjwGMZhQzdqjwXgt9eTL75aVT/LzPBJimmvNkILDH68zU+oeSNs9zyEG7s5+ff5sBzLhkGcZ/z1ES+wBmXDhhBMtsACI75KTVoJwyAwo4c8plc/lBA4QKC/Cl5lWjqF/LuhRZNFgAKuNZZk56NjlaEro1qkadG1SlwRMWO9rQCmw8kCdcO3IgfTR/A/204a87+sWa9n+gHvl5e9KsTfvp/PVYCuV/q8leX0UC/RhsuUlHGFy5m4ShJROBLN4fzCAbOH7RLblMgHezXuxJ95UvTesOnqJnJi2jdJaQRLu/SiRNZGZUJwZ7TME0S/rK6zO9mtagrg2rUd+x/BzDbT17evVl3xa0mPAAACAASURBVLbLDBZBqnTa8z2oOoNMkCV98MOplMQgmy0bPMx+YTlGAFlrD5xiycflt/qATObEZx6llh/8KFh3tmroa+Xb/UR/QyctFYcFcFk8OIC9DctSdfZeW/f3Sdpz6qIAUwtTw14Y99Qjd1V6kfVEgFgAU1BUl8wPyMqh2J5bvVEydfIjXjIf9PZvr3goPSEfevt3tHiMR4Kt91IKwv4xH7894lHPRv6xb7X2j/2G+UrmjN54a/vXEm96/snx2yseeAXyrrd/Fe/c+UO9Gy239Zf3C3Pmp+n+vVf8+fPnjcAZpBq9vb3FG22WIPcS+UXnuJmhAezBoFT8vZF/lT/jmweOuH/yYgpin+Pvcv1wsgH8MN3/zhgvDSFx/uoZv7Xxzp4/W4wfX44CfX0oa9cyStrwC2XfS3qvMD11OfhcwQQKe2kyZSXGUix7UGUl32bUeJQsz6yvh8mramNyD2bJBga4kjbNFayx7AzLH54RC1+ojPPHKPXotjsyAg8s36ZdybN8HUo/f5RSti3N4YEWyEw4t8BQip0xktx4vOTmwWBG4Xwz3MG3U57D82IQNPCxtynmu6G5gqUFPTcDJEuZWYZ9512lCVeKPCn95F/sWbaNJRlPOTRLoqBzpfpzrAxI4MyWEmWONUM1GmfPgBuDDAAYOtarLHyxUFBbu/8kbTtxjg6xb1bqfwCIPecZyEwSAEb/W7hBSP4V1gZwYPTAh6kXyyDuOX3xVhoCfb0IUn6vMOPKl0EztLjkVPqEGWBztxy0qacdQFejn9cRAYRtP35O9FWKJUE/evwhalWjHCXw76v2HmdQx526MNj54/rdgm0GGUMtDUDg/3q3pbnM6trM0oum8pzePA4vBvHiua/6DNh91a8DPfTRVCFwgKImWG5zeO7RV2LoxGVWPrCiAXx84v7aAmAGS3M9g4MAxIozeDaSvc461a9M/8YlMavuihhPO/Yi+3zJJuEvZ+v2UK3yNP6pzsxk28J53VNoJUtzy2uPJjVoFO9Bfz4HUC+UMnIAyaQHmiX1B/nyvi3jLVHKwpwwPvQLcA/1EtR/MH4Vf2+lLdP8SY87vflzlXjUzy1Vesstf84Yj3oh1g8gp57xO3M88BE0vfO3Zzzu2yBXoUmPPC3rJ22+TD3ynDE+ISHhtsdZREQEgQYnT05TZA5MM3xhlzQ5LJ4ED+TnzX9X8ZkiXwCHVP6cZ/+YypDqWT9Hi8dNGZrJlp6/5uN31nj5ZhLGj/MP87Lk+mUqI4ov99bGW3r+M1ImALOk33+29bOcOl5+Z4DBg9CXJwmGTdzPH97qzbtmSwrsNYJBKjcGylZS0h+/MMBQl8AaSlj2HaXs/tUmIzP4BlDIsLHkHlaK0k7uIbeAUAKQFjv1Tcq4ZGS+edd6QIzl+me9KVtJ5dkk7/Y5iIFCnp9AyZvmUOrBjfYZwn+9elZpRAEdnha+fmmHNotrV2YMf4fka5lqKgOOngH/h58RUo0KOHP0lVLjQwYAogEMePqhBtSnRR3BTBq9fAvN2rzfrgl6kMGYL/t3oKbvTBJyg4W1PcKSfBOGdKY3Z/0mQCG0KPa0mvvK40Kibz/7meFv/uzzNY4/B5YZpAsB6NiqvdGlOb3YsYl43kFNBrKA8DOLS0oV/1Y7sgS917MVNakUQTGJyfTa9F+ZhXZa1wsuYFDNf7W3AAO/Yw+1b+4ie/gUS1cOZWnGxu9MFP2AAbfkzb4s07ia9jKT0to2hsFKgDJogP5OsyRjv7Hz6dz1ODHnCiVC6b0eDxJALcg1vsn9AmCzVvkUnoRYO0hOyga5TgCUPZvUpB5fzabD541WJqoZMzCIZTqRn7vVD1GnQHEW4BSKy6gjSllFKfOWV/1RxRs93CW4oCd/topHcR11GK3rJ/u3V7wkg+jtX8qQSnBP6/wLe7yUYUX+JbiG89r0/Me1xFSWVF5PTGVcHTEe487t5QBLx29JPOqdqDvmNn898TgfcR9F/p0pXp5/WsePejnqvneLhzqj8jhTHm3iZNDjUac8ypRHmfIos87jDze3YPY0y96zyuhppuTMnPIZ071YJHnXuJ/Bz9li/N41W1BAlxeFRJ3B05tBrLco8/qF//7Wkvza9GfW0LO83tZL1HiWq03BAz6mhBUTjGAc+5v51G1NPo06U/zCr9g8I5UCer5B7kXLUMxX/YRMo2rOmwHPsrXIr9UTFDvtnYKdhIcXeVVqQF4MmHmWqcJypNGUdmI3pUfvN/rlqaYy4EQZUMCZEy2WGmqODIBl05TBjwcYtKodVYJOXLpOv/99mtlop9hbynImuy3SCrDo170naDn7ahXmFuLvQ8tGPEmQCdxwKJpBnGxqUbWsAHM+X7KRftl8QPw/Wk0GsOCJNX3DXuE9ZovWhr3xvmYAs9fouczkukEtq5el/+vVmk6z39agCYs0M8osGVP5EmH0dreW1L5ORbH/Rs5Zz4BVTiUDfGb1u/3p0LmrtGz3USGfWKlUEQHoaWW5mY+pSumiNI/Bu1cZADzJzLUWLIk4/OGmBObdmFXbOL9/UaZGJl1u825YMZy6N6pBXyzdLADHWmL9+jCjLIt2nDgvGKBr9p0UwBy8vL5/ugsF8354kgE8W8pBWrImjvwZePD1ZdD/vR6tyNfLQ7dHmfI4KyaK43o9wpA/e8YrjzP2gObivBaPJ5zX0iPQGo83vR5lsn+98a7gUWatR5vyOLsiQH2AU7Cj0rL/EedwHme+vr5CZhGIrVxcgCkYLDQ/TWmVklYtDTFz+x0nmYpX+XPW/SNvDhi/6ZsnuNlZsv9VvEHIGKj83f36KWRt+c26lD2rKWHl90RKntGRn/ksHpt7WEkKfeUnSj9zgOJmfECBvd8Waxs3+2PxEwyxsNdnUsyYIZQVbz3g4BlVg4IGfkKxE1+57a3GD6i+zXuST5Mu5OblK7zNYqe9zVKPxy2eh/qgY2bAwABW8JAvKXEN77HT+/J3kAzCQorUm4FYvweeoOzUJErdt46Styzi/0/O377V0VUG8jEDCjjLx+SqQxdYBnyZwfQkF6MHta5PRQL8aMJvOwQLLTYphTIy85f9C1+vycO6Co8sW/tUFVgCbdhRgI83zRn+GFXgvODZ528Gi56bvJyuxSfm6AXPh399/ixLJp6gd2evtckIvh7QkS4wywoygbJBmvGn57pTa/YRi2YAzRYNgIcnF+0hAYkGJuQbnZvTEGZCursbaOC4RfTnsbM5QLHeLKX4bo8HCBKO2JfwwjtoA6bdQ7UqCDZb32/n32I7lmF23yz2NytXPJR+YzBrBLP8AHZZ0wAODmhVjzp/Nou96GKEvGawnw+BTdejcQ3BHkRedp68INh3l9jLbdZLvVjC8iyzDFfbBLyzZvyOFAtW3tC2jeitri3Y785YbwTDDPVEqQyD8cLjCcVVCQ7lVW+0VTz6RTHXtLirpX9HiMd4kQ9ZnNY6fmvisX5ShhPrBwsgvf3bIx7jlzKcevp3lHiQGrD+WvMvx2/PeCljqHf8torH+vv4+NwCdyy9/sj+7RUvZRT19i/jZf4luGXp/F09/ty5c5SYmDjacPr06WxsEKlBiZsGbmaS9myKFKPYi4sy/g5tXyDfklaNz0mabV7xUsZRxbte/iTNXu/6q3ijTIHK392vP3ldP5xl/+DLWVhICGXuXMospZ8VC8iRnuysHIvv/T0EyBA75XXKuHKG3PxDKKjfR0JaL3nLQvJ/aAB5N+hIMV/31+RzdrdhGRgYC3xiJOvUZFP87I8omxlmBvaa8mvdX4BnmTcuUcLSb5kZdIAPoc3HwspUqPB8ygD2mFelhhQ3a2T+XDvcPdiXrykzFx8STMW0ozvYt2wLZV7hN+kVYJZPq6oOW5AZ8O+opBoLMt+qr/zNACTwIJ/Xvm5F6li3MkX/G0MLtx9m37GjlJYPXmgoeoNtdob7+WzJZl1yf/mbEfsc3Y+lC8uEBQsg559rsQya3Aleghk188Ue9PQPS2ntgZM2Geh3Tz0i2G5gOUnA9D72F5vDUpEN3/peMJ9a1yxPvZrWpOMs4Thp3W5d7EQAcRHsJ9bmo59yjLtp5Uj6ol97ISe6YPsh4SMmwTV8sDT7rGF8V+MSBbBkbSsREiB8/7o0qMZ5XJwDnILvHkCtl5l9BsAQ/ntgxOltQX7ePP4g4RsHaUisGeaI5s1ebgCQa0aUoEfuq8pjKsOeaokMpHmKv7UdNY3Om7Hw9I7DVeLAPHu6TQN689EW5MHAK5gE0kNH1j+kbYKpjBme71HUR3EazdQGxZniUVzGvPSO35njUb/B+umdvy3ikT/sMz35R/9a4s3reY4ef7d6v8QD7jX+gogHmQfjyG39LOnfXvHAR7Af9Pbv7PGmZCo96ydlVJE/3Ae0rr8t4uPi4lCfH22Ijo7OjoyMvMMDCDcznCxS8xG/Y7KCKfGf5iU2aW6/S1pdYY2XBqZ656/iswTSr/Kn7/xT+8fB9w9fN1PZFyhhyTcC6FDNdTLg12YAAw5tWYpxKIMMxjeNPSvUo6AnP6TUvevI574OAixN+uNn4Udm8AlgcOsCeYaz/N3Fk5StU74xoOsr5FGyHIN10cLjzDOyBqWd+ovlGr+k7OQEMQ634GJk8PZj5lsWs9344UWBIE658Qx+QcLXLm7WB5R59axt5sBgmTv7lXlWbEC+zFTMTk+j1L9+E4xYdY2yTYrVURwnAwo4c5y1UCOxbQZ8mP3Sh1k+YPqg6D9j4z5ave8EM5JiKdVGIFokgydzhj9Ofb6dx+DZTdtOwMWO5sMACsDLLP7eX6ZIEE185lFm2xio9zfz6CYzsGzRnuC1/rRvW/pm5VYBmILZ83z7xpSQkkafsBxkO5ZTHM2stBsJyVQ82J+2HT9HQycuzeHRZck4ALwBEJqz5QDB5wsSjPH/sc883d1o7OBHqEPdSoJR9vqM1UJCEewsSFfaQrbQg2tSr7OX2/MdGovh4vjDJi0TcqXIr2l7gOUqP36irfBSe3HqCkuml+dnwGKb+lw3gvzkrE376Wv2GLyRkJQjJtTfl7o3rk4P168sALThP63SnGOrB+oEB8D+f/PRlsxUrM/Smh63PHQAjkmlGlOlK8ik3a3eaOrBY028KXnA1CMISkOW9G9tPJZNevJI5gqKvVr6N/XI0po/jN+aeNPxS+aJ3vHriUf/0lNMxV+ntLQ0kQ9L94/MH2Q8sf/0xENpSnpEWROP9UtNTdU8ftm/veIB5oAUpLd/FW+b/Mn9i+sp9rMl12/sf8nUvVu8v78/jjXacPLkyeyoqChxqwUTAp3gZAOiB/ACJ4Hp79gU2JzY1ED+8HtoaKi4qVkbn1t/WvpX8Xeul8rfvfcvaK0SbDLPlyX5c8b4lJQUiomJEeev+fhxfgMkz+v8t1U88ouLlWn+8+of8g24ucj+nSke18fiRYtQOhekE3+bYhPGkRM8IxWqIcIHKvCxt5lx9sZt6UR+2Pdj9pdfm4H/AabfCtk7v9b9yLvWA5Tx71nyKl+PUnauYAm+qfryxbJ68FkDgMbajCz/OYHSDmwQe8zNP5g9114ij/DKDJyxdCMDZ5nXzlHcvM/+n73rAI+qaLsnvTd6B+mgVBUQkKI0pUgTxYYFe+/62XtD7L2CVEE6CiKgVFFUQKp0kF7Te/K9Z9YJmyUJu3c3ZbMz//M9/DF578ycmb27O+eec5ATb8vpM827EAjrMkzWMgIpC/I/+e3yLGTfBDdsi7BOgxFQpR7S1y5C2p8/IueE+JFneuZQz+UxmQKDQDEjYCPOquKNWcuKuSdzeYNA6SBA9VPtijFKZTTw/GbYffQkvpZcLZJomW4SaCMvPhd1KsXi6ckLS2dyXtTri1f2QE2xECR51qpeNVAdOGz0JGz813OfvWifeNcl7XFXnw6KoCJxtl7Iqzs/nyMEVw1lqTlq1nJM+XW9qLSa4oF+nWzWg6IYtNJa1a2GyQ9cgb93H8Jtn83CsUQbgaRUVpK39vo1vZUKbNnm3agpZGFGZhaGvTXZ7Vyzdo1qYeK9w4QM/gvpck1aRKZkZOKtOSvx1eI/TpsKlWkZmdlu2zVGhAYhOS0TsUIC3t+/E64X68YdB4/jkfHz8btYNDq2QCERiUWyEJemFYwAbT5v7XE+HhXbxlz5TuLM+R2///O8gucTPL9gK+q8wPH8xmo9SSh+f/dUvVaeODt++/71eSvPX029c+tv8Du1f2PF7YjN6v4piXrtLKVfv3r9NN9wpvGXRD3JMR3L43heWlD/JGM4H75+2azWE3/2a7W+tPt3d/xW64kX+S136smLJSUljfbbunVrLjPOatasqRZTBxDyyQ0ti+W/2uOSv2erUaNG3t87/mwv6+Rm8bV6Lg6ZTqv4mXqDn6f2j/asduX1a7//TL3NM9wqfvnuf3KjzNiyUlRAbyI3wxxKl9cvlJGDRP0lFncpv0yWKeYiY+tqZaUY2raXIiVUkw8+QfVaIGaEZJ8JeZG2ZiGSxVIxNzvLMiyhHfoj5JxuSJ73qeSZbbH1UfccIc3uRkBcNVGg/YWMDcvkS2q2GgttHuO/etTsRcuIl16hf1xVxFz/CuI/f9j1rDwhcgMq10GwKCGDz+4MiOo1Y8sqpIkiMjctfx5L6c3Q9GwQKD4EDHFWfNiaK5c9BJjBNKxjC2XjSBXaD3/9g8UbdmLLviNiK+haFhqt8OY8dg1uEcXSFrH9M61wBKj+e/eGvkJe1VKfBTcL3q+JteXa3Qfdgo3EDFV/JOP2HU/gx0vVaBt4vvTVrFZllSf249pt+EAsNakwY54abRxptfj949cJcfaNZbUgVXQ3C+lxk2TrBQcF4LFxP2LW6s15c2otBOE9YpXYqm51Zc04UuwUD560OR+405g3RkLu9ZlL1WU4z+evuFjmXBMzft8k/30Z9gsenmhXdmqhrB5puTnz0WvwwtTFmP3fHElEPz6oK0iocT2n/bbRkGQWQCfh+8zl3TG8c0tl26hjKvhwLA+ZtdNVUeeN7Ja/t7fF8+Z6fRhvZf7Ei00rV1zFz9frdcadVfy8uV47xWkbS5LEru4fnXFH/FytZ/+s1zZ+pt41/LV4SdsYWsGP57329TqD0pn7b0H9e1u9Vvrq/es4/t27dyM1NfXMGWcFebTyxaQzyrTnaWEZZ6Y+f2aVY0ZTecKvoIwpV9bf1J+ecVZc+PGmSqWX/f5zBX9P1dtnJDrTv1bC6v69oZ73y8ryQSJbkWajADfIEQvfTUxJCSPgFxiMyCEPIaRZR3VYkjjtTaSL+su+hbbpgYi+t0seWbAQXP6iNPtCMtCmuTdSIcr8AoLylIwBlWsj5sbX5b9JKPvXTygbR733/KMrIuamUaJymyv9TnWvX1Nd8gjInom++hmlakz5aYzT/VNVFtn/TgRWqSMk7gKkrpyBnGSx2jL3JKcxNH/o/QgY4sz719DMwHUEeFBdKTocIyUD6gohBvaKfSNJiMXr5bOBk435Uf1FtUTVVHHkpzk5DK/5M5JcVP+xpWZkua3243VIFg0TJSHtCRf9vQNPTf5JVFWnHsbrd24TlcclHJOQP8fR75Vv8ghSrv2VQlQMen08Ep1URFWXjK8DJxLEVi8A9/W9AJ8sWC0ZZmkqV2/sXUMRFxmGhX9vx71fzUVKeqaaq5q3ZH2RmE0VVZi7rYOozVqfVUNljZH41S1EiLsH+3fG7b3aKZKOhO6aXQfc6q6aKNV+fOp6NX7mslWVfLbzH/8kz5pRBH2oEBUuOX8D0EFyzX4REnrkxzPM68EC6lSePT6wC27peb56wNA+493x/ENnnJFc4vkFH9IvKCNNP7xfWD2HWVTGVVmudybjrKjxm/ozZ8x5Gj/9MDr3L5VeZ8pYc+zf1J8SUziTMVcYfmfKaHO8X+if7cUERWWUFVVP574zZZyV53oqg8kTWcXPU/VUKheWkVYU/uz/tIwzvlmx2T+5wc3CNxf+6wpzaL/ZrNRrcslq/6Y+W32YMPhZ279m/5j949HXj3wxSN+4HMmzP0BOimeehrTw/cSUlDACAXHVgeBQ5Bzbl0dm+UdWQESvGxDSqjsyd6xFsljtUXkW0uoinPzobs+NUIiVmBEvIkCUb4lTRyFz17p81/YLDBLi7A1knziIRLFsNM37EKD1ZuTA+0R19pCy/iys+UdVQHDTDghpLuoyeYqXqkPej3ISjnnfpM2IDQIeQOBUxplNuWCaQcDXEKgsZEBvyaO6tE1jRezM+WMLfvgvC60wLMKESPhWLPrenrtSESWmlTwCJC4flpyv70TlFBkSjAHnN8UuUUa9Ksqnn9ZtF0VWjmSo+eMKURgekwwukhI9X/xaEXZnST7X2DsH46XpSzDPjnwqahbNa1fBHFFcTVrxtyKmrr6wFa597zvJFbOpDaPFvpB2e9d1aY0/duyXcSzBqq3/qkMyT7W6lePwwxPXCSmXgS8W/YmP5q/Kd2mSL5fIPn70sgtRNSYSt346Ez8LmeVOq1s5VpGC9avGKdvLe4QUZJaafYsU9eVtQvjc0L0tTkh+3D1fzsWfO22uTKY5jwBtLR+RtaMFJpVnfPKfh5s6o8YVpyv9MK0v1hMvNq2ccBU/X67XGXX81wp+5aGe5I59xpkr+0fPn6QVlUu0V3S13t3+S7veMePN1fmb+vwZee7i54pTGPevVprqjDPH+sjISLoy2jLO6tSpoxRkmhyrXr268tAsKFCNN2WtDOGLgx+O9GKb+oOKUfZV/JwN4Cts/5h65wNwuc8cX3+u4KdtRO1fv6beefydxS8uNgb++zcjYdyzRtXh/PeocvmXgbWa2BRg8sEyVZReyfM+k7yxbDVX/9BI5KTRyobPsrp/4EBrxrj7v0TipJeFJDk9x8c/pgpib35T2UgmiUWkad6JQPRVTyNt9Q/I+Of3/BMQ4tQvNALhF16O0Pb9kX18H5KmvYWsA+aw0ztX2ozakwgo4uxkNZNx5klQzbW8FgFa/L16dS+0rFMVE5etw7s//KoUTFQ02bcW8vvnh12EQaMmeu1cvXngQaLiGnvXECGoDmDUbNvnunOE2PrqjsFCGEXgne9X4h1ZO1oy6rbypVuw89AJLPh7mxBuF2L80rV4adovTsNAldmrV/XEkA5nq5oHxvyA71ZtPK2+S7N6+PgWsQuXh3Oe+XYRJsg+ctw/TndawB8ObtcMo67ro37z2PgFmPrrhtOuz/w4WlM+I9l7u0SZ5k5rICTjzEeuwqH4JCHPKqhMtavfmYI/dx08jRQ8t34NtS5DRYW5yYPZde6M39tq/eXMcdR1vTGoXXMhz/wLPH/UNoY83Hc8nHfm/KKgen046my9toHU/VutdzycdbV/d+vdHb/VeioFed5s6m3kkqv7xx38eE/Q5IAV/D1Rz/HTMcpq/6VRz3lrcZGV/lnPh/F53urt9cyYDAkJcWn9OH9t4+nN9WlpaTarRpNxdnpmm7sZbSajzGSUeSqjzEpGoMkoO7X/SjOjjbYTGVt+Q9Ksd5GTZC2E29u+/JjxFoxAUP02iBryIHIlTyppzofI3OYQZC5ER0izDvCPqSr2edPdhjEgVoixez/DyQ/vRvaRPfmuR9IsasgDCKzRGPFfPGzIFLfRLr0LBDfpgPCLr0X8p/fbVI0BgQhueC5CWl+EgIq1kCnZZemb5SBt/1Zlg2OaQcAgABjizOwCg0B+BPjITtOaldGzZQP0bdtYZTtNE4JkkSh3SBpQ1TPp3mH4duV6RVqYVrIIUO3XuWkdyRU7V6m61giBoxvzzmhXeNl5TfD79n1i3bhI5amx9WrZEA/064jYiFBMXP43vhTFVmJaukuDZ6bZz8/eiEpiT0grxk8XrsbnC/9AmuwL+9ZcMseocOvYpDb6vPQNth70rKqd1pDPDeuOtmLZOPfPLXh5+lLJTks8bS6eePyMWX6DhcSZLso+zutZIYwbV6uIsUvWqCy1lP/sJ4nrSSGZY0V5d1Jy5UyzjkCEKF8fk/1zbZdWSjXpasZSechIMxlnpZfR5s0ZZXyY3p3xm4wz789Yc8woc+X+WR4yytzNaHM642znzp25YWFhKutIy+K0ckwz4fY/86auPYW1R7CjrNXU25RnBr9qyoPa7J9T+6Esv34K2q+urJ+pP7Xfo6KiEHLiX8SPewa5qad/sbP+1cJUehsCzB2Le2gMclMScfKT+5CbkZpvCn4h4QjrPBThXa4QgmObWO8JweaBzKnYO94X4vZ3pPw8QdSOmZKnFoSAynUVgedfoboQuu8jfc1P3ganGa8dAn5hkYi7/X0kLxwr95kkIdGug5/Yg1KFlrZyJnJz8h9sGfAMAgYBIc763GwUZ2YjGAQKQYD5VNeK9d6NYp2WLhZ/b81ZgQw5I3jjmt7o8/JYISuojjetJBEgYfbUkK5CYmbj4XHzMGv1lnzdU7Ez8uJzcc8lF6gssus/mIYV/+R/aMrqeDs1qYN7L70Ad305B+/f2A/tGtbCgnXbFEHnSFwFSd+tRJm4Wmwb3Wkkv2IlOy0sOBDHElMVecvGvfnUkG64WnLa9ot15O2fz1YkYTYD3TzUmAVIolj3ycuSSBt93SW46JyzsP3Qcdz/9Q+KPJv6wJV44bufMeP3TR7q3bcvQ5L2g5v6KQKf5yX250dERts48vyRyhWSBbRldOb8oaB6fbjsbD0zlqgU0v1brafyhMqN0qp3d/zeWs+MpYyMDMvr5831fD1x/1qdf1moJ/7p6emW1o/jL6168is8T7Xav7fXaxtNq/PX9cwoo/LLlfuPdlajqMSd+pSUFJtVI4mzmjVrKtmdVqrwRcU3J74pUVanPYO1hynfpPhmZa9s0ZlAXFxTb/Az+8e8fsrS/YP3N75p8f5k5f7lSj0fQsg5vBuJ459FTqJnn7j07a9U3jl7v6BQxD34FTLWLUHS9x/lm0RAFSGyLrsXgTUbiUujP7IO7lDkWYoQIe6q7sq5HAAAIABJREFUFJmdFj38SWT+uwXZsh8DqzdAYO1mwH+qt/RNK4x9qHduqbxR+0dXUmvMPL3MPRuQ+usstX9yle2naQYBg0BBCBjizOwLg8CZEYgRFQ3tGW+UDKf2jWrhaGKKImR2SqaWaSWLQLXYSEVeXSWE0Zb9R3Hn53MKVHRxve7q0x5PTPoJRxMKzz51dfTMwaPajHaIwy44R5RBF+JwfDKem/qzItFor3er5H2N/WWNy4q2gsZCpdwTg7uIUi5MbBdPKJXX8i02IpDkGcm816/ujZiIEMk9+0Nsd5e7OqUC/75R9YrSb1dEC1FGtdnkFeuRIeSx7rf/uU3wwhUXgwRhUqo4SKRlKovGIwnJHunfXESTlH3QRzIYz/R9XWfS0/6PsTEktXg4y8bDVR6aFnVeWRz1PJxlv1b7t1rP/oiXL9dzPbn+VvAnmcnzbk/Vcz9qJVhh5+X2+8+xf6v1XH/262v15Cu47lbnb+rdwy8uLk7dd63iX5r1gWIxzfUvavwUmeVlnNWtW1cy4wPzPIVr1KihigsK5CR5xgwvvtj5ZsSmmUDt0Wvqyz9+fHMmmWC//s4EuOr9Y+oNfuVx/0RERCAyJxUJ3zyD7GP/mu9ABgGFQGjb3gjrOAgnPrhDLPMkf0JUaCHnXIhIUT7kyv+lLp2C9LWLEdxUrPe6Xy1KsVVImv2+2+jRyi+s82D4R8gHGlEfZR3ahZTF45F91OxNt8EtrQuIHWOgEK4hrXsguEk7RZSlLp0slps7SmtEpl+DgFchYIgzr1ouM9gygADzz27v1Q6t6lXDss17xPZvHTbuPawUaaaVDAIBooIaISrAO3u1R3R4CJ6atFDyxjYg0y7TzJMjIUlWr3IcktMzsFesO7PkMFa3C5vWxdNDu6FJjcqYv3YrEoRE6tKsLgaPmoS9x+LdGgZJ2k9uGYBZv29GqijN+rZpjOpxURg9Zzm+WbJW9cVWq2I03ry2DxpIRl+/V8e5rYQk6fi15MXtkfGHifKpac1Kotrbq3Cmykw32jPeIWtANdybs5cbi0a3Vrvg4iqS2ffFbQPRul519Qc8X+LDryQD+K+25dJKMWfOn1jH80pdb58x5Ww9+7fPWHO1f0/X8zyW52pWx1/S9Y4Zca72r+u10tDUO7/+9jagVvCzWk8yi/wA63XGmiv9l4d6nZFmdf6OGWuu4lfa/TtmvLk6/rJQT6VjXsZZZGSkkjnrJzuoFOHiUjlG5p1vMvxZM+ck2fjm4/gkiCv1fPPQ5Jtm4k29TcnnDP4GP7N/zvT64YuczH9Br19n9o+pdx0/v7REJHz6ALLjbQ8VmGYQUAiImiwgriqyTxwEFWhRQx9CUMPzFIGVOPllZB8XW5v/Mqj8oyoqkisn2b3DB428X2AwEBSiCLvcdHkC2WRdee2mDKxWX9nMBVSubbNjXD1PlIlyoGPW1GvX1Ay85BEwxFnJY2569H4E1MFZdDgubd0Yd4qqaf+JBIyavQJLN+3y/sl5yQxoYVhfiKIPxc6O6qhVW/fh9s9meZy8IXHx+a0D0bhGRaW4+unv7Xh0/AJk2hGlVCTeIETeHb3byflQLq7/cBp+3ereQ1nMuZooWXpbDxwTS8r5yJHPNhXEsnHSfcOEpKuEdbsPYeTHM3Ao3qaqDwkKQJXoSLfJuiBRsY27eyjWCxn8+qxl4M9dmtXDuzf2RapYMtKWcoYo0EwrOQRihByeIlaYzSR7sTDlmT6PJAlGMo3KM60coS0d71kFnVdqpU9B9Vr54G31dHrifKyOv6zVczya7HRm/R3HXxr1PM/WyhVX++d+43zdref6c99b7d9b68lXcN5Wx2/qvRs/nnezWV3/M9Xv27fPRpzRqpE+u2R0nWHuNfPLmwPfjNhI9vBNyNSfmfk3+NmePCiL+6copST3OX+v148fTkg+2e9/b6zXgZB8/VoZv7v13o6fHn+QPJ0YJ5YiCRNfRObOtSX3zcL05FUI0C4xatD98K9YE+l/LUDyT5J9lla0xYt/TGUhS0ZKRpmQXznZKs+K1ouebH5CrAXWaoIAyT7LlaeKM3euQ87JQ57swlzLIgJ+oREIqt9aVIu9QFI1Y8NSpP0hB0rJJy1e0ZQZBHwbAUOc+fb6m9m7jwAzn64Qy77+5zVBliievl25Xiz7tuN4Uv4MV/d78s0rMLOsQ+PaGNq+OepUisUOUTx9v2YrVopdIVV+tE58qF8npUCjGoo5W8tFCUiiyRPtmaHd0atVA8nu2oy6lWPRo0UDZUf49OSFWLxhZ74uqMBKy8hC2n85ZO70T2XZ7Eevln4W4fu//lGXojVkt7PPwppdB0TpJSSdzPHlaUtUrpi9Cs6dfuNkDr+9chvOffSjPEXbYMH+mgtbIUAOs8+pXQWTVvyNd79fKaSdsWV0B2tXapsKWTrmzsGoUSE67+F9bUNHkkxnoDlzfqEf/revd8Ypi+Pl9VlHco7nJTz/Yf+m/oA6F3MWf51RZxW/8lLP83Nnnd7s95+evzfWc59w/CS5rYzfm+vJj7BZnX9p1pOMpLiKTWfkubJ+OubLPiPPG+uTkpJOZZzVrl1bBVTa2zDqzDIqzciAa5kcF89eNlnQz/pJDpIjpt538eObAj17re4fU186+Okne6ziX5bqef/hfc2V+5f9+J2tz83KQPxH9xh7Rle+Efng3wZUqoXYkaOQMOklZO5eX6BSiAqxkDY94RcShsx/fkeWyidrCL/wKAQ3bIuA2GpImPySx9DzD49B9HUvILDaWUoZx0Yy7+THsp9FIWdaKSEgaxHSogsieglpGhSMxOmjkSH7geSpaQYBg4B1BAxxZh07U2kQsEeA9oHnN6iFt6+/BOHBQXhT7PTGL13nMULDV9Hu2rwePherul/FKnDz/iO4XMgjPpy3eP1O3PzpTKX8kq82aCtWdl+KvSBtA3u9NBa7PJQ/t/S5kbjx4+lK+cV+qL768vZBKsvss4Wr8cqMJcgWlZmnGxWNMx+5Gn/vOYTbRElXu2IMlshYBrw2Duvkv51dqwrmPXGdOociWfvI+B+V2s3dRlvK9W/erdRsVNdVjo7AvP9dh6venYJtB4/hqSHdcNNF54qyLQEj3p8q+XKnrBvd7dvUF41AhKzN8udHomJUeN75IyvsH2bmORMPd3n+yMNd/qttGbVNnP15ZWH1JMd4uO2N9cxw1+SClfF7qp748xzFVfx1/6VVr8UgVvtnvVZ6WZm/r9drG1bir8k1vq7tX7983drbkmo+wt7GtSzW6/uN1fE7U8/zSvIuBc3fSj1fj9zPxN+b6jW57Or4yVfw3Luwerozmowzk9GmXgxWMupMRpnJKCuPGWWFvTnoNzvHjD5FLsbFInnWe5JRtch8/zEIFI2AfAjxC41EbmriaX/nHxaF8B4jhCzpKhloAchJPIGA6IpI37AMiTPeBrKzEH3Ns8jcsQ6pK6Z5BOnQNj2Umi1XvuTwmlkHtisyL/zCy9UXsIQJz6t+/aMrqfy1tN/meKRfc5HCEfCPqqDUZcFN24sN4wmk/bUQmVt+Q252poHNIGAQ8AACNuKsKt4QSy7TDAIGAfcRoEKKqqCB5zdF4+qVsHD9Dny7Yj12HzXKaFfRpcLpp6dGYMrKDfh4we9KYdWgagV8//i1GLtkDV6a9ku+SzaU39UURc4vHrDMJDlRp1IMHurfGfd8NRfHEsXe+79G5dkTg7qgd6tGqq9Xpi/Bpn22rHNXG+f44ch+YvO5G+OWnnLp4Hesgec3w3ohybYKYTXy4nOV4qy3kIL8TMq25Lmb8MvGXfK/nUJyeSbbNVCsGV+8sodkqK3BBrFrZL/1q1TA/yYuUH22UQTlIOw/noi35q5Q5JppJYcAiduPRvZHVJhYz0szGWdHFLngjNMX8bLPiLPPaCvpepNxVkkdzruS8WS/fu5kvFnNKNP9W60vDxll7ma0lXbGWGn3XxYyyrgPSY4xDsuV1x/rOP58GWdhYWHq5kvGVoNLMoV/TM9Pe1mllkXrQMyCfuaLzNQb/Lh/7J/c4JuFq/unNOr1m4PV8Zt6yUEQGwNfwC8rIw2pM99F+volJfcNwvRU7hAIqFADsbe9LXaMwcjc9w8Sp76OnHjxdxebxpibXkP6b3ORsmIGKj4yHvHjnkHWv1vcxMAPIS27ImrIg2LJeATx3zyt8tZ0Y7+xN72Ok58/pOwbqUiTx3px8rOHkX3IMwcVbk6gfJWTUA0JR+h58tR+t+HI3LMRyT98huwje8rXPM1sDAJlAAFDnJWBRTBDKLcINJbsLZIQbc6qji8W/Snkz29ISEn3mI1guQXuv4mdVTkOMx+9Cj1fHINDJ21ZXk8O7oo+bRqh7yvfIDE1A3df0gHzxbpx8/6jHoXjfcn0GnBeMxwWW8ZBb0woMDvsjt7tcf+lFyA5PQOXvDwWB/4boysDodXkj0+MkIy85Zjz5xZRzAUhKTUdjtqxr4SsSpT/fs9X36vL08px4r2XY6CM7WRymitdnva3wYEBGCkqsi9//lNZTdq3+aJqe1mIQRJ0bK3qVcMnNw9Ahyc+datPU2wdgfMb1BTbxkGIDA1RSgj78yRelYehbMyI4uEoyTWeXxZ1XkmFmbYhY7394aq31XO8nI8+HHZ1/O7Ucz2IH/sn/owAKsn+ue56/Fb65/i1Dac311PUwPV3FX89f0/Wa3LCmdefVurx9arHX1r1XP/Q0NA8csXV8ZdWvbZRdLd/q/jr/str/d69e5GcnDzab8eOHbncINqDkm8afDPSsmdHW0beFPl7evuS+dayZv6dltkWVa9tHE19+cOPNxe9PwrbP0Wtv6n3PH56PRxtWAt6/RWEv6m33e8c8eOHcr45pC76BinLvjP2ada/C/l8JW34Ym58HYE1Good31tIX/dzvv2kVGF9b8fxUdcJiVVDyJS9yM1078CAWVmxN49SOVkJE14UdduxfOtAEif29ndF3bYGIed0Vb9PmvmeEDobfH69PA0AlYZhovALbt5J4c38MqX8M5aMnobaXM8goBAwxJnZCAaB4kWApARzoa7o2ALdzzlLSJ5t+PDH33DgxOlq++IdifddnTaBv718K24RS0bmxrVvVBujru2NER98J1lnJ5RlI3PAftu+Dw+OnZenxPLETKvFRuKxgV0wuF0zrN6xH09JphkVWPZN2XM2rIVuYif5phBfmZJxZ6XR2jNVDkqvubA1bhaF14uipPtx7bZ8l3rzuj7o2bIhbhUsftu2D89e3h0c4+2fz1bZeu60tmfVwJQHrsCdX8zBPCEh7dvyF27G33sP4e4v5sr8svHIZZ3RRJSUN4mVo2mlgwBVrUM6nI1Xh1+MQHHlYNMxM/bnF/r7ur2NG39PUoA2XGz2MTI6w8fxvKM46nm4zOta7d+VesfzOM6/NOt5/kf8nZ2/4/g9Uc/587rO4F9Q/+W5vrDzfkcb1MLwK4l6inm4DwpaP2f6L6168iPEzWr/3l5vL6aysn7aRpX48T7m6vp7oj4hIYHnwaP9du7cmVunTp3TMoD4ZsQXi/Z85M+crJb16kDMgn7WsjZfrdcBpFbnb+pzFNNv8LP2+jP7p/j3T3paKrJ/n42UhWNL5xuE6bXcIBDWaahSGSV++yoytkqGlUMLObszooY+ghMf3CmqsL0emXdQ/TaIERUZrRgz/vkt/zXly2loq4sROfA+sQfMQsbG5YrQQ07+J3I9MhBfvYhgTPKSaxvWaYhSECb/+CWyj+/3VUTMvA0CJYZARG9j1VhiYJuOfB4BKqieGNIVbUWB9s2StZj66wbsO55gFGhF7AzmiRGvh76Zj49v7o/npv6sbAR1m/rglTiWkKIIJFo5erpd17W12DV2ksv64V6xbFwhWWvpmcXzGbC7WHy+PLyHEGJR+GD+KnyyYDUS09LVlNoLQffxLQNQSSwkD5xIQkhQAG75ZCZWbTvlkGBl7iQnW9UVFZlcu9n97yJDMuPs28MDOuNOUdatFnLyr137MbT92bjynSnY4mGFn5Wx+3rNVZ1b4hm5n4SFBOfL4CE5pp1u7J2yijqv1Bk+9uIB+4wgOiWVRD3XVCvfSC5ZGb99RlZJ13P8OlNIK084Hlfw0+O3Uu9u/6zXmWxW+y8P9bTx5P7LyMhQeDi7fsSPTlM6I8qdeuJPWzyr/ftqPckkiiKszr+81Ov9y/sR97Mz92/uX63ULaw+IiKC1xrtt23btty6devmBUqyE25W3nQpW+WLgD+T4SOZwUXhi4Obmswff46Li8tTnrlTb9+flf5N/an1Mvg5v38payUp7Mr+SUtLw4kTJ9T+96Z6KqV4cyxq/Hx96ww7x9e/p+tVRpgot+zxd6X/Uqtf8xOS53wo2VAZvv4dxszfTQRib31HFF3HhcR6rsArxVz7glKjHR99vSjNbIcJ7rag+q2FOHsRJz+6G1mHdua7XEiLbojofRP8AgKROPs9IdaEzMsy+VruYq7r/UIjEN71SiHNuiiFWYpky2Uf26ey5EwzCBgEih8BQ5wVP8amB4OAPQJBkiHFjKwRXdugb9vGoizajtFzlitLQNNOR6BhtQqY9tBwUJW19cAxDBw1QYgrG7lTKTocMx++Gp/+9DvG/HKKTPMkjlT31JP1eueGS9GiTjXM/H2TIvGovvJUqxAZhlSxSEzNyETVmEg8N6w7LmndGGv3HMT9X/+A7YeOC20H1JbMNf736PBgzP3zH2z811qumh53VFgIxt45WJFxvHbje985jTijdSQJmlt6nKesIrlXv/8rvyrNUziY67iGAO8l94pV6F2926kHrAs7r9DnF/o8jOcX+ryG5zdsRZ03lMV6fd5qdfym3nZe7av4xcbGqvN+q/P35XrNd+gYKx3L48z9h2QM7yd8/blTT/zZyL94Y//ujt9qPclE8lPu1HOdk5KSRvtt3bo1lxlnNWvWVIuhAyT55IOWxfJf7fHJ37PVqFEj7+8df7aXdXKz+Fo9F4dMp1X8TL3Bz1P7R3s+u/L6td9/pt7mGa7xS01Jgf8OeRpy2mijwHHtu47560IQiBr+JPxycpEw+aV8f+EfHi0WjXcguEl7JM9+H2lrF3oMQ//IOEWc0RIwad6nyE1Ngp/0F951OMLa9UXm3k1InvvxaaSaxwbggxcKiKuG4GYdEdL6YmQf3InUlTME//y2RD4Ii5myQaDEETDEWYlDbjo0COQh0EBIobv7dBDFT1XMWr1F/rdZkSSm5UeAVpejru2Ds+VfWjbOEPIqJZ3Whi0RJ6TTlW9PUaSTu23YBeeA/4sJD8F6sWWc/tsmpeiiwiw2IhT/G9QFl0nuGW02H5vwI37d6p7aS4/33ks7YIgouXq9NEZljAUICcLMsTuEEMmW713PTlmsLBQd1WDuzpf9DO/UAnfJHqxZIQqvSJbZZwtXW7acdHc8pt4aAk8P7YZrO7dAqORp2dvq8eFgHlJrp6yiziv1+WVZqdeH4VbGz/myaeWIq/P39XqdcWcVP2+u105x2oaRJLOr+0dn3BE/V+vZP+u1jZ+pdw1/4sfzWm1jaAU/x3qdIenM/bOg/r2tXit99f51HP/u3buRmpp65oyzgjxe+WLSGUnc5Nozt6CMM1Nvy0iyJxPLK35FZWQ5M39vqtcZV/b735Xxl1a9Vo5a7d/T9fYZic7g59h/SdfnivIm/rMHDaFg7XuOqSoAgcDqDRFzwyuI//whZB3erf4i6KyWiBxwNwJiqyLtzx+RNPdDIWpteQ7MH5M3FEV2udNIzEVf8xwC4sR7OzlBrhsGEmqpooBK+Xmix9Rt7oyxPNRyvcJEYRZ2bm+kb1qJlEXjlMIQue7lc5QHbMwcDAKlgUBE75H47GRVvDFrWWl0b/o0CPg8AlQ0UTlFkoQ2eEs27cbT3y7EUbEfNO0UAlGhIXhwQEdc1aklqILKloesfhNSixaNxxLdx+q1q3vh0jaNhDj6A1nyGZPEVUx4KBat36Gyv0ha8TD/4nPqK1vD5Vv24Lr3JdfZA+3dG/ricHySyjbTjX3VrhiD8fcMRa0K0ZguZOGDY36A580ogTqiNqPyrF6VCpLjdkgy5KbhqAcw9QA05hJOIFBF7DaXPD8SgchBiAN5VtB5grMZZ/q8qqCMMGcy0oqz3pmMsqL698Z6/TC3sxltjvMvS/VUCp0pY62o8Zv60sOP571FZZQ53i/0z9qJ70wZZ6Y+P1/iSfyoLNZKy8Iy0orCn/WnZZyR3GEjs2g/WDJvXHRXmEN367k5SS6xXyv9m3qDn9k/5vXjyftHUmIiQo7vRcb2PxDS6Hwkzf9c5RKZZhDwBALh3a5CWJdhyNq7WV0uqFZj5AgxlrpiOlJXzbbZ+MmBQnDDcxHR60Zkxx9BwsQX3Lb3ox1jmKjMwjsPETLnmKjPPkeGkDtsJHxC2/ZEcNMOCKxWX8i1k8jYvAqpy6ep/9+0ohHwj6qAUFGXBZ/TRe4Vm5G2ep5S+JlmEDAIlC4CecTZ7OWlOxDTu0HAIIDG1SsqW7wuTeti0YYdGLd0HXYdMZ8x7LdGnCi/mtSohBPJqZKzdcwju6ZpzUqYJZaP93z9vVJ2sTWrVRmT770cr81chvHL1okKzE+RdWwktNj2Hot3qf/wkCBlyciDKzYSVs8M6S6kXBbmrd2GmaI4dGwVxUaRGWvDOpytrBmHvf2tR9R1jv2EBAbgnks64Lae56t5vSHvCfNlTFnZ5sEmlxa5hP/4rCpxePnKi7FNlKq1KsSgY4NqCA8Pz4uN4eGozrhxxSlLP4zrjfWcL5tWTrg6f1+u1xl3/NcKfuWhnrFM9hlnruwfPX+SflQu0R7V1Xp3+y/teseMN1fnb+rzZ+S5i58rTmvcv1ppqjPOHOsjIyPpymjLOKtTp45SkGlyrHr16nmBm/ygY/8zb8r6SQ6+OPh7vdi+Xu9sAF1h+Jn6A2o/Wd1/Bj/n8dM2ovavX1fw86X6GnI/zM1Klzyoe5B9/ICysgsToiNh3LPI2m8870v4+1K57S6o7jkIu2AAEBgs2VdrhWiRp2wz0mzz9fNXuVjh3YYjNz0F8WOeQJbY/SHHzbwJuW7MNc+Kgi1AXVM3/+iKiB05Cv7RlUQFtwcpi8fBLygUkX1vU+RZ4nSxKjWtYAQCghDaqjsiLrkFWbvXI3HW+8hJOGrQMggYBMoIAoY4KyMLYYZhELBDgLaArwzviT6tG+J1UYN+tfgvpIldoGnFg0DPlg3w2S2XodUjHyA+JR1UAc5+5Gr8sXO/qP8WqXyxRwZ0xptzV1gmkgIlj+q7B67E7D+24PNFf6iJnN+gJr647TLERYRJ1t023PLZbGXNWFBjHl5MWCgmLF/nFggyNaXYa1m3mqj9c5UlJW0vc/4j85oLYTjmjsGgiumTn1ar/UcFnmllDwFmJU69/wpMXbVB1mk5IkODsez5mxAgmePR0dGFnl9qG0SSA/pwXx+OOnP+oQ9XaaNo6m3kiLfhV7FiRXXebXX9vLmer2RNDliZf1moJ/50zLI6fiv1nLcWF1mtp5iD562m3vX1I/4aP2ZUUl3syvqzXtuIulOflpZms2o0GWenZ7a5m9FmMspMRpmnMsqsZASajLJT+8/djLZEUZpFIgNJk14SomJH3jeI4OadENH9aqQsm4L0dT+rL2KmGQSKA4GAKnUR2fsmBIp9I9Vg2Uf2IrB2U9BqMWXxeGT887tb3SrrR9m/uRmp6joBFWog+trn4B/Bp4v9kDjjbWRstCkzAirXRsyIlxD/9RPIPrrXrX7LWzHVe6HnXSIZZj0Emz1I++NHZO7Z6D65Wd6AMvMxCJQyAoY4K+UFMN0bBApBwF8UTq2F3LiyYwvJQKum1EifCeGSKZaBpnkWgY6Na2Pc3UNwzXvfqdyyB/t1FNvGxkrddSQhGREhwfjrtdvwkmSAjflljaXOe7RogC9vH4gBr0/Aut0HFcmRkJqOepXj8JD01/+8JlixZS+eEpvObQeLL+fu5ovPxV2926OCZMOxnUxOw49/b8fL05bgWJLN8rJupVg80PcCXHZ+U3wq1pWvzFiap5KzNHlT5FEESOR2aVYXTw7phq9+/gvfrlifR27WFFvPb8R2s2pEkFKeWckI07EqpZmRZjLOSi+jzZszyqiUdGf8JuPM+zPWTMZZ/ow3V5wSuf+dzjjbuXNnblhYmArk07I43Zl+ksD+Z97UyfzpJy9IMjnKWk39QSUXN/hVU9lu3rJ/ClovV8Zv6k9fb2/Gj8pHyBNsid+NEpXNr6d9AQiq0xxRQx9G8vwvVHaR2+ofj37FMBfzegREBRbcsA0iBz8o77cBkjs2AakrZ6hp+YkqLXLgvQiq3QwnP33Ac9aJ0mes5K0FVK6DhAnPI7jxefK/djj55WPITUsS1VkwYka+ibTf5goxNM/rIfbEBPyCQ0G1YETf25ErFpa0u8zau8kTlzbXMAgYBIoBAUOcFQOo5pIGAQ8j0KxmZbw8vAfqVIzG01MW45eNu5CUluHhXnzvclT2JYjCjMTYj09ch+NJqXhmyiJ8futluEbyy6jG0m3yfcOwVPLn3p+/yhJQQ9o1x9vXX4JrJT+MmWyf3Nwfw976Fv8eT5DzAT/c3ac9br34PISKGuyuL+diwbptyPSwTWLzWlUw7cEr8PzUX/DtyvVoXKMinru8O1rXq460jExcLuPZvN/mCkDV3Y3d2wphu0nIQ/cz5CyBZopOQ4Dr0qFRLbx5bR+8NmspZvx+ur3neaJkHCMkbWZqMuLi4k47f+JFeV6pM26oXOF5Js8/nTm/YT0zwqi0Irlm6r0PP2ZUZWRkWF4/b67nuT33r9X5l4V64p+enm5p/Tj+0qonv8LzUKv9e3u9ttG0On9df+LECVD55cr9VzurUVTiTn1KSorNqpHEWc2aNZXsTStV+KLimwvfFChr056/XHQOnm86ZLbtlS06U4qLa+oNfmb/mNdPWbpWLCyRAAAgAElEQVR/6Pubs/cv3lwrxcYgZc77SF+/pNCvMcx+ih72ONLWLRJiY6L5umMQ8AgCJGMi+tyCkJZdRWH2L5Jmv2fLx7JTNgZUPQtxt70tWWcviersN4/0G1i9AWJvHo2kuR8KMTZfThECESUEnV9oBBImvYzAKqI4u+FVxH/zjMrt8vUW0qwjwjoOQm5OFlIWjRPr1u3IzfzPXtPXwTHzNwiUUQQiRMH72YmqKs/GNIOAQaDsIhAaFKiUZ8y7ipCsLCqBZvxuHkyxumLVYiPx9e2DcP/Yedi074jKTRt31xCQTPvu1w14bOJPeZduKr/7RhRpfV8Zh8OiQLPSqARa+NQIZYvI3LAFovJ6cvKifEouKgzfuf5SVI+Lwg+StfaM2ESeTPHc56hVL96M+eu2K/tJ3YLEQrJ3q4aq371H43Hpq+OQIiSaaWUTgeu7tsatPc7HQ+PmY/mWPYUO8sKmdfDhjX3lc3i6sm3koSnPK6lA4/d/kmT255X6Z9r3MXaGpBgPd3nITls1K/U8P2Ar6XoeJvN81mr/vl7P9eJ5N9ffyvo51hNPrQRzZv95qp7rz31rtX9vrSdfwXlbHX9x1hfGl9jff4rq3xvq+bACW0H4OzP+0qjXfBZfn8S/qPFTZJaXcVa3bl31pqI9fmvUqKGKCwrU5JsJlRhcbL4ZsWkm0NTbMqZ8AT9uNpIR9uvvTACr3j+m3uBXpveP3N9SVkwTMmy8KMmK9rn3j6mMqCEPI2vfFkWeMYPKNIOAZQRE9RU18D4EN7tALBJXiILpU+SmJuW7nF9gECJ63oCQtr3FNvEx2XueydoLqt9aEcHxXz2KrEO7VJ8BlWqJPePLYkm6CCGtLla5flSj+WwT7INqNUNY58FilxmD1N/mIH3tYiE1TR6Gz+4JM3GvQsAQZ161XGawBgEEiDrpigtaYETXVorgeHPOCqzevt9koLm4N0icTZF8qFTB8Mp3pii1WfuGtfDGNb3A7Khlm3eL6ms7koXoempwV0wXkvJZUfu5Y0ZfKSocPz15vdgkhmKS2Ou9NXclDpxMzDdyZqG9Kvl2g9s3w+Z9R3GdKNSOikLN3UZV3cbRd+H1mcvwwY+nP2BGFROzzUjGPjphgbvdmXoPI0Di/PIOZ4PE2Z2iSNTKwMK6YZbdiK5t8JgQ7UkJJ5WTFhvPp/TD//zXMSPHmfMr1pFcKygjrbTqeR7LczWr/Zd0vbbB1Pi72r+u5/kzzxFNvfPrb28DagU/q/U8Fyc/oJ3qSFK70n95qNcZaTpjztX5O2asWa0vrf4dM95cHX9ZqKfSMS/jLCoqSr25aOaNShGCS+UYmXe+WTgy13zz0OSZZhJNvU2JZ/Cz7R9uMjLPVvePqTf4lfT+4Ye5KnJvS181UylInLVfZB5U9DXPSbbRPrF2fMPDXx3M5XwNgYC4agioWs+WX5aTP9vDLzgM0Zc/ApJc6Vt+s+237Kw8iAJiqiBKfp8w7U3kHD/gEnTMTYu773MkTn9L5anpRltSZpvlpCQIUfc/ZB/b59J1y8sf+0dXQuSAeyQHrjqSf/wSmTvXGqK8vCyumYfPIGCIM59ZajPRcoZAdFiI5BzVw3PDumPX4RO4+6sfsP9EQjmbZfFO59z6NZTKbM6fW/Do+AXIkYNNZn8N79QCt/c8HzHhoUjPzMK7P/yq8uVSM059vrQysqHtz1brNWn537jxorb491gCbv98dj5LSF6XKrDOTetiaPvmeEAUcekeyLXjYe1fr96Gvcfi0V9y1gpqo6/rg14tG6DlIx/Kc5LuUIRW0DE1RSFAS81LWjfC4NGT1L5xptHWceTFbfFIv05ITIhX51GFOWVpJRCVZvz+z0N9rXygrR33T1FONWWpnk5PHI8eP38+k1OY/fhNfenix/3G83Sr68d6rjfruW9dXX9vr9dKUavzN/U2pa234qeVtlbHf6b6ffv22YgzWjWGhIQopZQzzL1mfvni5psJG8kikmim/szMv8HP9uRBWdw/RSkFuc/5e71+/LBB8th+/3tjPefDD4t8/VoZv7v1ZQ+/XCErViNx2mg5EHfNmsRPlEKRohTyE/IhadZ7yEmweeabZhDwCALygSborJaI7D0S/kKspa2eh+SFY/KRZsw+84+rqlRjyT98iowdrge6h553KcI69EfKsu9E6ZaAzF3rFTkU2qYnMrb9iZzEYx6ZjjddxD+2CsIEF6oAad2aumK6Icy8aQHNWA0CdggY4sxsB4OAdyNAFdMIUaEMlgwtKqTGLVuLbQdtFlumFY0AiYW7erfHnX3a4b6vf1D2iLpR+UV7xZPJqYiXHDRPNKqGWterhlXb9uHSNo3wsKiBalWMwSixyv1y8Z/I8ABBVtQ4Ozapg69uG4jft+/DA9/Mw+H4/N/tHh94IYYIWdf+ic+QfQaHEU/gYa5xZgTiIsLw9NBu4OucJKur2Ybccy9ecTEGtGkoD3AfV+cb2jaP//L8hiSZM05ZHK2u1+clpt4afjpjzip+5aWe5+fOOr3Z7z89f2+s53khx0+S2sr4vbme/Aib1fmXZj3JNGZAsumMPFfWj/UUZ9ln5HljfVJS0qmMs9q1ayvPX3sbRu0BzCc1yGBrmRwXz142WdDP9h7Cpt538eObAj17re4fU186+Nl7vlpZv7JUz/sP72vO3L/ohx5ydCfixz5l3XbNz1+yqW5CcINzcfLT+5Cb4Tmf/jN/1TB/UZ4RCO9yBcK7DVd7KmHii8jcvUGma3s61i8oBNFX/g+ZezYh5ZdJkk0W4LRa8jTM5PUS3u1qhHe5XF0+9deZoq76Kq+v8oxxQXMLbddP2WJmbFiCxFkfCK7uPX3ta/iZ+RoEyhoChjgraytixmMQcB0BcWWThzD98ezQ7kot9f78VcoG0LQzI0BLu9ev7oVhF5yDi57/GtsPlRzpGCuKtjF3DkKbetWx/t/DuOa975RlZHG2/w3sgtt7nS/KswTc8/VcZfPJFiwEy6InR+ALIfC++vmv4hyCubaTCAQFBmC8KCKZi3fLZ7MsE6skiD8e2R/dm9VW7kf255Uciv3D0Dyn4uEwSTUebvMck4e7/O/aZq6s1/NwWpMLVsbvqXoervMcyFX8dP+lVa/FIFb7Z71WelmZf1no393xu1NPMpWvN+KvyTVXXn++Xs/zTopSrOLnWK/JLmfvf2WlXpPLRY1f812az+I+43k3eYfC6iMiIkzGmclos55RZzLKTEZZmc4okw/FRWU0FrR/s08cRMK4Z5F93PaFynILCER4pyEIPvtCJE1/E1kHd1q+lCk0CARUrImIXjciqGFbZG5djeQFX5+ySpQvhsFi2Rh+8QgEVq+PlMUScL7kW4+AFhBbFf5iSUhbxpx4W56lzzR5DYc074Sw9gOQHX8YqatmI2vvJiESjY2Pz+wBM9Fyi4Amzqh4MM0gYBDwfgSa16qMG7u3xdm1q4gl4HrJ0vpb2Q36egsWEuJ1yS8LlwiO5Vv2YP7abTj4X75Y9bgoTJW8s51HTgp5NdWjUJGQuq5LK/Rs0QDZ8rnpyUk/YcehE3l9BMkB343d2+DBfh3FajMRr89ajnlrt7ptlcgDsRZ1quLsWjZHpN+2/atIwQA5GCO5eu+lHUA106/y3+OT09D2rOrYsv8Ybvp4hlGbeXQHWLsYlYjv3XAp/t5zCC9NX+L2a5iZfl+I2rBeXDiSk5PzyByTcXZEkRPOOIVxJXVGnGPGm6v1JuOskjqcdyXjyR5/dzLerGaU6f6t1peHjDJ3M9pMxtkhReqTnGKclSv7n3VlLuMsLCxM3TzJuOnFJfPNwdLz015Wyd/ziQw+maH/3vFnvsg8VW/P/PNm42r/pv7Ukx8GP+f2j35z4P63sn9MvZ+yQfAW/JSnebAfTnx4F3LTXLNnLOqrQUjLbmKrdxMSJr2MTB66m2YQsIAA88Wihz+JFLEHTF065dQVAoMQem5vRAqpxuyxhAkvIOvAdgs9mJI8BESpxxyzqEH3wT8yDokz3rERZqYZBAwC5QaBiN434rMTVZVVmGkGAYNA+UGgUbWK+OCmvsiSrKr7x/ygSJOs7JzyM0EXZ0LbxaeGdEXHxnUQHhIEEmk/CnnG/LLtQmRVjArDj0+MUJaJvB8y78wTjSTVM6IEXLxhJ5LTM1SWWkE2iLUrxWDC3UMRERqMi0X5dkIsIt1pPSWr7IOb+oFqxEAh52ib8NGC3/HRj78jMTUdcZLldrfYVF7atrHqZsrK9Xhv3irLqiZ3xmpq8yNQv2ocJt5zOcYtXavWxFONJO68x69FpVB/pKSkFHh+yb70w/QVKlRQh7uO5FpR54+eqrc/XHa1f/49z2P14XRJ1vPci/iVVv/EX8+f68cIIlfmz/FrG05vrudD4Vx/q/P3ZL0mR4riCzR/oJVq5Bv0+E39YaXc9Bb8tI2j1fUr6/V79+7lwxej/Xbs2JEbGhqq5KVaJss3By1bdrRl5Cbn73nYTOZby5r5d87UaxtHZ+t1f442kqbeOfxLEj8tc7ffP670b+ptNgEGv1P3H0/tH30/c7z/8L6F7EwkTnoJmTvWeupzuu06cggf0qQdwrpfhdTFE5C+yVjIeBZgH7ma2H8GVqmDrMN78ixEmbkV2fd2UZu1QvrGFaI0Gy9KyQM+AkjxTNM/uiIiLroWgTUaKpIyY8tvkvGWWDydmasaBAwCpYaAIc5KDXrTsUGg2BGICAlG93POwiMDOmPjv0fEvnGFqIp8O3O4omRFNa5eERc0ro3eLRuikfz/u46cwJpdBxETHiJ41cdNH81QRJe7jSqfuY9dg8cn/qTy59T3LGnsv0uzemKXGI+Ff+8QctNGaFL5FilrtvWge/m5ocGBWPbcSExdtUH1GxsRiqs7t0QPUb1t2HsYD4ydh037fMw9wd3FLKF62na+NeISfCwk53e/bUSmh3Pv2kjG3td3DpZs4lRkZGSo80sdI6IzfBzPGxzPY3iITRsvNqv1PBzm68HUW8PfHfx4/sN6rqsV/Mt7fWHn/fbnZ0XhVxL1FPNwHQpaP2f6L6168iPcd1b79/Z6ezGVlfXTNqbEj/dhV9ffE/UJCQk8nx/tt3Pnztw6deqclgFEWZy95yN/5mS1LFcHahb0s5bV+Wq9DiC1On9Tn6OeXDH4nfJcdeX1Z/aPc/uH+6tKXDQSp41Wh+TF1YLOaoGoIQ8jZeE3SFvzk7F7Ky6gfeG6tGZsfB6iBt6v9lHqqllIWSoWOznZEnTmp9RS/lEVhAzOQk7iceQknbLG8QV4rMzRLywKIS27SqbbFUhftxgpP41FruBnmkHAIFA+ESBx9rlRnJXPxTWzMgj8hwDtAB8fdCGGtD8bY5eswTfyv8PxnnOV8GagzxFLy4HtmqFz07qgKo3E1UPj5uG7Xze6Pa0h7Zvjwf6d0O/VcSq7LEKUbsM7tcSTQ7shVXKrSHD9JMTWfV9/L2q0TLf70xcgKfiq5Lb1e+UbJKZlqP/s7++Hgec3w9PSNzOvBr4+ATsOm8/FHgPdAxeiSpCk2cPj5uOHv7Z64IoFX+K8+jXxxR0DkZmcmM+mUNuw2Wds2TttFXXeSdLNE/UcMR8eZyM5Z6V/+4ytkq7nuHWmkFaOcDx0unIWPz1+K/Xu9s96nclmtf/yUM+MLO4/ksuurB/xo9OUzohyp574p6enW+7fV+tJJlFUZHX+5aVe71/ej7ifnbn/cP9qpW5h9cw4k2uN9tu2bVtu3bp18wIluem5+XnTpWyVP/PFQ4aPZAYXhb/npibzp2zO4uLylGfu1LM/fX0r/Zv6ksMvLS1Nha3ar78r+JelesqySQrr8fPmoTOwHPc/5fv8vf34Tb334cc3dX7gzVw6GSnLvstT8hTXJ/aAijUQNfRhZG5fg2Qh0JDru9YxxYWxL1w34tJbEdr6YiHFTiBx+mhk/fuPTDsX/hEx4O9o60iLQRJp2ZJLliRWg5l73D8IKa/YkoSM6HG9qPl2IWWRqPZOHDKvzfK62GZeBoH/EDDEmdkKBgHfQCBAiJM6lWLx2MALVe7VO9+vxJRfN/jG5J2YJe0bq8dG4SyxyVuycZdHLAsvEvXap7cOEPvHv7Bu90Hc1vN8NBG12acL/8Cs1Ztxbv0aeG7YRXhh6s+K0PREGyQkYEx4KK6RXLVLX/7mtHmQVJt03zBMlbV/UJRnppUNBG6QXMJrL2wlasAfZK8c8phVaEGzI3F6+QVn49WreipygGcA9uc9+vxRn3fq8x99HsnzH33ew/MvT9c7njcV1L8+by2of1Of/7za4GfDw37/xsbGqvN+q/vH1NvwI//Bh++LOi+233+83/D+ovGzUs/r8fVvtX9P1HP8bFbHX1r1JBNJolntX8c2JSUljfbbunVrLjPOatasqcDQAZB88oFkAheb/2qPTf6erUaNGnl/7/izvazTF+u5OGQ6reJn6g1+nto/2vPZldev/f4rj/XK9lVen2lrFiJp9vsl9u0hoHJtyU66H5k7/1bWerlZticiTTMIOItAUN2zRR3VHSkLvkZOWpKU+SlrwaiB9yKgQnWkb/4VGRuWIUcsBkPb9ERQgzY4+en9yElwzwLH2fF5y98FVj0LYZ0GIaBiTaQu/07ZXZpmEDAI+AYChjjzjXU2szQI2CMw4LymuKXHeUoF9bbYN9Km0FOZXgbpUwgEyIHiG9f0Uoq2HMma2yY5c6/OWIqf/7OBJME169GrMWn535I95r7bR3RYCL69/wo0rlERJ5PTcPnoySrbzrE9NaQbbujeBs3ufw/pmcZVoDT3bKDskZE9zsWVHVsoC80/d9jOFkui3d+vI+6SnLujR2yZXDzPtLdl5GE4D5m1009R550cryfreT6hlTuu9s+/Z9PKEVNvc0pzdv0oDtE2miQ5XMXPm+u1U5y2sSRJbGX+VuvZP/HTNn6u9m/qc5X4Q9sYWsHPsV5nOjrz+iH+3l6vlb68fxI/x/nv3r0bqampZ844c/T4dcwI0p6vhWWcmfr8mVXlBT9uKsoa7de/qIwyx4wpb63XTyJZHb+ptylXSxO/tNRUhCYfRfzXjyu/85JsfiHhiLriMWWllzjldeRmpJVk96av8oCAZJ5pxWKAZJ/FjHgRfv6BiP/mKWQd3GWzbZTmHx6NmJtHIWPjSiQv+Ko8zNz9OciX9fBuVyH03N5I+XkS0sU6NTcz3f3rmisYBAwCXoOAIc68ZqnMQA0CHkUgLDgIQzuIlWC/TioH638TFyAz2zhAeBRkuVhQYABqSHaZGCLgSGIyUuwsGZmvNu2h4Rjx/nf4c6dnsnlJnr1+bW/0adUI/0ie3c2fzsTuIyfzTat364b48Kb+aP6AIc48vd6uXC8owB8vi+qrea3KuO79aTiWmOJKudt/GxIUiC9uH4iOjWqp8wjHjDN9XlVYxhn/nudfhWWknalek1tW6p3J+HLsXz8MzfMnU3/mjLnixI9KnTNlrBXVv6kvXfyo1Csso8vxfqF/5uuPyj/WuVN/poy0M/Xvy/V8GEErLQvLSCsKP9aflnFGZo3N/skJLjaZN/7rCvNov1ms1GtyyWr/pj5bPSlg8LO2f83+Kd/7J/vQLsRPfKHUVDgkNCJ63wS/oBAkzftcxuHboeVufwvy4QtEDX4AwU3aI2HyK8jc4WB5ExCI2BuFnE1LRPz45/MINV+FK6R5J4RdcBmyj+5D6q+zkHVop69CYeZtEPBpBAxx5tPLbyZvEEATUSfdfPF5aHtWdXwmFoLfrtyAbFGfmOY6ArTAayM4tqpbDWkZWdj472GsEYtG+0aFUedmdZCZlYO7+7TH7qPxeHT8j653VkQFCZmrO7fEPZd0UH81as5ysWbcqGwbG1argA9u7Ie/9x7CQ9/M92i/5mLOI0CC82lR/lWKDseTkxfi32MJzhd78C8jQ4Mx9s7BaCu2oQfEScuerKDygIerOiPHFactnn+WVj3Hy6aVE66O35frSYbqjDYr+JWHepI79hlnruwfPX++jqg8oj2kq/Xu9l/a9Y4Zb67O39Tnz8hzFz9XnNa07S6VpjrjzLE+MjKSroy2jLM6deoo701NjlWvXl09gVFQoBpvylpZxBcHGTy92O7WOxvgVlj/pv6AWg+r62fwcx4/bcNpv/9dwc/U22xgSxI/9lcxNlqUZk8ga3/xBRA79dleSI2o/nchsFp9nBzzBHLFWs80g4CrCFR8fDJSV82RfC7JzXNozNWLueFVZGxdjaRZ78mTv/Lorw82/6iKiLr8UQRERCNh6hvIOrDdB1EwUzYIGAQ0AoY4M3vBIGAQIAJUP316S3+EBAbh6vemYteRE776UcnyhmBG1fNXXIQsUe7x7ChQCKy5f/yDR4QYS063WdIP7XC2sm/kx9DVO/bhxo9mICnNPbt6WkIGBvipa1I1yO+TbNVF6Tbh7qGoL7ltu4+exMGTSZKxVknZN474cBoSU93r1zJQPl4YIXl6X98xCOlCZI78eCbSStkuk2Tq7EeuBnP+nDm/0YertHHU5IA+XDX1Zz4/Kwv4USnI826r6+fN9bz9aBtPK/MvC/XEn45VVsdvpZ7z1uIiq/UUs/D9ydS7vn7EX+PHjMmQkBCX1p/1VBbzoQZ36tPS0mxWjSbj7PTMNncz2kxGmcko81RGmZWMwPKeUcabYFGeu4XN3y8rHYnT30LGFvc99T3y/cc/AOGdhiC42QVImvshsvaVMpnnkUmZi5QYAmLZWPGR8UicUcielkOFsHb9kM7Ms8TT8x5KbJyl1JFfaKS8vgZLzltrpK9djPS/f0FOSuk83VpKEJhuDQIGgQIQMMSZ2RYGAYOARoCZW/3aNsbVF7bEH9sP4L35v+JwfLIByAkEmtSohHF3DcFzU3/G0s27QUXR3Ze0x4Bzm2DEB9Oxatu/6iqVosJxdu0qilzjf+O/7rRmNSvh9at7o0WdKkgSG8hfNu7CazOXYo8o2dgqRIaJovBcpSrkgeUbs5Zh7JK1pU7WuDNnb65tULUCXru6J9btPoQ3RQmYbGfdWZrzat+wFj4R4jxG9i0Px3n+ZzLOKilyydWMK2/PWPPmjDKSAu6M32SceX/Gmsk4y5/x5opTIve/0xlnO3fuzA0LC1Pem1oWpzvTT1LY/8wnBnhz1E8O8E3GUdZq6iVwWG5iBr9q6kOIt+yfgtbLlfGb+tPXuyzgx/sVnzLIXD4VKUsml+Zn9AL7Dus4EKFteond3svKRk6FAphmEHACgahB98M/pgoSJj5vy+uzyz9zorx8/okQ0kF1z0Zk75HIPnkISXM+RE7SifI5VzMrg4BBwGUEDHHmMmSmwCBQ7hGIDg/BS1f0QPtGNfHkpIX4WcgY2vyZVjgC79/YFzly6HTPV9+rP4oSAmLiPUOx7eBxPCiWiFSfXSBZUsTSU61ydASmP3Ql/tixH1//sgaD2zXDsAvOwfGkVDUO5qZp283erRrileE9ECnjemX6Ekxc8beykzSt5BCoGhOJMWKLuPKfPXhp2hJklTFLVComnxvWHVQwFnV+ScS0DSPJNSpfNLnkzPkP65kxRhs7U186+DEjLCMjwzL+3lzPc3vuP6vzLwv1xD89Pd3S+nH8pVVPfoXnoVb79/Z6baNpdf66nhlxVH65cv/UzmYUVbhTn5KSYrNqJHFWs2ZNJXvTSg2+qPjmwDcFHjhrz14uOgdP718y2/bKDp2pxcU19QY/b9w/lN9zf1vdv6a+bOLHm2aWqE2SfvgEuZnpJfdtwYWegpt1RNSAu5SlXvqmlS5Umj/1ZQQC4qohZsSLyBGrT5JDWXs2IWXplHyQ+EfEIPicLgiIrCDkWjLS/lqAnGTbU7nlrfnHVELkJbfAPyIWKT9PRMbOvyXbzRySlLd1NvMxCLiDgCHO3EHP1BoEyi8CAf5+aClZXQ/176SUSs+LkuqfA8fK74TdnNkEIcmozrtvzA/qSv8b1AVU8VwvlognktOE0Dobzwztjkte+SZPDeZml7hGiI6B5zfFVe9OVcQmM9ZGXdcbg85vhlQhxcYtXSvqs2V55FmdSjFqDN3PPgtLNu1S2WqHjKLQ3WVwqr5zkzp46/pL8O73v2L8snWKZC1rjdl4zN2799ILFKnFw10estNWjfcAnnfq8x2KDOzPO/XPVGgxtob1PJxlK+l6HibzfNZq/75ez/XielrFj/U8L+f+YSOeWgnmzP7xVD3Hz31rtX9X6jUfwP2vx19a9eQrOG+r/RdnfWF8iT1+RfXvDfVxcXFq3xeEvzPjL+v1FJnlZZzVrVtXvSloj96ibND4ZsIMLd5c+GbCpplAU2/z+PUF/PhiJ9lqv/7OBKjq/WPqDX4lsX8Y5hh2fA8SJjyH3KzMsvZ5Pd94Ams3EfLsHlHFfYv0jcuBbHPgX6YXrIwMzr9CdURcdC0CYioLgZaAxCmvK4LYLyhElIw9EN71SiA4FDkJx0SQFoBcee9O/PYVZB3eXUZm4P4w/ELCEdygDcK7XIGM3euRsng8ctOM1ZL7yJorGATKHwKGOCt/a2pmZBDwJALMPbqrd3v0ad0Iny/8A9+v+QcnhQgyLT8Cl0t22ZODu0p22HTUlGyxV67qgeHvTMWGf23nQz1bNMBnt12GwaMmKiWYJ9pbI/oIWeavyDqeudAucvJ9l+OWT2cpa8ZuzeupHDWqBrcfspEYwYEBYiHZAVeKMu2hcfOVtaNpxYcA1Vudm9bBs0JYvjlnBeb8uaX4OvPAlUmevXdDX1zSppG6WkHnWRQPkBzjIbBjxpIz51/FUc/zWJ6rWe2/pOu1DabGz9X+dT3Pn3mOaOqdX3/uE+5fnvdbwc9qPe/R5Ae0Ux1JNlf6Lw/1OiNNZ8y5On/HjDWr9aXVv2PGm6vjLwv1VDrmZZxFRUUpm0bNfFJpRnCpvCFzrj1/7Zlzvvg0eaaZRE/Xc5BkLq32b+pLBj/9JIXj+juLv6m3KbUMfqkJYGUAACAASURBVDYlq77/WN0/DI7kky9ZQpT5yeF5/OcPKdLAG1pgtbMQdcXjSFs9D6nLp3nDkM0YywIC8oXOLyBISDEhW3OyFUEWdfkjCG58HrKO7EXSjHdsrwH57xG9bkBA5dqIH/NkuSCXAipUQ9Rl90G+DSBx5rvIPrxXVqTsPdVaFraJGYNBwCAA2IizKhg1Wx5QMc0gYBAwCBSCQMNqFTDq2t4Ikc8Xj09YgDW7D/o8Vswr4yHokYRkZW9Ha8ZzJGuMuWVvz/1V7BP/ylMWXXZeU7x7w6Xo/vxX2PEfieUugDdd1Bb3CAnW6anPkZSWodZn6abdmLl6syLIvrx9IC5sWldZNw58YwJ2/5d7RmUabR4PJyQJ4ebuKEx9UQjQPvO5y7vjZiEzf91qy7kr6y0uIgzf3j8Mjavz/CBL2dpxn9ufzzgqh/TPVJqRDCIpoJUTxVHvqNywdzpif/xZ90/npzM5hXmqnvNnf97av7vj90Q914/ra2X92D/rud6s5751Zf3LQ71Wilqdv6m3KW29FT+tFLU6/jPV79u3z0ac0aqRB81kdJ1h7jXzyxc330zYeNhNEs3Un5n5N/jZnjwoi/unKKUg9zl/r9ePHw5IHtvvf2+s53z4YY+vXyvjd7e+uPBTsvHwYMl+ehFZ+7eV9c/r+cYXEFsVUUMeRObuDUj5ZVKZtZf0KlB9abABgYi89FaEtuyG1D8XIGXB16K2zMhDwD+uKuJufw/xY59C1r9l+ynQopaNFpShbXshpEVXpP0hRPOqOb60ymauBgGDgEUEDHFmEThTZhDwUQSu79YGIy86F3NFOTNGcrX2n0j0USSAF664GA2qxuHa978TO0RRfFWvhNeu6Yk29apj8or1GLtkjZBqKagWF4kXh12EtbsP4cnJC93Ci4TYeQ1qqpwsEhx1K8Xir10HEBsRipkPD0fXZ7/Ku/4b1/RSJN3RxBRM+XWDW/2aYtcQ4DqNFGJzcLvmuPPLudiy/6hrFyjlv65XORbj7x6KmhWj4SdjsVdyUTygz0t4/sNzBmectvT5kanPycuIs4qfzpjz9nqenzvr9Ga/f/T8vbGe54UcP0k6K+P35nryI2xW51+a9STTmOHIpjPyXFk/1lOcZZ+R5431SUlJpzLOateurTx77W0YtYcvlWdksLVMjotnL5ss6Gd7D2B36nlToXLEav+m3uBnZf9o5ZfV/WPqbcqx0sKPH075v9RZ7yJ9/dJS/hhurXu/oGDEXPcSshOPiK3e69YuYqp8EgH/qApCjMne37wKSbM/EPFVTj4c/MOjUeGhMYpUztj6h1diFFi9PqKvfEKR4okz3pbstlSvnIcZtEHAIFDyCBjirOQxNz0aBLwdgcjQYHxwY1+VgXb3V99j2ebyY3ftytp8fccgRUjN/fOfvDISJi8MuxhXdjoHWfL9K1cINX/Ji1uxZS+uk7yzHPnZnXZj97a4v+8FGDp6cj4yZsC5TfDowAuV+oyN45h83zB8/fNfSoFmWski8JTYdvZo2UCsOSfhWFJKyXbuod7Oq18DU0R5xjNRNm0zV9T5J88pebjMswcejvMclIfD/O8lVc/DaU0uWOnfU/U8XOc5mKvz1/2XVr0Wg1jtvyzUa6WZFfw5/tKsJxnK1wvx1+SaK68fX68n30JRilX8HOs12eXs/aus1Gty2dXxky/guXVh9RERESbjzGS0Wc+oMxllJqOsJDLK+KHVXgl3pow89eG1SmWkLP1WZYV5c/MLi1LKIT/Jp0qc/la5sNXz5vXwlrEHNzoPUUMfxvG3RyI31eGpaMmFCO82HGHt+iH+68eRdWiXt0xLjZOkYHjX4aClaery7xQ56EgMetWEzGANAgaBEkcgopexaixx0E2HBoFygECgZCH1F7Lm7j7tsX7vYYyeuwK7Dp8sBzM78xRa1qmKJ4QYyczKxkc//Y7lm/ecVnR2rSpo36gWQoIC8O+xBCxavxPJ6accD87cS8F/cU7tKph07+WiMjso9n8zkZZhy4BuJLZ68/53LWb8tgmfL/oTTWtWwoP9OuHSV75BQmq61e5MnYsIhAYH4qUre6BaTCQelgw5b1dkXtHxHDw7pAvCQ0MVElSeFUdGGck2XtdbMsocM96ccRqzx89knFWynDGmY4tKOqNMr5/JOPNTMVZWMtpMxtkhReqTnGIcj9dnnIWFhSmbRb4o9eKSeeYk7Zl3vlj5ez5RoW/2Bf3MF5mpN/h56/7Rbw5Wx2/qbQGkpYFfcmIigo7uQOLElyTvKdPFj/5l888jL7kFQfXbiLXek8hJ9I6strKJpG+MKqBKXcSOHIXjo65DboadEkvyzWjfGNnvDmTuXIf4SS8BzETzhiafTYIbtEXkwPuRsW4xkubbni42zSBgEDAIuIrAKeJshaul5u8NAgYBgwCCRNlES8B+bRrhgW/m4/u/tqqMr/LcalWIxri7B+OsKnGYt3Yb7h8zDynpJfc9q1vzevjs1gFilbkWL09fkpej9tzl3TC8Uwsh6wKRnpmFp79djEliGWlaySAQGx6KT2/tj4SUdIz8ZFbJdFrMvTAP79Wre6B/qwYIDQ3JOx8t7PyTw9EP41eoUEEdDvPhYipnijov1dfT9faHy67W8+95PX04XZL1PPfi/Eurf+Kn50/8GUHkyvxVZuN/sSXeXE9RA9ff6vw9Wa/JEWf2v1a68fWix2/qDyvlprfgp20cra5fWa/fu3cvkpOTR/vt2LEjN1SeqNAelLxpkwyzlx3zZ0cbRzKuZF61LJl1WmZr6n0TPy1Tt7r+Zblevx60DWlB+7+o8Zt6m41BceOXuXcTEia9LOqspGL+WF1yl/cLCkVou74IadZRlGejkX1sX8l1bnryOgT8QsIQM+JlZB/ejaS5H6mMvMBq9RHWeShCmrZHxo51SJrxFnJSErxibv4xlRDR4wb4h0WqzL9M5rI52E96xUTMIA0CBoEygYAhzsrEMphBGAS8GoEgsUU6v0ENPHpZZ5xITsVzU3/BzsMnvHpOZxp8VVEU3dbzXFzbpTW2HjyG/01YqLLGSqIFyANU/xvUGVd2bIHrP5yB37fbvgvRnpGKtJpC7B0Xe8BVW/cpu0jTih+BuMgwfH7LAPy955CoL1eWK5Uf9xWtWTs1rAbadPEQmzZebPYxNDoDiOeh9uel+md9/sN6Hg7zvNTUn4oBKin8eP5E/LkuVvAv7/WOMUyO+/dM8y+J+uPHj6tzxILWz5n+S6ue/AjxtNp/SdQXdf9ypv+i6rWYyur8tQ0q63kfdXX9PVGfkJDA+/tov507d+bWqVPntAwzZprxZq89H/kzN6uW5epAzIJ+5ub15XpuHjLlVvEz9QY/s39ce/3ww2zF6EjEf/O0yj0qjy2sfX+EdRqCxKmvIXPPpvI4RTMnDyEQVL8VogbeJ6SZWOSI8jKggmSTivosc+ffSJzzoc3C0T8QwfVbIrhJOyFj9yN93c9li0wLCELwWS2ENBuBjN3rkfLTGNt8TDMIGAQMAm4gYCPOKmPUbKM4cwNGU2oQMAgIAhEhQXhEyLOLzj4Lr81ajp/WbUeaKJ/Ka+NB99D2zfHIgE6oEhOBpyYvwuSVG5Tay1ON8VK1KsQoQjIp7dTnPlplTrx3KOpWikHfVyfgSEKyp7o013ERgcZikzn+niGYtHw93pxTPt9L61WOxfSHroRfZhpiY2OViKCg80978YF9xhCduoo6L9XXI/R8uJiN5xk648nZel7HPqOqpOs5bp0ppJUjHI+V8Vupd7d/1utMNqv9l4d6ZmRx/2VkZCg8nF0/jZ879XSqYn/EPz093eX+fb1e20haxa+81Ov9y/sR96Oz91+t1C2sng9PyLVG+23bti23bt26eYGS3LTcfLzpUrbKn/niIcPHw3wqbfh7bmoyf/w5Li4uT3nmTj3709e30r831aelpeHEiRP58HNl/KVVT/k5X1z2/VPWTFLVmfF7Qz3npzPcHPe/M+M39SWPHw/Uk797HRnb17j40d+L/lweZAiq10LlnqUsGof0jeXzi4oXrUiZHmpAxRqiMLsA/hWqIvv4IWRsWWVTK8qDLYAfIrpfhbCOA5GdcBR+YuOYm5WJhPHPIfukLfuyNJt/RIza5/7RlZD0w6dChm+X4bgXLl+a8zF9GwQMAmUHAUOclZ21MCMxCJQHBEj0tKhdFU8N6apIs8cm/IR9x71D1W8Vf1o2vjOiD5rXqozftu/HQ2JZ6alsq/pV4zD2zsFIzcjEQslJm7BsHfYcjVdDrS2k2dT7h2G1KM7uFbvI8m6RaXV9irOuXYOaysrw/Xm/Y/Yfm5FZjm1KmaM3+d4h8M/KQExMjDrv4vkdySr78x59fqnPS/X5kT7P5PmRPi+zWq/PW4uj3vG8q6DxF9W/qc9/Xl4W8SP5S3FLQfvHmfXT9Tz/15lrhZ2XFjR/X60nGcP7g9X5s5548vXH9XMVf0/Vc/xsVvsvrXqSiSTRrPavY8uSkpJG+23dujWXGWc1a9ZUYOgATG2rRrD5JuFqgKUv13NxyHQSNyv4mXqDn6f2j/Z8duX1a7//yno9nyTgB9Gc3+cgefH44vyeUGauHdz4PFHhXI+U5d8plZCNCDHNIOA8An6BQWLnKBln8sUvfuxT8AsMRvR1L6jss+T5Xzh/IQ//JccV1LAtwrsOF1XlRqQsHCtKuTQP92IuZxAwCPgyAoY48+XVN3M3CBQfAszZurPX+egl2Uif/PQH5q/ZhhQhf8pzo1XlTd3bYNeRkxgy+lskpqa7PV1aQl7VuQXaNayJJkJcxEaEYfmWPZjzxxaxhjwIEmuvXdUTz079GdN/Mw4cbgPuwgV6tqyPp4d0wzvf/4rvftvoE19Bb5T9/b/LOik1jFaG8byUrUaNGko8oGNKSKbxkFs7dfH3+nxV/73jz/Y2Z1o542o9/55NK0dMvc0pzVn8KQ7RNpokOVzFz5vrtVOctrEkyWtl/lbr2T/x0zaMrvZv6nOVeEXbGFrBz7Ge9zOupzOvH+Lv7fVa6cv7J/FznP/u3buRmpp6esYZQdI2iwVlNjlmFGnPU51xZuqdw4+LQlmgVfxKq14/SVNQ//YZVo4ZefYez7w5mvrT17+08NOe3Vb7d7dee35b6Z/3naxdf0uumZAA2Z6zCXHhO0Sp/GlAxZqIvuoppP/9s+Q+TTbkWamsgnd1ShUXgkORc0K+XInCLFaIs9zsDMSPf169doLqnoPIy+7GiXdvLaWJ+SFq2KMIqtEQCVNes6nMTJZZKa2F6dYgUH4RMMRZ+V1bMzODQGkjQPVZfVFjfXHbZdh3IhE3fTwTaRnl9/uJv78fGlatgE5N6mDML2uQ48GH+YIkZ4pWmBc0qo0R3VqjgxBpJCL3HE1QajRmmw1+c7LK2DKteBHgvr7mwla4s/f5uO2zOVi7+6BPkGZENUD2+LOXd8fQ8xohMTFRnd9RccbzLJ3Rpc9HHc+/9MPIVJ7xvEOTW67WO2akOdY7ZlLpn3X/pj5/xlxp4EeljiaXrPRv6ksXPyr1NLnnyvrRuU8rVa3WO2akeVv/7o7fnXo+jKCVlppcdAU/1p+WcUZmzfHJCd5sybzxX1eYR/ubtZV6/eZjtX9Tn63IT4Oftf1r9o937B8qZaMzE1WuWU5K+bZEKejrUEClWojsexuy9m5GyrLvVIaVaQaBwhCI6H0jghu0xclPHxBbxgyEdxuO0DY9cPKTB+T1E4/wToMRKjl6x0ffUOIghrToKuO5Uuwkf0fK0im2DDbTDAIGAYNAMSCQR5yV01yWYoDMXNIgYBBwEYHw4CDcc0l7DGnXHKO/X4lvJQcsWx5ONq1wBKrFRmLAuU1Qq2I0Dp5MUjaNW/YfVQUkbupUjEHHxnXkf7XQtn4NITT8ReU2udzbYpb2niGBObJ7W/QWJeVL05fid7HJ9LUWERKMr+8YiCaVIpGcnJxPiWFPlvFhYh7O6owde2UaMSvoZ0/Usz82rZxwtX9frtcZdfzXCn7loZ7kjn1GmSv7R8+f+5jKI5LErta7239p12ulqGNGljOvf+Jn6m0Zd57CzxWnNW27S6Wp7t+xPjIykvduW8ZZnTp1lPemswFqWonGFwcZPL3Ypv6AwqN69eqFBojyTc3gV009ceHN+0fbcFrd/6beZmNqFT++jnJzspHw9ROiTNnqa5/f8+brFxYlyqEXkHVoNxJnvGMUOj67E848cVozZu3fhuQFX6k/JvEad/u7iB/zpLJFDIitgpBWF4mCcdKZL+ahv/ALjUD04PsRULkO4sc9KxlsNusT0wwCBgGDQHEhYIiz4kLWXNcgYBBwRIDqs/F3D8GRhGTcKOqzo4kpBqQCEKgtZNnsh69CZFgwDpxIQo0KUXJWkItPxfLyrR9WFphlFhUajMS0DINnMSLAQ8WnBndBfyE0L3tjosdy7IpxyMV26WpiIbrwqRFIS0pARkZGXoyNM+ef+nCc5IQmF/ThrLP12gbS1NvIGVfxo1KQ591W8fPmer4otI2nlfmXhXriT8cyq+O3Us95a3GRt9ZTTMPzVqvjLyv1jOYJCQlxaf25flQGk3dwpz4tLc1m1Wgyzk55FBNcT2S8mYwyk1HmqYwydzPyynpGWUFPYpwpY41PtFStVAFJcz8Wq8Jfiu0Dsrdc2C80EpF9bgJJtKQ5HyIn8bi3DN2MswQRiLz0NgTWbISTXz4i1ozZqueKD41F6h8/ImXxONtI/PxLhnyVL+LBjdsplVvmv/8gdeV0s29LcC+YrgwCvoxARM8b8PmJyhhlFGe+vA3M3A0CJYZArQrRuKXHeejUuDY+/mk1pv++qUAiqMQGVMY6onLs05v7g7aP942Zh4TUNDSqVhGfyH8j0Tjiw+lISS/fWXFlbEnUcOIiQvGcWBTSLvN/kxbiUHxyWRxmiY6pa7O6+PCmfkhJOKmUZSbjzJbx9n/2rgNMiirrnp6cEzmjiAKKigJmBCSJoigKpjWnNa66q/u7q66urrsGzDmDYkBQkgoioqgYMCAqKmEIkoSZYXL3pP7fqfZB0fQMXdU9013dt76PZcupU++9896rKe6pe4/TPdac7FFG/kPpv3icOd9jTTzOdvV4s1Ipkes/aI+zwsJCL0ueMQNGp1XqxrSSbz7nFxN8OOq0Ngax/dNaBe8z1Is3/gKNl+sj2PUj+PbqHw278iX87b5+3NXVcK1agopZj0BttBZ9YY7axhKTkDPuBrhSMlA+/f64LF0ZtXMTJR1L6rQvcpUvXuX8Saok4hdI6tILOafdqAToJ+D+7oMW66UrNR3pA09E2iEjVF9egufHT1qsbWlIGBAGhAERzmQNCAPCQEszwLjJuIG9cdNJR2P2t7/ioXc+x/Yqd0t3IyrbS1dlLT+5/UKc+fCb+HVTkRFjGqsynG48+WgMvuNFeGrr0Ltja1Srv9ds3R6VY4i1TuWkp+Les0cY4tlFT81UmX2eWBui7fHcpNblpccdiiJVeYvx02DiV2xMl3Fk5g8zZxhPtYKnRxozrQQfGf7oMcZMQ7v8RxLPZyrXj93+xwKe/Hs8Hlvzx/HbxVNfYTw3XvG6jKbd8YeC15XNmJRBjzpmjlnZvxpfVVXlK9VI4YxfS/BhztqS7Bw3Fc/5UGdaG0UgnnPS+XN+YUFl25wZwoe/4IU/WT+yf5r7+VGz4muUT7vP8GmSw8SA+qWecczpSN3/aIOfut/XCT3CgHmBIHmvvsg+6Wpj7yRkF6B+cyFKX/+P8hSraBGmEgs6IGvMlfB6qlA593nUl/i8VeUQBoQBYaClGBDhrKWYlnaEAWHAn4HubfJw27jBRinCm6a8j+/WyHsQ/eA+veMiXD95Lj78sRC9O7XGa9eejn++vgCzvv4FKcpja+Gt52POtyuUx9bHsqiamQF6zD1+4QlYunYL/j39I9TU+apUyOFjgBmS/znjOCWE98JWFQ9l+T/a1lDUYnCWB8uiMejKeKmOj1IkY7xUx091PDUceAaDeT+77cc7nvPF+bHLH/GMl1Mc4EE+dSZYMPMfLjz7z3Vnt32n4qlXcNx2+y/4xvnz13sCPb/y8/ONdR+I/1jAM8lsh8dZt27djIe6rrFLIY1HoDJqVFzp4cWHC38Z8NBKoOB9HmfxwB9/OTMt1Dz/wRogcv0IXvizun74MpKX4lJeSLehflv8GRMH+w+W9MNUNk+/ESif9ajP/009k+QQBjQDyV16qzKJA9CgxDL3N3PhdbdA6RWVEZl24BBkDD4T1V/MRvVn02VChAFhQBiICAMinEWEdmlUGBAGTAxcpko3/nn4ADzx/leY9PFSVNfEbynCpMQEvHD5WLTLzcSVz8/BHeOHGplnt039cAdjT19ykhJw6nDVC+/IOmomBlzqvj07tMJ954zE5yt/w/9mfIJ6qewSkO12yu/s1WvGoUe7goDxUoLM8UAmH1BcC+RxFkz8LBCe8TTGZZ2C9/dos9p/jWf8mXFEwQc//9pjj/F+O/zZxTMuTn1AV6qjSGyl/VjAa4807TFndfz+Hmt28ZFq398jzWr/owHPTMUdHmfZ2dlGmUb95QMzzUguL6JyyIe1v3LNh78Wz7SSLnhfJp7wJ+vHyfuHxov88sXu/m8uvNdTjfJXbkXd5jXN9E+GGLmteolO7XU4MkdehPIZj6C2cGmMDEyG4UQGEjLzVEnIvxn+aeUzH1ZZZltaxkfNiWRJn4UBYaDZGRDhrNkplgaEAWFgDwwk8EPk/Cw8cv5osFThn5+bHddlCA/ZqwNeV1lmFe4abCwpxxkPTVXlAX2VRZjhM+ems/De0pV4UJW4lKN5GDigS1s8e+lJeGr+15i06DslmsmHl00x3SEvG7PUusxNTdpRqSsvL8+AsCwexQJzpS7/zCP/Sl0UFXTmhlU8r+f9ND5QpbCm2m8JfFOVyoJpv7nwzBTUldea4q+x9sOB5/h5f7vtazzXH9edlUpx7D/xjPezfSfi+XE9+223//GE13qNfh5w/q2MPxrxOlM0mPkP1P894Tds2OATzliqkYFuKrrBKPda+eXm5i8DHhSLKKIJfs/Kv/Dn+/IgGtdPU5mC+sshPX982FA8Nq9/J+I5HmZ+cf/a6X+o+GD445cWFPJqFr6islVmNc+/FmLwrik9+iFr1CWo+nQa3EvVV5te8YOLwWmO2iG5VJZZslqDGceegbr1v6Dq49eV915p1PZXOiYMCAPxwUDW8AvwTEkb3Df7s/gYsIxSGBAGopaBnIxUXDliII47YG88Pu8rzPnmF3jitDTe8L49cNcZQ5GRmoKXPvoOH/ywGrX1DYY33PEH9zQ80Fb/7iuFJ0f4GFDxZpB7lhD938xPMFOVx5QjOAbG9u+FieeONMTdpjK/WLZPx1sYP6JIFkylLh1/igW89nizO/5YwTN+HmylN/P86/E7Ec94IftPkcZO/52Mpz7Cw+74I4mnGEkPRx7aI8/K/BHP5CyzR54T8RUVFTs9zrp06WLU3DWXYdSeZQxYU4HWaXKcPHPaZKBzXcOXDwXBxx9/ZiXXzvwL3pe5aHf/xCJ/tcsXo/ytB6TsYHDv8TuuSshri7wL7vaJZ19KeROL9MnlITCQefwlym/vGJS/eQ9q1/yo7iRfroZAp0CFAWEgTAxkDj9fhLMwcSm3EQaEgfAw0Fdl+0y66lR8sWIDrlblCGvVB43xeLTJyTSEiEG9uqGOZQLVq+P2KjdOuf81rNsmH181x5oYedA+qjzjCJz1yDT8sG6LvK1bIJmi4zWjDsf1JxxhfITM4DL/ZnCY8VNdpq6p+CmvY3Ca4hiD63bwDE5rcSGSeI6fcSir49f9jxReJ4PYbT8W8DrTzM78cfyh4Cmmch+YxUEr+ydceM6/FvfstB8pPCudMSnFbvv+eC12Bfv8iha8Xj9W+0+9gnH3xvCZmZnicSYebfY96sSjTDzKrHqU8UssLc4Hu34yMtKRVV2Mssm3wVvjtvAqK5dqBhLbdEH2KX9B7eqlqJw/SYgRBpqVgaQOPUDRrL5kM6o+nIKG7b7fM3IIA8KAMBANDIhwFg2zIH0QBoQBfwbaKtHoL6MPR7/u7XHHtI+xeMX6uCSJnme9O7VGj7YFxvg//XU9tpa1gB9vHLLNbMcJR+yP6ybNxdeFG+OQgdCHnJyUiOdUictBvburOAcCZp6Jx5nP9ofBacaPKE4EU6mMs8P4kbYNsuvRFe94ux5lmn+7+FjwKAvVo008ztTHGCrjkOIU7awc73GWnp5uPLz4UNGTS+WYgzQr73xY8ef8IoJfRujr/c+5yQQv/Dl1/ehfDnb7L3iXUcYyVP7Io7e+FuUv/wt1G34N/c02ju/Asnk5Zyvx0VOF8ukT4a31xDEbMvRmYYDeevsfjczRl6Nq4asqw3F2szQjNxUGhAFhIBQGDOGsuA3un704lNsIVhgQBoSBZmHg5P774c4JQ3HfrMV4+ZPvldeUlFpvFqLj+KYUe24eezSO2q8rTr3/dcNbTg77DHRulYN3lN9ZVlqKER/V4lBT8VIdP2WrDCabg8tOw7O/HI8Ojlvtf7jwBQUFoAWRlfYZbyL/7H+48FocCGb+2b4u46nbt4PnR+nkn+OPN7wug2h3/IL3ldG0y58u4xir+PXr16OysnKia/Xq1d60tDQjE0SnyVIcM6cN89y/jCNr8/LLAZ1WzId9c+J1f3QZSKvtC96XBt6c/Ok080DrJxj+Be9L0xf+Nhvpxu1aF6Dinafg+X6h/TdZQe5gICEzDxnK28WVnIKKWY/B664QdoSBsDDgyshB5ogLkJjXzshqNIRu8dQLC7dyE2FAGAgvAyKchZdPuZswIAyElwHGXA7o0kYJG4NQXu3BrVM/xObt8s4eXpbj926pyUmGl1yn/Gz87ZX38VtRWfySEcaRH9u7Gx45fxRyMtN3i+dQ1GBwmfFSxk+1DY72ENLxHx1v9Y8HCT40XAiqigAAIABJREFU/nQZTfJqh/9Yx/vbMPmvvz2NvyXwxcXFRhw70PwF036k8NRHyKfd9lsC39TzJ5j2m8LrZCq749dlUInnc9Dq/IcDX1ZWxvj8RFdhYaG3a9euu3mY0dOMD3Vd85HnXKw6rVYbWgY65+KNZzwXD5V+u/wJXviL5/XD54fbXY2kDctRweyoOvkKLmzv9QmJyDr+MiS27WJknjWUbg3breVGcciACu4k5rdH1olXGlmM5W8/CG91eRwSIUMWBoQBpzAgwplTZkr6KQzENwM56an439nD0UVls1Dg+GXjNhWAE7/Y+F4VoY2+VVY6Hr5gNKo8tbjy+TmoqYtPL73QWAyMTlRx039PGIKxh+yDVFWSjB8BNxUvpUjGn/Pgx+M8dOYLg72s9BUMnvcxe0xpj6aWwrPf2lNIZ57Y7b8dfKjtE6892ey2Hwt4rleuv5qaGoOPYNeP5i8UPCtVsT3y7/F4LLcf73iKSUwqsstfrOD1+uXzyMrzV2fKNoanx5l6Fk90rVq1yhDOtKEkFy0XHx+6TBvlOTcPFT4G8zkp/DkXNZU/nufn5+/IPAsW73a7UVJSsgue7en776l9p+JZ25OL027/oxHPtGKKqnr+OD7tYeW/fgL1X/DCn3n98PlSt3W9z9dMgvBhf7d3Jaci7dCRSDlwMCreegD1ims5hAE7DKQePBQZx55plGb0LFsI9SJg5zaCEQaEAWGgxRjIHH6elGpsMbalIWFAGAiFAQbjWbrxlnHH4vF5X+KZD74J5XaCjWMG2uZm4rnLT8Znv6zHI+99IeUZm2EtZKQk4+lLx6Bfl1ZgsFXHMxn/0vEuxj8pdpnjZTr+qeOtOn5mxut4ayzi/eOFVscv+F3j9YH4y8vLM+L9gdZPMPxpPOP/2jOusXhvU+3HG55iDPe3Xf6iAc/5ZP95WJ0/9j+SeIqJFNHs9l/bllVUVEx0rVixwkuPs06dOhlkaANGXdaPg2VQW9do5c95dOzYccf1/ufmsnzxiDfKzCmlk7zZGb/ghb9wrR9dM9rK/jWvv5bGs71Wyhy7/I3/om7d8mZ4pZVbGgyozLP0w09C6gHHoGLOk+IhJ8vCEgOu9GwlmE1AUseeqHz3KdRtWm0JLxcLA8KAMBApBnwZZ63F4yxSEyDtCgPCgGUGenVqjXvPHoFVW4px99ufYEuplG60TGIcA/br2Ar3nzMSn61Yr7zzPpNMs2ZcCz07tMKr14wDPNVKHGvVaLxUx0/NZc505oyu9NVUvNWM5/U8dOaI4H2V0oLlT3vM2eXPyXhdKU6XsaTIa3X9aI848mcVz/aJ12UYBW+Nf/LH+KkuY2iHP388bYO4HoLZP4HadxpeZ/rq9evf/7Vr16K6unqnxxnFLmaWkSRuFh08D1TjlD/npDCtTdc85cNa8HvmT39JYpe/aMZrsaep9dNU/wXvE1tbmj8+LLTHoZ32Q8VTyefh80hsQJXySHJ/9Y7ySJJyJM34Xg816Ujpeagqs3eFIZ7V/PJlszYnN48NBhJbd0LOhJtRU7hM7dUX4a1xx8bAZBTCgDAQFwzsEM7mLI6L8coghQFhIDYYyExNxi2nHouhB+yFS5+ehe/Wbo6NgckompWBAXt3UllQJ+KemZ/hjc9/QL2U+2xWvl3q7oOU39mzl4xR2RlFRnyDmWOMdzDewvgp/9a2HOb4l04+0PFXHY8lnpkePCKB1x5rdtuPdrx/vNuf/z31Pxg8548iQ6D5E3wDPaSMTDZ+7B+I/0jzx0w99svq/FEfYXzVyXjt0WZ3/JHE82ME7juuHzv9J343jzMuVh5UFs2LlcobH9pWlMNQ8ebgvZ32Bb9TfBH+rK9fWT+RWT+5ublIKvwGFTMebtYXWrm5iQGKZz36IV1lD7mXvKvK7X0s5fZkgQRmIDEJqX0HqTKfo+D57gO4v1sA1NcKW8KAMCAMOIoBEc4cNV3SWWFAGDAxkJKUiDOP7ItzjumLVz/9AVM+XQZ3bZ1wJAzsxgDFmaH7d8dfTzwSz374Ld76arl45LXgOrl57DH405F9sH37dnTo0MFoOVDlLrNYwI+RKdJoj55gK33xeh46c0LwPo+jYPjTH4/zbzv8xQKe4o7Zo8zK+tHj5zpm5hJFXqv4UNuPNF5nivp7ZAW7/gTv87gLF39WKq3psrksp6nb98dnZWXxWTLRtXLlSsPjjBf7G1DqyebD3t/AkuIYNwcVPD3Zgt9k8KH5Ev58ZT1jcf3oMpx213804fUvGyv719z/UPH6+eGtrcH2x69CQ0VJC77WSlNkILFdd+Rd+F9UfjAZ7i9Vth8k209WhllgTUDmqIuQst9hKJt0C+qLfWbWcggDwoAw4DQGRDhz2oxJf4UBYcCfgR7t8vHGX8Zj0c9rccPkuZJFJEtkNwZO6d8L9/1pJM55dBoWr/hNGGphBtKV39lHt52PVG8dy3wZ8VKKE1pc8A/OmuNl5ngi4zM6uMvgsuB94ozT+GOmEuPtducvFDyXvi5Daaf9eMVz3Dq5iPyzYpwV/qIBz0pmOtPRTv+djtdlROkxmZqaamT68uOEpvQa/fzl/PF6t9vtK9UoHme7e7aF6tEmHmXiURYuj7JQPfJa2qOMYrFVjzRe31b5mpW+cjvqt6xp4ddaaU4zkNiqIzJHX476zYWoWjgF3lqPkCMMgKUZM0ddgobSrUpYfRneqlJhRRgQBoQBxzIgwpljp046LgwIAyYGWmVl4K9jjsABndviH68vwPfrfD5HcsQ3A8mJCbj0uEMx6qB98M83FmDpWlkXkVoR7fOyMFUJ3GkNHkPsCeQZJB5nPpsgszhj1WMrVLyTPcq4fkLpv3icOd9jTTzOdvV4s1Ipkes/aI+zwsJCb3p6ulF7U6dV6sa0km8+5xcPfDjpLx8oMvmntQreZ6gXb/wFGi/XR7DrR/Dtjdq+dvePU/nzqr3i/mw6qhdNjdR7rbT7BwMJmbnIOetW1K5bjqoFk0U8i+eV4UpAUqd9kTXmCtT8sAhVsj/jeTXI2IWBmGEgc/h5eKaoNe4Xj7OYmVMZiDAQzwycN+hgXDGiP25540Ms+LEQdfUN8UxHXI89NTkRlw/rj3ED++Ccx6Zj3Tb52C3SC+Kso/ri9tMHY3txiRLPaozMH2Z+aHEomPgNx0CPNIpvgncmf/RYqqmxP/+h4Bm35/qx277gXYZHlsfjsbz/qK8wviv4ludPV4ZjkgY95pg5ZuX5qfFVVVW+Uo0Uzvj1A8Uvpv+y7Bo3Fc/5UGdaG0UgnnPS+XOmt1HZ1tdrTyjBC3+yfmT/WH1+1Py6RPmaPSQiTaTf7P9o35WWiawTrwASElEx81F43RVR0jPpRksykH7EWKQePASV7z2P2jXfq+qdUr6zJfmXtoQBYaB5GBDhrHl4lbsKA8JAZBhwqWYP2asD7j17OJYUbsItKvvMU1cfmc5IqxFjIDM1GXdNOA5tcjJw/eR52FIq/36L2GSYGmYG4N9PPgbnDzrQEMt0ZR4dT2X5PpZxpCjG4C4PloVj0DZQvDUQnsFg3k/w9vgj34xn2+WPeMbLKY7w4HzoTDD/eHmg+YsWPMfPdWe3/5HCU69gv+22L/jG+TNXEmvs+ZWfn2+s+0D8xwKeSWY7PM66detmiGDa4yhQGjHJYBk2Ks6sCcmHCx/mPPw9jgTf0eAlkCFgrPDHX85MCzXPf7AGiFw/ghf+KioqkN1QjdKX/glvdXk0vNtKHzQDScnIGnUxEvPao3zWo0aZPjnig4GEjBxkjLgAiTmtUT7zETRs9/2el0MYEAaEgVhgQISzWJhFGYMwIAz4M5CXkYYHzxuFlKRE3PjK+/ituExIihMG2ijLg1tOHYS05CT89eV5KKuWcvvRNPVZaSmYfOUp6Ne9Q6MeSU3FT5m84O+R5u/RE+14ijFmjzar/df4xjyK9jT+eMYz/sz1Q/7t8GcXTzHL7NFHkdhK+7GA1x5p2mPO6vj9Pdbs4iPVvr9HmtX+RwOemYY7PM6ys7ONMo36ywdmmpFcXkTlkA9rf+WZm0+LZ1pJF7wvE0/4c/b6oXEgv/ywu/4FHxx/fKEtn/Jv1K79IZrebaUvfzDgSkxG+jGnI2XfASibcjsaKrYLNzHOQFL7vZA19i+oVVmgVZ9Og9dTFeMjluEJA8JAvDEgwlm8zbiMVxiIHwbSU5Jx8dB+OOvIvrj8udnibxUHU5+VloqXrhiLNVu3q3KdC1DlqY2DUTtviPu0L8DsG89CkkoRNWeS6Uo9FBV05gbL6lGsCFTpy7/yF/G8nvFYjW+qUpjgd62c1lL8+WeamSu1MVONP29q/oLB5+XlGesm0PxHO556A8dvtf/M1CR/xAk+PvnTmaJ2539P+A0bNviEM5ZqZKCfim4wyr9Wfrn5+DDnwYc/RTTBdzA2bVOZV8Kf78uDaFw/TX2pwnXOn+v54y87isfm9e9EPMfDzEHuXzv9t4PnlxP5ebnwLpkjvkkOeO9PG3gi0vqPROXsJ5T32U8O6LF00TIDiUlI3W8g0o44BZ5lH8H99XtAfZ3l2whAGBAGhIFoZ0CEs2ifIemfMCAMhMJAYoILpx++P8495iA8OX8J3lu6EjVSujEUSqMWu3/nNnjgTyMx/4dC3DPr06jtp3TMx8CEI/bHv8cPNbJCg6n0peNPLPun4zWMP1FkcxqeYg5FO7v9jxU84+fBVnozz78evxPxjBey/xS57PTfyXjqIzzsjj+SeOoa9GDkoT3yrMwf8UzOMnvkORHPKmk7PM66dOli1Nw1lxHkOTc1M2+oAOs0OU6eOW0y0LnZ8ywe8eYvOeyMX/A7vwQR/qzvP/P6YaYo97WV/dvsePXyV1+8AWUv/gPeGre8S0c7A2r9JO99MLLHXImy1+5C3ebCaO+x9M8iAxlDzlbi6PEoe/lW1G1abREtlwsDwoAw4BwGRDhzzlxJT4UBYcA+A/t2aIW3/3ompi7+Abe9udD+jQQZlQx0yMvG7JvOwt1vL8L0L5ejQbyIo3KezJ2i39mUq8eh/94+Wxf9MTmDyxTHGFxnHJXBZcZfdZm7puKv+mN0LS60NJ79ZP/ZPoPrjCO1ZP9DbZ94nQxip/+xgteZXlbnT48/FDzFVN7HLA4Gu/51GdNw4Dn/Wtyz036k8Iz38jlgt32N1/xrsSuY54+uTMj2nYqn3kDdq7H+Z2ZmiseZeLTZ96gTjzLxKLPjcceHUuusNFX67w7Ub10f9S+40sGdDKTscwgyj78MVQunGFlJcjifgYTsAmQOvwBQGWeV7z2DhnKfqbEcwoAwIAzEKgOZw87FM0Wtcf+cxbE6RBmXMCAMCAMGA+1ys3D3mcchQX0E94/XF2CD+J7FxMoYfmAP/PeM4/Dv6R/j7SU/x8SY4mUQbZUf3evXjMNe7QqMITdVqUr/XDzOfLZBdj26dHA/XvF2Pcr0+rOLjwWPslA92sTjbIshqlOcop2V4z3O0tPTjTKLfKjoyaXy7v/lAB82/Dm/iGDanr7e/5ybTPDCn1PXj/7lYLf/gvcZkAbir76uBtVzn4fn+w/j5f04psaZkJWP3PPugnvJu6j+cg7gbYip8cXTYCia5Uy4GXUbV6JCiWZoqI+n4ctYhQFhIE4Z8AlnbUQ4i9P5l2ELA/HGQFKiC/eePcLIcjnrkWn4TYlnkpzkzFVAAXTMofvhH2OPxvlPvI2fNmxz5kDivNfD+u6NJy4ajSQVe2W8hMFkc3CZHycz86WpeKuOv5LKSOPZX/ZHB8et9t8fr4PrwY4/FDzjdmzP3H8r7ZvxBQUFoAWSVbwuwxkKnkkN5N9u+07G6zKIdscveF8ZTbv86TKOsYpfv349KisrJ7pWr17tTUtLM8q56TRbimMUxfiw4kOE5/5lHFlbl8q/Tivmw7458bo/ugyk1fYF75vP5uTPvF78108w/At+536LVf5qVy9F+fT74a31xPkrs3OHn9S2KzJHXoLaDb+q7LNXlOAi4pnTZjN5rwOROeJCw8vM/c37Ipo5bQKlv8KAMGCbARHObFMnQGFAGHAoA0mqRNwZRx6APw871MhSem/pKoeOJL67fcXw/hg7oBf+PmU+vl2zGd74psOxo2fJxn+dNhinHroPmMDgH2/V5zoeRFGDwWnGWxl/1TY62oNI8LvGq/35Y/yT/PG/2+FP8JHnr7i42Ihj252/SOF1GVa77Tsdr5Opmhq/vw2Yef/qMqrE8zkYaP6bG19WVkY9bKKrsLDQ27Vr1908kOiJxIeyrvnIcy5WZqbxIa0NKQOds/PxjOdk80sDu/wJXviLtfXDl5Vc1KDsub/CW1/n2Bdd6biPgYSMHGSP+yvqSzahct6LyquuWqhxAgPqd3rqgUOQMWg8Kuc8gZpV3zmh19JHYUAYEAbCxoAIZ2GjUm4kDAgDDmPgiH0744E/jcRLHy/Fswu+Ra2K7cgR/QykJifhutGHYXCf7rj4qZkqa7A8+jstPdwjA7NvPBOds1OQm5trXKszXxgsZqWvpuKtOh7Lv3m99pjSHk0thWe/tSeSzjyx2387+FDbJ157stltPxbw2qOqpqbG4CPY9aP5CwXPSlXaY8pO++HCc/49Ho/l8ev2I4WnmMSkIrvtxwqez0+uHz6PuB6DeX5y/epM2cbw9DhT95roWrVqlSGcaUNJLlpOPh+6TBvlOTcPFT4G8zkp/Lnb7UZJSYlxnp+fvyPzbE941rbk5ATCsz19/8baF3z08ce0Yoqqev44v9oDzX/9BJo/wTcPf9z82jBW718r/IcTz+dLxYyHULNcPEX2+BbtkAtc6dmGP1ZCZg7K33oQXneFQ3oep91UPmZZx1+KhPz2qHz3adRv26CIkG9V43Q1yLCFgbhlQISzuJ16GbgwEPcMuBQD3drk4Z6zhmFrWRVunPI+Kj21cc9LNBOQkpSIh84bhfSUZNyk5mtLaWU0d1f6ZoGBgT064bVrx6F0+3YjnqrjNTp+puOhjN/oeCvjrxTJzPE2HT91Kt4/Xmh1/ILfNV4fiL+8vDwj3h9o/QTDn8Yz80d7xjUW722q/XjDM57K/WmXv2jAcz7Zfx5W54/9jySeYiLj4Xb7TzzXeUVFxUTXihUrvEwR7tSpk0EGDSrNZfU4WIoiusZssAaWuixgPOI5OVQ6yZud8Qte+AvX+tE1n63sX/P6CxXP9Z+lVPrEXz9H5VzloyRHTDHgSs1QZRsvUuJZLipmPoqGyu0xNb5YGQy96TKHnw9XaiYqVKZZQ3lRrAxNxiEMCAPCgCUGMoedpzzOWovHmSXW5GJhQBiIJQZaZ2fgrjOGIlWJMre88SHWF5XF0vBiZiw56am45+zhxjzd8PI8FFdIhY+Ymdw/BnK5Kp969fBDUV5WaohhDDLrSl8dO3bcEZ/l/wl0zkpVvJ6HzhwRvK9SWrD8aY84u/w5Ga8rxekylhRpra4f7RFH/qzitcefLsMoeGv8kz/Ga3UZQzv8+eNp08X1EMz+CdS+0/A601evX//+r127FtXV1Ts9ziiWMbNMP3x18DxQjVhuJk4K09p0zVc+rIPBmzNfBB9b/Gmxh+ujsfXT1PwL3ie2tjR/fFhoj0M77e8J37ClEGWv3CG+ZrH2pq/Hk5CI9KNOQfqhI1E66VbUF2+K1ZE6clyJBR2Qc9atKtvzM1QufA2oly+LHTmR0mlhQBgICwO+jDMRzsJCptxEGBAGHMsAfZauGDEA5w46COc99hZ++G2rY8cSix1vn5eF164Zh4+Xr8Wdby1CTZ2U1YzFeeY+fPHPJ+OgTgXMajCSFXT8VcfTmHnGTA8ejJ8ybqNtPczxM538EG147dFmt/+xgOf8UWSwM38cf3Pi/eP9/utnT+3HA56ZehxnoPlravzURxhfFbx9/sgv178d/lkpkfsuFPxuHmdU1vSXDObNQuWND20rymGoeHPw3k77gt8pvgh/1tevrJ/wrB+mJbfKU2X83vgv6tYtj8V3XRmTZkCVAUwfOBop+x2Gyg8mo279z8JNpBlwJSCl5yFK1BwHz4+L4F4yF2iQf3RHelqkfWFAGIgsAyKcRZZ/aV0YEAaih4EEFYA/dWBvXDy0H558/2vM/vZX1NU3RE8H47Qn+3VshTvHD8XXqzfi4blfokrKacb0Sti3QytDJPV6qgyPJe3RE2ylL17PQ2dOCN7ncRQMf/rjcbNHnBX+YgFPccfsUWZn/BRtmblEkdcqPtT2I43391izOn7B7+pxFyp/Viqt6bK3jFtrjzN/fFZWFp8lE10rV640PM54sTZQ80/L69Chg/FlAx8+/Ft/CcHNQQVPT7bgNxl8xBt/+mFld/6diNdlODnfdvofD3i++NUteAnupQti+mVXBreTgdS+g5A54kKUT70Htet+EmoiyEBqn6OQOfoylL95L2rXLItgT6RpYUAYEAaih4HM4yTjLHpmQ3oiDAgD0cBAn85tMPUvpxslbF9Y+J0Rz5AjMgz07tQar197Gh6b9xWemv91ZDohrbY4A8f27obnLz8Zv2/ZbOw/c/xVe0qxjKMWJ/YUHBb8zvh1NPDHTCXG2+3OXyh4szjQWPvm9cLF7x//12Us4wlPHnRyEflnxT0r448GPCuZ6UxHc/+bmm89//w7VvAFBQVITU01MnWZQWll/IxpG6UaxeNso/GL0Sx2herxJh5l4lEWLo+yUD3yQvUos49vq4L1P6J8+n3w1rhb/OVTGowcAyk9+iFjyFmo/updeJYtVFlO8uVqi86Gyv7LOHIcklW2Gf3M6resadHmpTFhQBgQBqKZARHOonl2pG/CgDAQKQa6t8nDvecMx4pNxbhj2kdw19ZFqitx2S6D28cftA+uPX4gHp+3BLO++RUNImDGzVqgj91954zAmEP3tewxJR5noXm8OdmjjJXeQum/eJx5Df6c7LEmHme7erxZqZTI9R+0x1lhYaE3PT3dWCw6LU43pr9kMJ/zlzofzlq5psjknxYcr/hAfJGfYPkTfHv48yX8Nf/60Q9bu+vPH8/z/IwUlL/wdzRUlMTNC68MdCcDSR17Iuvka1D92XQlnn0sJQJbaHG4UtKQceyZSOq0L8re+A+8VeUt1LI0IwwIA8KAMxgQ4cwZ8yS9FAaEgZZnID0lCc9ddpLhp3XNi++hrNrT8p2IwxYTElwY0qc77powFDe/vgALfiiMQxZkyDnpKXjnprPRuVXOLvFDMlNUVGSUwWPmDzNHGI9l/DaY+I3gI88fPZZqampsz18oeMbtuX7sti94l+GRxcwjq/uP+grj2YJvef50ZUQmNdFjzu12W5o/ja+qqvKVaqRwxmwril9M/2XZOW4qnvOhzLQ2Ktk856Tz50xvozKrr9eeUIIX/mT9yP5pqK1B1TtPwrN8sbwBxzEDia07IXvsdahZ9Q2qFr4GeCXzrDmXg0tlmmWder0hUla+9wwaKsuaszm5tzAgDAgDjmQg87g/4Zni1qok2eeO7L90WhgQBoSB5mQgJz0Vt5w6CD3a5uHCp2Zie5WIZ83JN33mrhjeH6cf3gfXvvQevlvry56RIz4ZOHq/Lnj2kjFISkDAeKuubKXjsSz/x2A+zxkc5sGycgz6BorXCt5XGcvMH/liPNsuf/54zofOBPOPlwfiPxx4tkdxhoed9onn+LlunIanXsF+2+2/4Bvnz1xJj2J9oPWbn59vrLtA/McCnklmOzzOunXrZohgjXlUmcsYUnFmTUg+XPgw5rEnjyfBdzR40h5xscAff9kws8g8/8EacHL8go9N/nJycpCyZaUq0Xg/UC8lPuLzlX/nqF3pWcgZ9zfUbV6NqkVvKtPjyninpFnGn1jQHtmn/x21hUtROe+FZmlDbioMCAPCQCwwIMJZLMyijEEYEAaam4G/n3QUTh3YGxc9PRPL1vliPnKEl4HM1GRcNKQfRhy4N/783DtYXyQfvYWXYefdjULqnROG4MwjD4Drj/ghkxfatGljBK21x5K/R4853spR+9vQRBpPMcbs0Wa1/xrfmEfRnsYfz3jG7zn/5N8Of3bxFLOoL5g91qy0Hwt47ZGmPeKsjt/fY80uPlLt+3ukWe1/NOB38TjLzs7eRXlnphnJ5UVUDrWholk55+bT4plW0rVyL/j45o/Ge/xywu76Ebxz+UN5Ecpe/D8lkFQ7701VetwsDLgyspE95mp462tR/ua9zdJGPN80sVUn5Jx+E6o+n4EaVRaTPMshDAgDwoAwEJgBEc5kZQgDwoAwsGcGkpXn0rgBvZTn1mG4fvI8LF7x255BcoUlBu5TnnK9OrbCpc/MwcYSKa9uibwYvjg1OQmvXX0q+nVvv1ulL//KX6wUxjJ8jMfqzI+mKoUJftfKadHAHzPFKIranT+Nz8vLM0Qqq/PfEnj/TCVzpTq2T72B42+s/03hqVcQF494lm8lf5Eaf6jthwOvM0XtzD/b3xN+w4YNqK6u9pVqpFBBRTcY5V8rv1y8zDTjoQ31BN/BWLRNZV4Jf74vD6Jx/TT1pYr+ckfPHx/2FI/N69+JeI6HXy5RBLfTf43n3+1V2nvFrMfg+enTGH6VlaHZYiAhEVkjL0JCQQdUzHkCDdvly1VbPPqBUnr2R+aw81D16TR4vl8YjlvKPYQBYUAYiGkGRDiL6emVwQkDwkCYGWAJwZvGHIm7Z3yKaV8uD/Pd4/N2bXMzcbfyM6tT5dGufWku3LVSpSU+V0Ljox7UqytevPxkJSi4jLJ/Ol7D+BPLMwZTKUzHr6IBTzGHop3d/scKnvHzYCu9medPj9+JeMYJ2X+KFHb672Q89REedscfSTx1DXoo8tAeeVbmj3iWRTV75DkRX1FRsdPjrEuXLobBpLkMI8+5qZk5RAVYp8lx8sxpk4HOzZ5ndvDmLyEEb51/4W/nlyTxvn6YOcp9bWX/mtdPsHg+UNKK1qDs9buVl5VX3n2Fgd0ZcCUg45jxSOl9GEpfugVed4VuypkDAAAgAElEQVSwFAIDaYeORPqRY9We+w/qf18fwp0EKgwIA8JA/DAgwln8zLWMVBgQBkJngOXi9u3QCq9eMw4vL1qKB9790ogFyWGPAZZnfE1xuW5bKa5Rolm9EkXkEAb8GVDhG/zj5KNx9hG9QY+dxuKv+mN0LS4wDsvgNOO3ukxeU/HbcOIZXGccyWnt64/h7fbfyXiuE50ME4nx6zKk/NssDga7fsOJ5/i1uGen/UjhGa/lPrbbvsZr/rXYFczzQ1cmZPtOxVMvoO7VWP8zMzPF40w82ux71IlHWWx6lOkvW/h3oMxJLa77zz9UBlHpS/+At0ZKNMqrfxMMKPEsbcDxSOs3zMhOrNu4UuiyyoB6Mck4ahySux2Ayg8mKw5XWL2DXC8MCAPCQNwyQOHs2eLWuH/O53HLgQxcGBAGhAGrDBy6VwfcMX4wvly5EffM+gzVNVIa3CqHPdsX4NELjse871fhQSVAimhmlcH4uj4xMQHT/nI6uuelISsrSzzObHp06eC+XY8vp+PtepTpeKBdfCx4lIXq0SYeZ1sM0Z/iFO28HO9xxq8Y+CUCHwp6cqk8c5Bm5ZkPG/6c6b5M29PX+59zkwm+af50WctAfAbDn+B9ZTGbgz/9y6Gp9d8U//GEZyZbq4ICuN9/Hp5lH8XX26yM1jYDKfscgqwTr0DZtPtQt/4XdR/5cjUoMhOTjJKXSR33Qdmrd6KhsjQomFwkDAgDwoAw4GMgcyiFs1YinMmCEAaEAWHAIgPtVInBKVedilW/l+CaF9+TEoNB8sesvf06tsakK8bioXe/wCufLgsSKZfFOwODenfFc5eMUTHZbUaZQ//4K/lhMDpQcFrHa3VZx0Dx23DgWUaS8WD/4Hiw7e8J31T8mf0PBc+4Hflrqv9NtW/GF6iYGC2QtDjQVLxcx8+J12U4Q8Hzo3byb7d9J+N1GUS74xe8r4ymXf50GcdYxa9fvx6VlZUTXatXr/ampaUZIgTT8vjQ5cOBD2Vudm5q87kuw8jaukzr48+52IgTfHzzF2i9WFk/gt99v0U7fyzLWKM8zSrefRpoqI/3d1sZf7AMqMyzlL0PQsbQc1D92Vvw/PhJsMi4vc6VmoGsEy43SqFWvv8CGiq2xy0XMnBhQBgQBuwyIMKZXeYEJwwIA8IA0D4vC7eNOxZZaSm4fvJcbC2rElr2wMCxvbvhllMH4bF5X2Hm179KppmsmKAZYIz2+tGH46JBB6C0tNSIv2obHe1BpONFujKQf/yIogiD24zXxiOe8WuOn7zYGb/gI89fcXExOA925y9SeOojXHd223c6XidTNTV+/zK05ueXLiNKPJ9jgea/ufFlZWXUwya6CgsLvV27dt3NA4mZJHwo65qPPOdi1Zk2+suFQOfsfDzjOdn80sAuf4IX/pywfiie57tqUPrKv+CtFr+qoN+A5cIdDDBzKnvstaj+8h24v35P/PEaWRuutExkjb4MrpQ0lE9/QEqiyh4SBoQBYcAmAyKc2SROYMKAMCAM/MEARbOHzhuJlKRE/GXSXBSVS6n+xhbH2P77GaIZeVr08zpZQ8KAZQa431658hR0zU1FVVXVLvFYimUMLvNvnTnDc1YKaypey+t1GbpQ8ByM9kTSmSd227eDD7V94rUnm932YwGvPapqamoMPoJdP5q/UPDMpNQeU3baDxee8+/xeCyPX7cfKTzFJMZl7bbvj+d+5nwG8/zg/EcLns8/rh+r/deZso3h6XGmuJjoWrVqlSGcaUNJLlpOPtP1mDbKc24eKnwM5nNS+HO3242SkhLjPD8/f0fm2Z7wrG1JcgPh2Z6+f2PtCz76+GNaMUVVPX+cX+2B5b9+As2f4JuHP25+bfiq968V/pvC86GUoF643O88Ac/P4hNi+Q1YADsYSMhri+yTrkbdptXKs2uSZC76rY2E7ALknPY31P72K6o+fAXeuhpZPcKAMCAMCAM2GRDhzCZxAhMGhAFhwMSAIZodfxhGHtQDlz87Bys2Fws/JgYSEly4fFh/nNivJ65/eR5+2cgKTUKRMGCPgf57d8SUq09BiQruU/Qyx9t0/FTHe3T8TcdTGf/R8TbGb+3gdbxX8Lvz5x/vDMR/U/y1BD4vL8+I9weav2Da13hm/mjPt8bivYHGH694xlO5P+2OPxrwnE/2n4fV+Wf/I4mnmMh4uN3+a9uyioqKia4VK1Z46XHWqVMng4yNGzfuKNNIMYSD5d+6Rit/zqNjx447rvc/12Ue4xXPyaHSaXf8ghf+wrV+dM1nK/vXvP4axStPRPfSD1E591l7b3+CEgZMDCTmtUPWyUo827gSVQtfhbfWI/woBhLz2yNTeZrVF29C5fyXRFSUVSEMCAPCQIgM+ISz1srjbHGIdxK4MCAMCAPxzQDFoWtGHYahfbrjxinz8csmXzm4eD+SEhNw7aiBGHXQPrjmpblYvmFrvFMi4w8DA9cqofrqkQOxZfOmHfFYVqpipS8eOvNDVwprKl6r47eC91W60mUsKXJY5c/JeF0pTpexpMhqZ/x28Wyf/OkyjFbbF7zXSF7RZQzt8OeP155+wTw/yL/T8TpTl89P8uc//rVr16K6unqnxxnFLmaW6YenOXiuyy4y+G7OXGFam675yoev4BvnT/Nplz8n4LXYw/Xiv36C6b/gfWJrS/PHh4X2OAymfdbXzk9xofTl29BQVhSG10C5hTAAuJJTkaUyzxJUWcKyqffEfTnCxPx2yJlwMzw/LELVp9NVGcsGWSbCgDAgDAgDITJgCGclFM4kWz5EKgUuDAgDwgBcioMzjjwA16mg/vlPzcBPv22La1bSkpPw6PmjkJmWjEufmYNyt1SKiOsFEcbB52akYfp1p6Fbq5wdtjDm+Jk5ecEcT2LmGTNFeDB+y7iPtgWJB7z2eLM7/nDgyT9FBjv8s33BR5Y/ZupRJwk0f/6eguZ4KvURngs+MvyxUiL3HfePnfkjfjePMypr5i8PeE6xg8ob/7aiPOrFYxdvXmx22hf8TvFF+LO+fmX9NL1+vPW1qJj1BGp++SKMr4JyK2FAiWep6cgcdi5caVkqw2oSGkrj8QtNF5K79ELm8HONrE731/NkaQgDwoAwIAyEiYHMoeeIcBYmLuU2woAwIAxoBk4Z0AuXH3cI7p75KT5avjYuyxK2ycnAP8cegyT1Qfrt0z/G72WVskCEgbAyMKBHRzx/2RhkpabsqBRG8YuHzpzQHj/BVgqLZ7z+eNzsEWeFv1jAU9wxe5TZGT9FW2YeUaS1ig+1/Ujj/T3WrI5f8Lt63IXKn5VKa7psLTNNtceZPz4rK4vP2omulStXGh5nvFgbwDWVlsebd1Bl2rSnFRU8PdmC32Qomlb505vdLn+C9z3sW5I/fvnBzcX5tsO/U/E5OTlIXvEFKuY9H9aXQLmZMLCDAVeCIZ4l730Qyl6+HQ2V2+OKnMTWnZF79q3K722ykW0mhzAgDAgDwkD4GBDhLHxcyp2EAWFAGDAzMHT/7njgTyNw4VOz8HWhr5xcvBx5KhvolStPwarfi3HDy/NRq7IM5BAGmoOBq0YMwA0nHG7cOlhxjPFaxsu0uGEluKw9rehVJHifOGSVP2YqMd5ul79Q8GZxwE77dvGMkzI+62S8Ti4i/yzjp/mjHsJxNbX/OP5I45l5qjMd2X9mmjIOHWz/YwVPj8fU1FRb4/d4PL5SjeJxtrtnW6gebeJRJh5l4fIos+MxGJRHWRMehY3jXWioKkfppFvjNBOoOV595Z4BGUhIRHr/kUjZ/2gj86xu/c9xQVRK7yORMeh0VCnRrGblN3ExZhmkMCAMCAMtyYAIZy3JtrQlDAgD8cbAsAP2wr9PH2yUw33zy+VxMfw+ndvgrvGDVabdOjw5/2u4a+viYtwyyMgw0Do7A1OvHYdubfJUJX/xOAvV483JHmWs9BZK/8XjzPkea+JxtqvHm5VKiVz/QXucFRYWetPT040MMp0WpxvTSrr5nMoqH05aOabI5J8WbBcfqD3eP9j2Bd8e/nwJf3teP/phY3f9xAOeD5UO7dqifNp9qCn8PjJvidJq3DGQ1m8Y0gaMRsXMR1C3ZY3y+YpRw3GVZZeiMuwyR1yI8rcfRN2mVXE31zJgYUAYEAZaggFDOCsWj7OW4FraEAaEgfhk4KCu7fDMJSfi/15bgIXL16C+IUbf39X07tMuH09edALe/voXPD5vCRpi9d8q8bmUo3bUe7fNx9vK7ywrPdWIyzYVf+UgioqKjEwp2rgw84TxXMZ/g4l/CT50/uixVFNTY5v/UPBcH5x/u+0L3mV4ZDHzyOr+ob7CeLzgW54/XRmRSSH0mHO73Tvmr6nnpdZPNL6qqspXqpHCGUsLUvxi+i3LznFT8ZwPVaa1UcnmOW/CnzO9j8q2vl57Qgle+JP1E5v7x+NxI2nNd6iY80TUvkBKx2KTgZQe/ZA5+jJULXgZnh8/iclBph04GBlDzkbZG/8V0SwmZ1gGJQwIA9HCgAhn0TIT0g9hQBiIZQYO26cTnr74BNw3ezEmf7IsJoc6vO/euFNlmt0941O8veSXmByjDCp6Gfi/k4/CBcf0NWKyjM8yOMyDZeUY9A0Ur9WVhXQ8l+UDKQYI3j5/5JvxcM0/+dSZYP7x8kD8hwPP9ijO8LDTPvHsP9eN0/DUK9hvu/0XfGj85efnG+vOLv/RjOd+ZZLZDo+zbt26GQ9cqx5RfBjzsOPxxIeL4J3LH3+5MtPKPP/B1FjWHnmCdxZ/3loPSiffgvptG6L37VF6FrMMJLbbC9ljrkT15zPhWb4YqK+NjbGqkpSp+w1E+lHjUP7mvajfviU2xiWjEAaEAWEgShkQ4SxKJ0a6JQwIAzHHQLfWuXjpzyfjuYXf4bXPfowZ36+kxAQM7dMdFC7+8caH+OzX32Ju7mRA0c9AG1Wycc6NZyCh1m2IZTwCxeOY/ODvcRaMx5G+XzjwFGPMHmlW29d4Kx5N5v7HM57xV84/+bfDn118II8zK+3HAl57nHH9UaS2On5/jzS7+Ei1Hwseabt4nGVnZxtlGvWXB8w0I7m8iMqhNoQ0K+fcfFr80kq64H2ZeDSe4y8vu/wJXviLpvVj9OW9p32ChRzCQIQYSGzVCTnjb4R72SJUf/JmhHoR3mbTDhmO9IEnoGza/ajfuj68N5e7CQPCgDAgDOzGgE84a2X478ghDAgDwoAw0LwM7NOuAJOuOAlPL/gWL360tHkba6G7XzykH64Y3h/nPTEDy9b7PoSWQxiIBAMDenTEC5ecgOrKCuTl5RldaKpSmH/lMFYaYxk/BvVDwTMerDNH7LQfz3hmijGzxS5/4cJz/imSWZ0/3X6k8FqvsNs+8Rw3+W9s/P6ZguZKe4KPHH8sP6szPe3MXzD4DRs2oLq62leqkUKN4WHUoYOxWJrKHNLKLxcPM814UCyiiCZ44c/J64clS3kEs/75sKR4bF7/TsRzPzNzkPs3cP+9qF37I8revE9l+YjRcSReiKXNnQwkZOQg6+RrUF+0AVULX4O3ptqZ9KhMM4pmaX0Hoeyth9AgmWbOnEfptTAgDDiOARHOHDdl0mFhQBhwOANdW+UqH7DReHfpKjz1wdeoqat35IjSU5JxpRLMjunVFddOmos1W7c7chzS6dhhIEllk91/znAM3a8jysrKAsZzmPyg4z2MX1EkC6bSGFlifCgceIoxFO3sth8reMbPg630ZuZfj9+JeMYb2X+KFHb672Q89REtZtsZfyTxjOvTA5GH9sizMn/EMznL7JHnRHxFRcVOj7MuXboYBpHmMnq6Ji6zTZhxptPsOHnmtMlA5+YvGQQv/Mn6idz+YeYo97Wd/cvMU+7f0kmqROOWNbHzhikjcTQDruRUZJ/2N7B8aMVbE+FVoq/TjvQBxyOt//Eoffl2NJQXOa370l9hQBgQBhzLgAhnjp066bgwIAw4mIHcjDS8ff3pePPL5Xhs3hJHjuSes4bhwK5tMf6haSir9jhyDNLpwAykJCVi2AF7YX1RGX7asA31SmxyytE2JxOf3HYetpcUG+IUg9OMv1Ec0/HdxuK3OhmC4hiD4/yY2g6e9yfebvtaHIlE+/pjeLv9F7wvmcAuf4xXcr2axcFg168uIxoOPPuvxS077UcKT/64j+22r/Gafy12BfP80JUJ2b5T8Yx3U8xurP+ZmZnicSYea/Y91sSjzFkeZfxlxkw6Kx5zVSrlH9++i+rFM5zy3ij9jBMGXCnpyBx2LhKy8lEx50k0VDrki09XAjKOOhXJPfqhYsbD4mkWJ+tVhikMCAPRw0DmECnVGD2zIT0RBoSBeGKgc0EOHjx3BL5f9zv+M+MT1NU7Q5zITk/BPWcOA7N7bnptPoor3PE0bY4fq/qGGPt3bouVm4vhrt21gg796v56whE4bWBvrC8uw15t8rCuqBR3z/gUi1c4x7tu3MBe+M+EoSja+ruR5GCuJBQOj7JQPdLE48zn8WbFo0rH77Q4YRdv16PMHD+045EWCx5lWjwK1SMsVDzFHSY1WFk/5D/SHmsx53GWnp5ulFnkptTk8ksD/y8HzGmluiyjTvNlGp/ghb9YWD/6l4vd9R+NeH45wC8B9H5tav+y/9z/DcUbUfrqv+GtVgKaHMJAFDKQMegMpPY5AqWv3BH9mVuqPGO6yjJLPeAYlE6+1ciYk0MYEAaEAWGgZRkQ4axl+ZbWhAFhQBgwM5CclIDXrx6H5Sqr5/bpH0d92cb8zDRMvXYcvlmzBTdOmS+T6UAG9m1fgFl/OwMPvvsFnpz/NbymMZwyoBf+NW4Qzn18Bpau24L2eVl49apTVNwkASP+88puQlu0Dj89JQmvXHkK+nVvvyO4ruOzgeK1zDDTZdgYjGfcyz84HyyeZSB5PyfiGffi+O3234wvKCgALZC0uBEMf8TrMpp2+NN4JjUQb7d9J+N1GUi74xe8r4ymU/nTZSQb6z/1Cf2803qVPjeXkWwMv27dOlRVVU10rV692puWlmZkojC4rpVJ3pSbnTdlY/qc6bNUDlkbl8opf87FRpzg45u/QOvFyvoR/O77LRL8cX+3Vr943bMeRs3q2DBxjtaXXOlXiAwkJSPt4OOUV9ixKJ/9OOq3rg/xhs0HZ3mwpM77oXzmI8rTTIzEm49pubMwIAwIA40zkDnkbDxb3Ar3z/lcaBIGhAFhQBiIAAPtcjPBsodF5VW4/uX3I9CD4JrslJ+NJy4cjYXL1+JJ5c1W5akNDihXRRUDaUpUmvznseio5vOUB97A76WVO/r3+R0X4q0lP+N/Mz/b8d8G9+mGZy8Zg89Vxtm5T8xAg4pzOuHYr2MrvHX9eKQq0c8cv6UowuAy47W6LJ626THH33RlIv/4k9PxjF/reLWd8RNP/siL4H1lFa2sn3DwV1xcbJQRtct/pPDUR7hu7LYfD3j/MrLm549O5mqKvz3h+ewmns+xQOtnT3h6R6rn6URXYWGht2vXrrt5IHEzcFPomo8852L1z1QJdM7G4xnPyeaXBnb5E7zwF671o2vWWtm/qpoB3EsXoPL9F53wjih9FAaQqoSzjMFnoUKJUrVrf4gqRlxJKcg49gwkte2Ksjf+qzzZdi0RElWdlc4IA8KAMBDjDPgyzgpEOIvxeZbhCQPCQPQz8PylY1CqvMJufn0Bqmui6/2YmTvPXnoinv7gGzyl/sjhbAaO2rczXrz8ZDy38Fv8b9ZnSkTyjWf1g1dh4jtfKN+9r1CQlY7xh/fBZccdii9XbcBNr36AkkpnleX887BD8dcTj0CCSoporNKQOX6rKw3xb515w2B1U5XGzHhyqD2RdOaHFby5fTv4UNsnXnu62W0/FvDao6qmpsbgw8r88/pQ8LoMJNefnfbDhef8ezwey+PX7UcKr8tA2m3fH7+nSmX++z9a8Hr9WO2/zvRsDE+PM/UsnehatWqVIZxpQ0ZuEk4+0/WYNspzbgYqdAzms7YmyXG73SgpKTEyz/Lz83dknoWCZ3u8n932owVPfrQHmOZP89kUf7r/TsMzLZmiqt3+Ryuem0cbpjY1f43134l4PhhyUhNROulW1JdudfYbsvQ+fhhQ3mFJnfZB1siLUP3FbHh+WBQ1Y88YNB7JXfdH+dsPoKHCIV5sUcOedEQYEAaEgfAyIMJZePmUuwkDwoAwYJeBvIw0JWachO/WbsG/pn1k9zZhxw3p0x23njoId729yMg2c4oXW9iJiKEb0ufsjtMG44wj9scZj0zH14WbjNFNUWUZc9JTMXnR97hk6CGo9NSotfgxfvxtq1FGNCstBRXuGscwwdKic2480yg5WfdHPJfl+xivZbyO8VuKVeZ4o46/6nhvoPiljvcKfnf+/OPlLc1fMO3n5eUZ8f5A82cFz8wd7bnmH+9uav3o9uMNz3gw95fd8UcLPjc313gGWp0/3f9Q8Fyf5M9O+xQTGc8PBc91XVFRMdG1YsUKLz3OOnXqZHRm48aNu5Rl5GD5kNU1WvlzHmbDSf9zc1nHeMRzcqh06rRgq/wJXvgL1/rRNaeD3b+e6mrUfTQF7mULHfOCKB0VBjQDyd0OQOaw8+D++j14vl8Ib0N9xMhxsYzkwBOR0m1/lE27D94aZ32xGDHipGFhQBgQBpqRARHOmpFcubUwIAwIAxYZyEhNxnMq8+znjduMcnnu2shlniUkuHBiv5648cQjcacSzd5busriaOTyaGPgxEN64nKVQZasyheu+r0EI/rujUU/r8clz842BNEj9+2CSX8+SYljtXh47pd4SQlo9eq/8+jTuQ0ePnckhv3n5WgbVpP94ZieOH8kcjLTjeuait+y0hUrE/HQmSO6UlFT8V5ez5/HAl57vNkdv5PxulKcLkPJJA+r86894sifVTzbJ16XYRS8Nf7JH+O9ugyhHf788doTLJj9H6h9p+F1pq1ev/79X7t2Laqrq3d6nFHsYmaZfviZxRtuHn1uzjxjWpuuWcqHp+Djmz8t9pjXi/bEC2b9CN4ntrY0f3xYaI/Dml++QsWsR7GjfoGjXhOls8IAkJDbBtnjbkBt4TJULXxVrWXfP35a+kg/4mSk9jkKZa/ehYaq0pZuXtoTBoQBYUAYCMBAhvY4e0c8zmSBCAPCgDAQDQzkZqTilSvGYu73q/GIKpkXiYMZSVcM648JqlTfBU/PwqotJZHohrQZRgaO6NlJeZWdiBc+WooXP/4eeWqd3XLKMWDZxrMee1uVY9yI1KRETL12nOF/Nu7BN7F2285/s50+sDf+ftKROPSfz4WxVy1zq3+pjMkJA/dFWlqaUUmMmSI8GL9l3Efbgpjjb+bkB3M8yul47dFmd/zhwJN/igx2+Gf7go8sf8zUo04SaP78PQHN8VzqIzrTU/Atzx8rGXLfcf/Y4Z/43TzOqKzx0F8O8Jxih/ZIsqIc6sVjF29ebHbaF/xO8UX4a22sYyvrNx7XD1+e2qgXqfIpd6Buc2HLvNFJK8JAMzGQmN8OGcMvQH3Rb6he9GbLZnslJCKt/0ik9joc5W89hIbyomYapdxWGBAGhAFhwCoDIpxZZUyuFwaEAWGg+RnooErLPX3xCVjw4xo8qsSz2j+yfpq/ZSAtOQlXDD9UCSpdcOvUj/DjBrEraAnem7MNikOL/3U+1hWVYvzD03c0lZ6ShFk3TEC2Ks84+p5XUVRRjaGqNOcj543EL5uK8NDcr7BicxH2bd8K/z1jKN5e8gv+qzzRnHZ0bZ2DOX89A+6KMiOeyyNQ5hnFMopnPHTmhfYICrbSmJPx+uNxs8eblfHHAt7fo8zO+LmOmLlEkdUqPtT2I43391izOn7BtzHswfw9xoJ5/nD/+fMXbKU13l+XrWU5Td2+Pz4rK4vPzomulStXGh5nvFgbSDaVlseb0xBOe1pRwdOdtYvXi13wmwxF1Cr/wp/PkLIl1w+//ODm4nzZ4T8a8VWL3oBb+UPJIQzEAgOulHRkj/87vJXbUT7zEaC+ZUq/pB5wDNKPPh2lz/0N3lpPLFApYxAGhAFhIGYYMISzola4XzLOYmZOZSDCgDAQGwywbOM7fzsDry3+EU998A28LTCsRFWe8Z4zj8NBXdsZAktxZXULtCpNtAQDhQ9eZWQxXv78O7s0d5Iq3/jAn0bg3tmL8aRaZzyO2KezEm5HG55mPBjjefnTH3Drm9HjvWeVs8G9u+LJC0ahRGVbMF7LeJkWN6wEl7WnFYPbgveJQ07izywO2Jm/QHjqAfzvTYkb3EOMzzoZr5OLdBlPJhswjhvs+MOFZ6YbyzDabT9SeGau6kxLO/2PBrzH4/GVahSPs90920L1aBOPMvEoC5dHmR2PQPP6C8bjjCn8OdVFKHv9P0AEPaGsvgzK9cLAnhigeJYx+Ewk5LVF5dxn0VC6bU+QkH6e1n8UUg8aiooZD6N+228h3UvAwoAwIAwIA+FnQAtnE0U4Cz+5ckdhQBgQBkJkYO+2+XheeZ7N+OYXPPDOFyHerWl4m5wM3Hn6YHjq6nH79I9RVC6iWbMS3sI3p3fZfh1aY8hdk1Hlqd3ReqYSaKdceQra5mZi1P+moLTK96Fjl1Y5OLhbexXoB1ZuLsZPG5r3340tQQdLVR7aOR+VlZUBP86PBY+yUD3anOxRxvkLpf/iceZ8jzXxONvV481KpTmu/6A9zgoLC73p6elGBplOK9SNaSXdfE7FmA8nrRxTZPJP67WLD9Qe7x9s+4JvD3++IsGfzvyyun709S2N1w8bu+07Ha++qULljEdQs/Lrlnh/kzaEgZZlQJVOzBx+PhJbd0H59PvhrS4Pf/uuBCTv1VeJdGcZArS3UjzNwk+y3FEYEAaEgdAZoHD2nGSchU6k3EEYEAaEgWZioE12huE79cyH3+L1xT+hTgWHw33QV+1hVZ6vtq4BV780F9U1O4WVcLcl9ws/AxS3clS5xSQVK6TwFWiNHLNfV7xw2Rg8s/A73KPKLXBcAxgAACAASURBVDJIqo9jVTbWC5edZGSkXfXiu6hvaIn8xvDzsKc79uvWDq9efQrKtm9HTU2NUbaRmR+M5zL+G0z8lG0UFRUZmVaCt8cfPZZC4T8UPOP2nD+77QveZXhkMfPI6vqnvsJ4vOBbnj9dGZFJJf78N6VXaf1E46uqqnylGimcsTQgxS+m37LsHDcVz/lQLSgoMIzUeM6b8OdMT6Syra/XnlCCF/5k/Thv/9QsX4yKd5+WbLM9vXnKz53LgHphTBt4AlL7DkblnCdQt2lVWMeS2vdYI7OtfOr/xCMwrMzKzYQBYUAYCC8DIpyFl0+5mzAgDAgDzcHA/p3b4NWrTsHDc7/Esx9+F9YmerTLx2Pnj8KCn9aC2cd1LeinFtaBxOnN2udm4cYxR+DArm2RnpKMeUr8YsZgoGOKWkN9OrXGmY+8heUbd2aQ/eX4w3DGEX2Qn5mOPz3+Nr5c5atCFWsHBcZrRg7EVcrDj2KZrkyk47m066EYwPOSkhJj+CzrxqBxoHiv4H2Vtcz8kS/GwzV/5FNngvnHywPxFw4826M4wMNO+8Sz/5x3p+GpV7Dfdvsv+ND4y8/PN9adXf6jGc/9yiSzHR5n3bp1M0Qwqx5RfJjysOPxxIeL4J3LH39ZMNPKPP/BGvixJqzgI88fH24FqYkof/UONJT7ftHKIQzEMgOpBw5B+oDjlVD8jBLPVrKAfWjDVZlmKfv2V55mp6F82n1o2O57psshDAgDwoAwEJ0MaOFMSjVG5/xIr4QBYUAY0Ax0a52LFy8/Gc8tZObZj6gNUeCiiNCnUxvcc9YwvLt0BR6du0TIdhgDBUroelGVYKz01BiCWausdKQp8ew+5Vfmrt3dz3pAj454XmWdrfl9O657+X1sKC4zyjE+e+mJuHbSXAzYuyMenbcE5dWx60vN7Mqp154GCsba4yoYjyYuDcb3mDzh75FmFU8xxuyRZhdvxePJ3H/dfjzimTHG+SP/dsZvFx/I48xK+7GAjxaPs1A92ux6pEWDR1moHmu7eJxlZ2fvopynpqYaXxrwIgbXtSEkxS4+bLnpuPm0+KWVdK28C174c+L6Yfo517fd9es0vFf5mXm+nIPqz6aHLiA47KVbuhuvDLiQvPdByDz+UlTOew61K0IrT2rca/TlqHj7AdT99mu8kirjFgaEAWHAMQyIcOaYqZKOCgPCgDAAZp69dvWpuO3NjzD9q59DYuSwfTrhEZVpdtdbizDzmxW7lO4L6cYCbjEG7hw/BH27tMU5j7+lxK4ao90EJQw0NPIxpNJKcXSvrnjsguNVOcYGFFVUIy8jTYllX2Hyou9jtkSj/4SMG9jLEIz9K4ex0hjL+DHzLC8vz9gTPNeVxnR8yz/ea640xut5zswRwVvnj5lizGyxy1+48Jx/HlbnX7cfKbzWK+y2TzzFQZ35ZHX8TeH991ug/ecEvH+mpHn/B9P/5sRvV2VoeQSaP813U+3vCb9hwwZUV1f7SjVSKOBDLhjlXyu/bJyZZjyoHFNEE3wHY9M1lXkl/HmNzMZoXD8sWcojmPnT4rF5/TsJzz2f661G+Su3w1vre+mUQxiIFwaSOvZE5qiL4P52PjxLP7RVpjS5ax9kDDtXCXAvKNHsl3ihTsYpDAgDwoCjGcgYcpbhcSYZZ46eRum8MCAMxBED/ffugPvPHo67Z35qZBk1JpI0RklCggtj+vXEtao83x2qpN9CVaJRDmcy8PKVY40ss7MffRtlbg9YtrFDXpYq2ZiE9UVlKNzqC6KaD4pnh+zVARSPChR2/rJCQ4S1uo6cyZiv14lqDzx98QkY3Ke7cR5MpTFex/gWy/jx43LGe5k8QZHNKp62Pwxixzue8fNgK72Z+df8ORHP+Df7TxHWTv+djKc+wsPu+COJp65BD0Qe2iPPyvwRz7KmZo88J+IrKip2epx16dLFqHnLQekyerqmLTOH+MWBTrPjz81pk4HOzUqq4IU/WT+R2z9My+W+9t+/DTVuVM14CLXrljv5HVD6LgzYZiAhtzVyTv87PD98jOrPZ1q6T2JBB2SfcTOq5k9Cza9fWcLKxcKAMCAMCAORY0CEs8hxLy0LA8KAMGCXgYO7t8MzF4/BBU/NxA/rrZVGP+OI/XHNqAG44MlZ+HVTEUIs1G53CIILAwNjDumJB84dCXdNrRK+fIJQkopVsgxnXb0Xf35+Dj5avi5gSxTQGBeJJ8HMTEQflb05RQmP2em+pAnzx+wUxxgcpzjG4Dbjd/y5jg83Fv/VH8PrTDPGge3iKS5Eon2KeVocsNN/wYfGn45Xcv3Z4T8ceK53tq/FPSvrn+1HCq8rA3If2u0/9RritTirxa5g9r+5fafiOX6K2Y31PzMzUzzOxGPNvseaeJRF3qMsFI+52sLvUTHjYXjrasPwCiu3EAacyUBifjtVavEy5Xe2GlULp6jMs4Y9DiSxXXdkHX8x3EvmKtFt0R6vlwuEAWFAGBAGoocBQzgrZsbZF9HTKemJMCAMCAPCwB4ZGKKyZW499Rjc/PqHWLzitz1ezwuuH30YRhzYA9cpP6vlG4uCwshFkWMgLTkJZx91AE4/rDd6ti9AlRLIPv3lN9wz+zOsVj5lPCieHdmzsyGAbSgpx4rNJUYZxhtGH47U5ESc+sCbKIthzzK7s0OR8fZxg3DSQXshIyNjj5Wy2I54nPk83pzskWbXo0zPv118LHiUafEoVI+wUPF2PcYi7bEWcx5n6enpRqaZWVnllwL+Xw6Y00p1WUadpss0PsHv/DJD+HPu+tEGqOb1T+WdSrxe702t/2jGb9m8Ga3yc1H+7A3wuivtvncJThiIKQayx//d8PmrePtBVbq0cXNoV2oGcib8H2pWLEH14hkxxYEMRhgQBoSBeGBgZ8aZCGfxMN8yRmFAGIgtBlhu78rh/TH+4enYVl7V6OCS1b/b7zlzKPZul4/TH3wTNfV7/jgutphy5mj+dHRf3HzyUbhn1mK88PFSTDi8D/6lxJ6taq5Pvn8qSiqrGx3YSUpQu2vCEAz7zyvYUipxjkBEJScm4IObz0ZSbbVRNpEHkwkY9/IPzpvju/x5oHPi+TE3M9aciKcoxPHb7b8ZX1BQANqh8H5MMgiGv3C1z0w98m+nfc4f+yt4e/zpMox2+RO8r4ynXf50Gcnmwq9btw5VVVUTXatXr/ampaUZXxxQHOBDkcokg//c7HyImM+5KakcsrYtlVP+nJNNnODjm79A68XK+hH87vst3Px51X6t/vRNuL+c48y3aem1MNAMDLjSs5Fx9GlIyG2DitmPBRSVE3JaIeuka1C76ltV2lGJZo2YUDdD9+SWwoAwIAwIA2FiQISzMBEptxEGhAFhIEIMnHXkAbho8MG47Lk5WLmlZLdeMGvpwT+NUCUZvbjtzY/xe5mIKBGaKkvNpiYlYtFt5+H5j5biyflf78Aet393PHjuCHz262+4ZtI8eGrrdrsvBaFbTjkG9MOjqFrhFg/3xsg/dcB++LcSI0u3lxjxWx1v0mUZ/eNPFFUYnGa8V5el0zY/5vhdrOIZ/+b4yYud8Qs+dP6Ki4uNMp52+Y8UXu8vu+3HA96/DKz5+aOTkZrib094PgeJ53Ms0PrZE76srIx62ERXYWGht2vXrrt5IPFhSPFM13zkORerf6ZNoHM2Hs94Tja/NLDLn+CFv3CtHz4cmCmnxe681ASUTroF3qoySy+ycrEwEA8MZAw5B8nd90e5yjxrKNmyY8iulHSjpCM8VaiY+5wq6VgfD3TIGIUBYUAYiDkGRDiLuSmVAQkDwkCcMZCgPvi+ccwROLhbO1z+3LvYXuXewUCHvCw8dsEorN6yHX+bMl/8zBy0Nnp1bI05f5uAv0x+H7O++XVHz1li8N6zhmHkgXtjwiPTlcfdVuOj/1tOORopKs4xb9lqnKiyzY7etwvueOtjvLd0tYNG3fJdTVEC5awbxqNNeiKqq6sNTzLyqTNfeN5UpTFz/Je9155IOvPDCp7tRrJ99l97stnpf6zgtcdVTU2NwYeV+ef1oeCZ+ag9puy0Hy4859/j8Vgev24/UnhdBtJu+xrP/U/+91RpzX//Ox2vM2UbGz89zlTVuYmuVatWGcIZxS5ezEXLyWe6HNM2ec7NoM9TUlIMpc7tdqOkpMTIPMvPz9+ReRYKnu3xfnbbjxY8+dEeYFb40/13Gp5pyRRV/fvP9aQNQ5taP4JvGf68Ktjvnn4f6jaubPk3NGlRGHACA4nJSDtoMFL7DkbFe0+jfstaUDTLOvkaNGzfgsoPJoto5oR5lD4KA8KAMNAIAxlDzsRzReJxJgtEGBAGhAEnM0Dx7J9jj0a/vdrjoqdno7iiGt1a5+LR80di7ver8dzCpahW/lhyRCcDA3t0NOaLGYPfrtlsdDI7LQVL7roIkz5ehrtmfLJLx3ntgn+cg5c/WYbbpn0Mzj/LOl57/EAkwIU5360w5nz177tnIEYnA5HtVddWOZj11/EoLyneEf9l/JIfb/vHL1n+Ly8vz4j3Mv5Lscscr9Tx28bwjB/reLHgw8+fnq+m+Of8Md4fiH8reGbuaM83/3h3MO3HG57xcO4Pzb/V8UcSTxGNYhz7n5ubazywrPQ/GvDsL/UI8m+n/zrTrby8fKJrxYoVXnqcderUybiZNoBk2i3FEE4W/9Y1WvlzHh07dtxxvf+5LvMYr3hODpVau+MXvPAXrvWja063b98Odb9+hYo5T0b2LU1aFwainQFXghLPhiD1kOGomj8JKfupf5BlFxh7x6syzuQQBoQBYUAYcC4DIpw5d+6k58KAMCAMmBlIT0lSQtkoVHpqldjyPe4cPxgzv/4VTy/4FnUqyC9HZBhgqUz+MWcC6p60zcnE/5T3XJ9ObYw5apOdjn++sRBvfLHcuOSly0/C4T07YdAdk3bzKXv9mlPBco5jJ06NzMCCaJXZcb07tcalQw5BsfJju336x1Fb3Z/C83nH9DUqE/HQmSO60lhT8V4d/6WY5nS89nizO34n43WlOF2GkiKn1fnXHnHkzyqe7ROvyzAK3hr/5E971Nnl3x9Pmy6uh2D2f6D2nYbXmbaaP//+r127lpm5Oz3OKHYxs0w//MziDTePPtdKMhc109p0zVY+PAUf3/xpsce8XrQnXjDrR/A+sTXc/PFLAWZxlr/8L9T9vjaIVz65RBiIdwZcSO7WB5nHX4r6bb+hYsbD8NZ64p0UGb8wIAwIA45nQIQzx0+hDEAYEAaEgR0MUDx76qIT0LtjK/xz6kK8v6wQDeJDHLEVkqRiis9cegIyVJYCyyqaj4KsdEz+80koqfLgelWOsVbFPU4b2Buzv12BTdsrjEuH9OmGJy8ajVc+/QF3TF+0C/6FS8cgNTkRZz32dsTG11TD6SnJ+MfYo3DyIfsavnpXvvgeft5YFJV9Zafa5GTgk1vPVfl62GGzo5MnzPEoVo5i5gUPxn+ZcaZtRczxO3PyhOB3jZ+TP4oMdvhj/F3wkeWPmXrUSazOH/URxndjGe/viWiOZwcz/ubEMwauM2Ubm7+m2id+N48zKms8qCxqMMUO7ZFkRTkMFW8m2077gt8pvgh/Po8vK+s35taPeoGt+nQ63F/OjtoXN+mYMBBtDKQdOhIpPfujYvbjaKiQsh/RNj/SH2FAGIgvBhIyVZkN9T6jD1d6NlyqvO4uh4r+uDJy4EpI9PvvLiRk5Rv/LaVHP3xelYGPlq8zzg1f4bLGs4nr/X7OQN+28moDu73SDXdtXXxNhIxWGBAGhIEoY6BzQQ4eOW8EPv55PR5670sRziI4P0pTwTUjBxjiyoPvfrlLT4bu312JnKMx7oE38f363wP2kuLT48qjjqUc/++1D40SjA0NXhy2TyflXXc87nxrEd5a8kuLjvDArm1x6F4d0DY3E/NUGVBdWtK/E6MO7IGblXD28ic/4PXPf0SpEgij/Rh98D6YeM5wJKlMOZ15oT2Ogq00xut5OBHPdao92uz0Pxbw/h5lVuZfj5+iKTOXKLJaxYfafqTx/h5rVscv+F097kLlz0qlRF12luUotceZPz4rK4tVGSe6Vq5caXic8WJlemYo4U2l5fHmNITTnla8Xi9Wq3h+qcBD8D5DRSfxp2va2p0/wdcZv1yamz+jpjTcKJvyb3jraqL93U36JwxEBQOpfY5E+lHjUPbqnSKaRcWMSCeEAWEgdhjgt83q+OMvfZLUthtcaelIbN0VrtQMJLXrDiQlI7nzvuraPwSzgFkE3t2o8Spxy1uzuxjmVR9BuFLTsak+HVu2l6N723wjuOd/pCp/5zSVxRDo2Hk1VTrfMPhvoZ82bEOFuwal1R78ssn3hfmG4nKsV39WbSlGkRLbfD39439373bsTLGMRBgQBoSBFmagnRI1pl93Gl5UJRufUaUa5Yg8AyzLSJ+5cvW7kcf5xx6EW1R5wGPueAkbS3wZZo0d0/5yGg7u1k55lm1XApQbB3ZthwU/rsE1k+aipq4+rIPzvQd4A5ZUvHJEf1x3/GHG73lexWvPeWwGFq/8Lax9iNTNkhMT8CLLYyphkkcgsUx7WtELS4sjVoLTgk8wklHM/DGezrUUrDgZCt4sDuj5s9K+Gc/4PeO4weC5ZxjfdjJeJxfpMp5Wxx8uPDPdGNe1236k8Mw81ZmWdvofDXiPx+Mr1SgeZ7t7toXq0SYeZeJRFi6PMjseg3r98Stq/vF89Co8SxdE6n1M2hUGHMVAUseeyBx+Pirnv4i6DSsc1XfprDAgDAgD0cBAYn475Q2pyvmo7C96RBp/mDGmjoRMZTCthDBXepZK96qHKyUVXnel8ae+ZCMaqivUs/ePr8n5wY/6h3dDVSlTw9TPN+0yPG+tG/UWS1Bnj70BT5R2wX+nL7RMVYIKcuzXsY362C0BKcpnpXV2BlJU2ajM1BRVPirJCA4kqw/hGIjau32BKoOUhXZ5WWB5qoKsDJQpUa223oty9TfLOFV56gwPmLXbSlGlgovMfNtSWmkECTerv/mPTTmEAWFAGBAGgmPg0L3a4+4JQ3HP7MWY/0NhcCC5qlkY2L9zG7x57Tg8Om8JHnt/idHG0ft1wfOq3OJNr32At77aPWusU3426tXvvc2qbCN/bw47YC9D0CmqqMZXqzbiw5/WqN+h4fWuoxcbRTr+Tr7o6dm7ZCueMmA/3DD6cFz/8vv4bu0WdMrPwvOXjTF+d5/64FR4asMr4DXLRARx00G9uuKZi0cbwiDjSFY9rsTj7Hfjfc2JHmniceZ8jzXxONtqiLmNeZQ1JU5z/QftcVZYWOhNT083Msj0lwM680mf6zJ3POc/Cvlw1MoxRSbdmODbqyoyCTsyx+KFP71Z7c6/4H2bPdz88UuQBhVQKn3l9iBemSJ7iSspBSkqy6d21bdoqFQBMjmEgQgwkNimC3LG/x8q5jyO2jU/RKAH0qQwIAwIA1HMgCqB6EpUmViqRKJLZYNB/f/Egg5IbNsdSa07ISFPVVBQ52ioUxlfbng9VWjwVKOh+DeVvbsddeuWGVm8nh939S1pyRGHIpyFq58dVHCwb7f2OKxnF+zToTW6tMoFy1NRjMtMSzWy3VLV/1+2fiu+X/c7VqqMtZ83bjM8YGrr1AdR6mt7jyoRya/uRVoL16zIfYQBYSAWGDhq3y544sLjcd6TMxstqRcL44zGMRjZWEcdYIhMP/22FdOuOx3dWudi6F2TUaJKG3cuyMbUa09TWdnbcMkzc3YRwTqq34vTlYD11IJv8MJHS1tseImqROFlQw/BV6s3qT++D+r1MeuvE4xs8pte/cD4TxSWTj+8jxJnh+DumZ/i2Q+/a7F+NndDT6gymAO6FCA3V33wpOKZ5vgv2y4qKjLK8OngtBbXAsU7Bb87f/Qoq6mpsc1fKHjuS86f3fYF7zI85ph5ZHX9M5mC+yHa8Ob97b9fzeeN9d8JeIpiLIPJjwH8+Q+m/xpfVVXlK9VI4YylGSl+MX2UZRO5qXjOdLqCggIja4XnJJE/Z5CfaYL6eu0JJXjhz4nrx389W13/0YjnL8e2+TmofPsh1G2M7qwZimaZoy5Gyr4DjC/HS1/+V3O/G8r9hYHdGHAlpyLnzH/C/c37Kqj7icpyCO8XjUK5MCAMCANOY4DlExPy2ysxTP1p3UWVUsxQGWLpRilFPjNZDrGhaAPqtq1HzU+fGCWhDcHMXYGG8m3qj89MPpqOaBDOGuODmWodlVdPgcpky0lPM7LXGNQ7sX8vHNS9I3Iy0tR5glESkkFIZrCtLy7DzxuKjL9Xbi7B1vLG/dqiaR6kL8KAMCAMNAcDfGbSt+mqEYeqknoz5ZnYHCQ3ck/+fvr6zgvxymc/4N7Zn6us6wy8e+MZ+EGJaBTK6pVX2a2nHoMJh/fG/2Z9pspqLttxJ2abTb9uHJ784NsWFc50B7LSUox+sdQn+8njv2cMwQeqPOT7y3zZiyP67q0y0AYaWXF7tclTWWfTsFwJa7Fw9Gibh1evGgvUVCMvL8/IoDLHe3W8S1c20ue0+6GYwPOSEp8nOMvC+eN1vDgW8Rwvx6fHTz4M/9wA8fJA448GPPvL/uvMOav9jySeegX7bbf/gg+Nv/x8n4e0Xf6jHZ+WlrbT46xbt26GCOYkjy0+nMQjLXIecYE8yoKp0as98gS/u8dZuPmrXbMM5TMeAepro/Z9LiGnNbJOvFyVcWrtK9VUVYayqf+L2v5Kx2KTgQRVTiz79JtQs+IrVH/2dmwOUkYlDAgDwkAABgwRLC0TfA4mZOUjqVNPJLXf2xDLmDFWt3UdQEHMXYX6bWtRu3aZelYuUQJZtSP5jGbhLFhCu7bOw5G9uinPl/bo2iYfGanJ6Kyy1lopwa1YlbT6TmWp/byxyPjqv7TKo0S2auNvZqrJIQwIA8JAPDBw8ZCDcd6gvhj/0FtGtq4cLcPAi5ePQUFmGk66f6rR4D/HHoWzjjwAlz73Dj75ZT2SlLj21vWnoU+n1rhu8nz139apksdJuETN15hDeuLUB6bhN/UhSEsdzO7m78bxh/XBneOPxT+nfoSpn/+0SzY3s8GvH30Yjtq3M66dNE992JKKKVeOxYyvf8X/vf5hS3W1Wduhzdtd4wfjxAO7o3T7djCxggfjU0ye0JkbdjyyAnmcBeORZW5fe3xZ8XgSvG/+GH/l/DHeb4c/u/hY8DgL1aMtWjzOQvVos+uRFg0eZaF6rO3icZadnQ2m4TH9lg/D1NRU40sBXkTlkMq4VsL5c/1lgRavdKaZ4IU/WT/RsX8KlPJf9uLNqN/uE1ej8WBQLuvka1WgLhfl0x5A9rjr4fnh/9m7Cviojn574q64u7u7uzsUa2lLqbt+1Vd36l5KBUpxd2txp3gp7g5xl/c/s71hEwJkN8lmZea970c32f+dmXPn3t3MueecdYhbPdkeh6vH5MQIBPZ5SJQSyYhb/rP6VzeNgEZAI+CsCFA15lWmBjyLVYBnuZpw9wkAJGeMuWOpF44gUZRjSfvWqHuhUpRF8mlq5zEEdAbiLLu1yby1INnM8xXLx4rFwnFH6/qoVaYoQgL8lEItNjEZRy5cw5YjZ8S+7AJ2Cbmmm0ZAI6ARcFYESHY80aMp6pYpglFfz3PWaRbYvKiQHtS0Ov7YuD/TGB7s3FCRTE1enqgyPIuK6mzlSyPV50//8TPUe8sXCcFvD/VDEfncYq4nj8UHQO7/cRE2S5aZrVr9csXwYr9Wsj7mglln0x4boDLOhn0+G9HyuWm0MW3rYqio0biO+HAK804/HtkZ3etVxKBPZ4md4yVbDTlf+yHhueDZoYA8zGyQZcb+rrHfm53TEp2OuD9sKNX4mvvHJGtsVc/xUbnCTXJr+i/IetrIES9rx59X9Tx/bJbiZ/RfUPXkK7here3fmeuzXq/ZXb+3mr8j1EcI0U9yN7vzfzOlrLlT4u3qz5w5g/j4eJNVI4ky3mRywvwbzDEvbtrysZG5Jomm60uok3a7ADoy1xo/+1s/5k/WcF1n99pY/7zY+GXAfP3bS31MdDQ8D6xF3DrTl1N7bJ5lqiOw273K1ilmwbeiiktCyJh3ELtqEhJ3OceTW/aIux5TZgRoE+rfbpgoHsMRLbamumkENAIaAadAQEgw9+BwpSDzCCki2WPF4Fm0rLJddJPvL6lXzyHl/GGl8k45R7Jsrfy3a+SLOitxdqt126RyabSsVs5kAxnoL4RaMQSJ7ePFqFixmbqC7cfOKavHU1eiZRMzJsOmyimuBT0JjYBGwKUR+HBERwRKdiRzqqLir5MhLg1KLiYfJJaGTSuVRJ2yRZVKjETXc7+vxOVokwq9paiyJo7rjTu/nY/Nh8+on/VvXE3ZHn60cBMm/Pm37DtCKc8GNKmGOvKAxwEhnsZ2bIATlyOx7p9T+GXtdbvEXAz1pqW0JaSt8SejuyBMPgsf/nmpUiX2rFcJn93VVY3zO7GMZAsQQm/j62Pwg+SZfbF0q/oZib7Fz9+BQB9vRQ4O+GQG4pNS8mOoNj/mqNa18eqA1rhw/rzqm/tbtOHjw/Hc7+X+F0mynDiVmdcz9oeb2K5ez/3znDq9ZYefI9Zz/5TnnySqNeN35HryI2zWzr8g68lrMMOQzcjIs+T8sZ7iLPOMPEesj4mJuZ5xVrp0aUV+mdvoGZ6sVJqRwTVkdjx55rLL7F6bM5O6XuOn149trx9aHkb+/oY8JW6fTz95V2sqpNlYpMVcQ+SUN5EeHwOvCnUQ1P8JRM/4CMmnDtj8S6Lu0DUR8G3QBb6NuiHy11cc1nbMNc+cnrVGQCOQHQIeRcpIXmgz+FRrAreAEPle7460+Ggk/bMB8VvnI+WkPBmenir/L5Z9dmzjnJ9n1xWJM3M8+bceramYReMuWUDjujTD0FZ1UFJycakrZHba6n0nMH/HIWw5arsn//PznOtjawQ0Aq6LAJVEvz/cD5sOn8UHCza6LhB5MHMqrb66GGc5wAAAIABJREFUuztaVC6FTu9MVtaKrwjJskXIszu/mYfk1DSV/cWssk+XbMUvkhfG5i9K6MlyDgoF+WGw5IJdjLoxi7Nt9bKIS0zC+FFd0G/8dPVZlB+NRNiql0dh25FzCAv0xRgh+JL+szEWt0I1v861K6Dnh3+o3FCSZLvfH4c/9x/Hgz8tUUPqIQTbU5J19s7cDWrO6/89rfZHnaGF+vtg6QvDUSjQT5Fjxv7wzfZ/DTEAyTVurpNc4+Y49/9sWW8ozbgPbWn/xsPwHL+utz1+tBE0yBVr8M+Leq5Xg9y1dP2w/4KsJ9/C69Da8WetN8iunF6/BVlv2MCaz9+S8bOe4yeZbeCXtT4gIEBnnOmMNOsz0nRGWf5nlGWnXLxdRpwKV9y5BPGb59vfdze5MZGo8GvWRynNomd8qJ56Z/Nt3B3+bYYiYsJzSItyjpBd+zsBekQZCHDjsEZLWXc9RGn2qV5zemloBDQCDoeAh6jHPIpJRnHhsvAQNZlHWDGkJcQg6cB6pF47j9Rzh5F8ZCfS05zjKei8OkFB/Z/CN5Fl8N6sP/PqkE5xHNqaNatSBjVEjVYyLAhtalRAcfn3pKjQDl+4ikPnr+Lguav499wVXBGrKt00AhoBjYCjIBAuJMBPooKaJ5lU+a1mchRMLBmnn7cnXunfWpFEHWqWw7vzNmDJ7iNwk/+jXeGrA9rg5OUoPPbrUqXqoxprreSZvTzt+udsO8nl/G5sD0z8azfen7/hhu5rSebZyNZ1xL7RD4/+sgwJyfn33eXhLo3xRPcmmLb5AF4yGyMHVVusPSc/1B9Ldx/Fc6JSZBvZqjZekqy2lXuP45KQfs2FOHxlxp+i1japspytdRHikAQiiVKdcWbKeHPkjDVrM8q4rnOTkaYzztKhM84uqIcKHDkjLVPGmZ+fn5Lh8qIymEUybcaTAwbzay4rNWwZDZmu+WtDlqfrTU9eaPxMTy44yvrhhyPHa75+eT2Qyc5uvZvbnPL3BVmfcvEEoia/bn/f3wRTvxYD4Ne0lyh7EsQqygsca8zi75UyLrDHfaI6a4BrXz2YeexyT3Lz8FSWDq76dLz9nUzHH5FHoVIIGvwsYuZ9oWzKdNMIaAQ0AnaNgIeX+iz0KFQS3jVawKdqE/E58lZK2dTzR8WaearYHJs2eHS7NQIZxNnsPzVUOUCgQtEwPNyjJTrUqohQ2Xz2kacyD5y9jOmbDmDZnmOIS0pWT+szF0Y3jYBGQCNgrwhUKhaGSZKr9dBPi7HzxAV7HaZdjstTVFdf3tUdHWuVw7aj5zDiqzmZxtm4YgmxZ+wjdo1xkvk1U5FMxUICVHaYeWOe2Ar53MhOzdy/cVUES07nr2v35BkGHDfVbpWLh6mMtai4RKWsZu7akueH47hYQ1IBl/Xz6xNRvfWsXxmdRVVHG2MqtB/u0hAjWtZWD5G8PXc9/jl7Jc/GaY8H+n5sT3SsWV4N7Vb7X9wHoxjhVpvj+V1PG0nu291sc/5W/XN+HL+j11Ppx/kzgonz4f7zrfbrjf1Lzp/48f263jr8DBtGa/HT9SYbT2vxM2wk86v+5MmTiIuLG+929OjRdF9fX0WakRzgRURmlJv/9LTkTcT8NS9K2jbS25bMO3/Pk806Xe/a+GW3XixZP7r+xustp/jxQ4/XX8ySH+Vp8xuf4irIL2RuvgEI6Dha7KMaI+nQNsStmQbaSVF55hFWAklHdsCrdHUknzmIWBm/0dzFZsqv1SD1XqSlInHfeiTu1vlnBXkunaFvj/ASCOz1EOK3iDXHwS3OMCU9B42ARsDZEBCLRd6rvEpXg2eJSpJNVkzllaWJkixx31qkXDiC1CtnkHL2X/l8THO22efrfDRxZj28RYIDUKNUURSRDdH2QqS1FlVaTGIyjl2KUE/er//3lKjTrsmS1CSa9SjrSo2ARiC/EGhXo6xSTj01eQV2nzQ57+iWMwSqFA/HzCcGYf/py7jjy9k3FNUQxdinkhmWlJyKhX8fViqtNm/8mrOD58O7qghZ9mK/1mhUobgiz5jp+fac9WpsbLRbZMbZh/M3YsJfuzKNIMjPG7OfGCL7o0Dfj6chVj7nXK21rlpGqTRp6UxShZvT3O81bOm4H2xkIBn7VYYzUtb9K0ev5/435895WTN/XZ97/K5evapsQK3Fv6DqDTGStf27Qn1WG1jz+wfFLPz9rfC7XT3v3aznfSi79XO7+qioKPJh492OHTuWXrZs2RsyzHgzNPd85Gsu1pww1+zclet5ssn0W4ufrtf4Wbp+IiMjEIhkRP36stgg2teXO9+GXeHXerBkrGxC7LKfMn3vZL4U/+ceEIqY+V8i6fAO9Xu+Dhr4FNxDi4oi6CiQnACP4hURv24GEg9sUhktJhmabhqBnCPg5uWDwL6PIfWCPCW/fqZeQzmHTr9TI6ARyE8EZHfG3V8yyQJD4V25EXyqN5MPQskni7goBNkpIfoXyGfo+vwcgcscO6jff1aNWnGWJ+e8QtFwPNCtGeqVK4GyheW7XGIKVkkWzOJdh3EhMhZXYxLy1XIrTyahD6IR0Ai4DAIPdGoIWtHd+8NCRMTlT46Wo4Lp4+WBNtXKYkSLWqhQNFSUeecxftEWnBbVFdvDXRrh8e5N8eRvyzMIKPO5Fgnyx/dje6Gi1DJLrMVrP+OSqNBs3dj3tMcGqiy158VuMVUe5vj5gT4ID/DD0M9n4cy1aDWkn+7vjSYVSqL3R1NxQtRn5m202Ea+NrANnpq0HPMk89MV24T7eqFBqTAEBQVlOJNldVoiLkYmkKH8sNRpiu8n6WYobyypz23/rDcyrawZv7PUGxlRSUlJFjmFGfPPTT0z5oyMKWv6z6t6nn/a8lm6/oz+C6qeZBBFTdb2b9Tz+iP+ljit8fw7er2hVL3Z/JlxJqrV8W5HjhxRxBlvgnwzFy1PPuVylG3yNReP8drb21uBk5CQgGvXJDBTThJzlQzlWW7q2R+PZ23/9lJPfMhoEk8jMDMn+Bnjd7T68PBwRapmN/6s6yG79aPrc48fybKY31+TXBM7fHpOLKY8C5eWPLOzSE9OzPK90w1+zfuK+qw3rn3zqLJxhNhRBfZ6EF5layJ2qSjoSKbJ/cmrXG0E9hyHxD1r4Obti7i1M+R4+g8eV/wib9Wcua56PoC0mAjE/TVFqRh10whoBDQCBYmAm38wfKo1FUV2E1GUhctHnairty8SVdkapEVLyLoozPS9Km/PkIk4K4v3NHGWp8DyyfyyhcNAVVqLqmUxql19+Pt4i3VXPHYcP682WXeIKk1bOuYp7PpgGgGNgIUIeIiC5vneLVWW1X0/LnRJNVF2kNHW8M3B7dC+Rjl8u3KHwuWFvi0Qk5CMYV/MUg9CFBZibJaozi6IemvkV3OVTW/Wxvd8MLyjUh4/IQRbTGKShWco92+npeLYDvXQ4/0/kPjfGOuWLYppjw5UOXfP/bFKddKqamkh1PrilzW78dacdZk6DvL1xrDmNTF720GXzfUM9ffF/KeHwCc9GSEhIWq/l/u/JLmM/Urz/Vfuf/Lh76z7x7QPDA0NLbB67j8a+9XWjN8Z6ok/9/utnb9RT+WOkfnG823OF2Q9/yRhuB9O/Fy1nmQW+Q1r518Q9QYfw/Nn9M/rny0n59+e6jle3o+sHb+hdIuOjh7vdujQoXRmnJUqVUqBYQRA0jaPZAgXO//la14k/D0bM9GM92d9bdg8umo9yTIytdbOX9dr/CxZP3wKyOfMPskLo82hg6mw5ItXsGRNuQWFI3Li/0wEmVhTBQ16Gol71yJ21WT52XUbqtAHPhXSzA/Jx/cgZsE3ekMx939buMwRSNB6VaiL6DmfIj0+xmXmrSeqEdAI2A8C7kKUUUntWbIKvCvWk/8ugpQz/yoVbPzWefLfB+1nsE46EhJn3wpx9q4mzvL9DBeSDdShLeuiQYUSqF22uHxDdcOaf05iw6EzOHTuCs5FxmjzgHw/C7oDjYBGICsCIf4++FGUUX9L1hnzqpy9eXt6oF7ZYuhUuzxaVikt2V4R+E2yxLYdO5dxD6ZKbNYTgxWptGy3uL1Io8XhPCFOmGU5+pt5iJSMsOGiRntjcFu8OnMNpmzYly10nrJnyE361Dx0h6GKLFxyNk9dManfbtUGNa2OzrUq4MGJi9XbSObd37GBsmcsFhIoc5mLTYfPqN+NH9VZFIgVlf3kvtOXbndol/v9C31bYkTTqoiIiMh2/5dkGp3GFM7/KV8Mp7Jb7Rfz/fy9PdQbGW3Wjt+R6w2nOMOGkiSXpefPyIgjfpbWGxl5hg2jrrcMf+JnZNRZi3/WesZ0cT3k5PrNrn9HqzeUrgZ+Wcd/4sQJxMfHX884I9lFZZlx8zInb3jxGK8NJpmLmrI2w7OVNz9d79r4GWSP+XoxMvFysn50vYlstRQ/Yhs96XWkXD7lcF/mmH8WMvp1pF4+g+jZn8r40xFy11vKqjHi+ydvsJ0MGfO2+l3kT88jjeSHEG+BXe9GguSfpZzWG44OtwBsNGCqOahqjJr6rknVqJtGQCOgEbAhAl4V6sG3Xnt4FKsAN/nMTjr6N+KW/yhK7DNIi5NNoNQUG47GtbsK6vekIs604sy26yBYNqoDRIHWv2lN3Nelmfrvk2L/9ats3s6RJ/p10whoBDQCtkSARMykh/rjj437MHXTflt2bdO+giWv6wex3KtTuijORcSIfW486oj6KiU1DeN+XCQPMpxW42lbnZlWfVD16W8ylMHNKpVUOWC0Orzr23k4ejEC7vK394RxvdCsUil0/2AKTl6+PZGV2wn7enni67u7I9jPR43DyBwrHhqIkaIuuxgVg9/W7c3ohkQhx5mQnIIaJQvjm3t6qPO8ev8J/CKWjQfPXRWrzgUKA6qqFj47DJfE1nH4V7MRn6S/j5mfr0JCVq579U5ERlxT+1Tc/6XizIgVMd+/MxdPmO9n0XmLyg02V62n0oskg7Xzz0099++Jv7X96/oUpdQjT2Lp+SM/wuvGEesN5zhHHj/JMEMpe7PzlzWT0diP5/xZf0PGGZk1NoP552tuyPPN/NcS5tDo3Np6c/LAmv51/XXyReNn+fp1tPUTv20J4tdOz+130gKp9wgvgeA7XpTsls2iLpsEj0KlEHLnG/Lk/SLJM5MMKrPmXak+Avs8orKpEraaniDzLFUFQQOeRNL+jVL/W4HMQXdq3wh4lqoq1p8PIHbRd0jW5Kp9nyw9Oo2AEyDgJvbEHkXKwLNERXiKgtqzeAWkXjqJpGO75AGP/UjctdIJZum4UzCIs/e14qxAT2KVEoXRs1F11C9fAo0rl8buU5ewUTZwqQA5cOZyhr1WgQ5Sd64R0Ag4NQINyxeXTK6ekmO1QqlhnbG9NaQ9ejWojJem/olFkj3JxnmTdFqx91iG3WLzyqXw20P90O/jaaBt473t66NpxZKYvH4vfvprl1KdGY3vnXh/H8zYfACvzPjLJrDd074enuvVAs+LIm6u2C1SPfZ/A9vyGVpQQbhd1HMPTVyaKbeOpM9vD/bDFCHNOI90+b/HuzUFc+7GTVikzrmU4662dRXR9rso6Ei26ZYZgT4NquCjkZ1wwWy/mO8wnMpInrEZyg0jIymnTmUFWU8S0Mhos2b8zlBPcsc8o8yS82fMn6QplUskSS2tz23/BV2fNWPN0vnr+swZd7nFzxKnRMN2lvaSRsZZ1vrAwEDe68a7HT58WGWc8c0SeqaY6FvJ8njwEiVKZGRa8f3GYrW0nk8qsOl6083KkfAzPG2tPX+63uQJnBv8+ORCIR93RE55U6znTCG3uWvy1ZHfHtny0FrhdmMiseHuF6iyzLzK1UJQ/ycRPf9LJMsT+eYteNiL8JCstIgJzyI9IVb9KmjQM/AqUwMRPz4j2VXXbteVUqjZcm63H5B+R34iQFvPkNFviI3p90g565rBzvmJrz62RkAjcB0BNy8f+NRqI7mdfeDm46/yyeJW/IT4LfP0544dLRRNnNnRyTAbSrtaFfHOqG6oUDQccZKtw43anyV3Jjo+0dFMyO0TYD0qjYBGIFsEapcuosiz3h9Ow9XYeKdDacsbd2OBZEy+MWvtLedWOjwYs58cjBRRVYQH+GLxrqOSUbYso6ZMoWBFpM3c+o/62c9CnBUJ9kevD6faDLN5Tw1B5RKF5FxNxRwZ62dLt8pnxd9iw9gQz/Rqji+XbcOnS7ZkjOencb0VqTbo0+sP4z7cpTGe6NFUEYZNX/mpwDLuuKfKPQlHCNlg3ttUyYerWiI8gxyxZHPayMSigsMgV1y9nvvpXAM5JRcphjDHz5J6c3LAwN/aeu7fcx83J/XkCbi/bd6/o9Ub4iLDxtPS8edVPZVudPyztv+Cqqfy1FA6WjN+e6hPTEw0WTXqjLMbM9tym9GmM8p0RpklGWX8dmdOVluyfuK3LUa8KLBySwZ5V2oA36a9RPFVWmWKJcuT8fHrZyE18kavb/cACYeNjcyXL8lUoIXc+RYSti9F3NppGX34NuwGv9aDRDX0rSLY2HzqtENAx9GIXT0ZibtXXx+Phyf8Ww8R+8dTSDywMSMHTR2jqdj1zfoIqRdP5Mv49UHtBwE3IWOD+jwqa3k34rctyvU1Yj8z0yPRCGgE7AUB92Dx85fPT6/yteERWgzJJ/Yicf9aJB/eJsTZOXsZph6HGQKaOLPv5VC6UAhaVi+HZlXLomPtSjgheTa0Elu59zj+PW+yGtJNI6AR0AjkFQLc1B3XoQF6iyqL9n0XxbLPmdqe98ZJntdppbC61e2T9oZfjekmlo1l8eqMNZix5R+xaDTljAcKcTJNiJN9Zy7h2d9NqnnaJqbJAWMSkmwGVzNRuv0gJOfxS5GSt5aAe75fgGSxW/SWB9A/kqyyTrXK444vZmGPKJjZ5grR5i+WnN3fn6LsJpl1NuWR/pjw599oU60s3pqzTtlX2qpR1da1TkUMaFwNNUsXVn3P33EI00S5l2jnSrdhzWvi7aHtFVTmZI89ZJTlNmPNkTPKiH9uxq8zztIVfo6csaYzzi4pMvdmGWW3Iqe5/nOccXbs2LF0Pz8/tVgM5t9QPhlMsmHTyN/zywVvTgZzTJLJ6Cyv643jWdu/ri8Onp/8xs+4WLOe/5zir+tNF7sl+JFcKxQcIFlfzyE9MTdPx7nJpl99BPR6EGnXLiBmyQ9IT05UuWFu/iGSCfVOJjWbm5c3goe/iuTje0zEVj5sYJD08m3QGYn/bELinr/gVbkh/Bp2lQ3JfYie+5n6wkZSJHjo/yQDLQnR0z+Q3KrrGHgWLYugYS8had86IdUmZYzRo0hZOW4XxK35I0OxZqsvyrofGyPg7iGk6kg5926IXfmLjTvX3WkENAJOi4Cbu6jJ/MCHPPya9IJnycpIi7yIhL9XiLpsAtJ1Vpndn3pNnNn9Kco0wD6Na+ChHi1EiRaGE5Kl85Oo0DYdPoMoUaJxw1Q3jYBGQCOQFwi8NVgeyBSS5fmpqzPsC/PiuAV9jCkP90ddyTR7fsoqbD9+XqnJSEDVLFUY9eTn54W8mSrEzbI9x1BC7BsXPD1UlHcJGPL5LCERTQ4v5YuEYIrkwb27YCPmiU1iQTUvsZD8/t6eQnqVwWO/LcciUdIZrawo4mY9MQi7T17EuJ8Wq/wyEmlf3tUNS/ccxYTVf+OFvi1kTvF4ctLyApkCSckv7uyKeUKWzd72D0hG9WtUFd+v2olPFm+xe/XZfCEiq5c0ZZxxP9h8/9h8vzHr/iPBvnLlirLxMza3db3t8OP5Iv5JSUlW4a/rCx4/ZtRR+WTp9UMxB6/HrPW3ul7Nr19HricpRhtM7psb8+drOi3mZP5GfVxcnMmqkcQZ1S4kvyj/pG0iLyq+ppwuPDxcBarxNUHk77nJT2bWeL95gJo19VmPZ2n/uj7z+dD4WbZ+HXH9pCQnIXX9dCTuvbXtwu2+FXqEFUPQ4OeQFn0V0TM/UqQZG1VlIWPeRgxzoY7tyTiMX6uBslnYQwisL5SSJ1+a3Gc8S1QWC8bqcvh0eJWtKZuTVdT4kk+Z7CH8RB3n16K/suBL+ndrxjBolRU84lX1WpF+tHSULwv+LQcgYe8a2eC8nC9D1ge1IwTkfPs16y3rppas08+FWHauJ0ftCGk9FI2A6yAgZDxVZT7VmsFDHs7gfSVePoOTTx9AyhmxgU29nv3hOqA45kxNxFkZ6Iwzxzp/lYqFo5JYdI1oUx+1y5XAMVEcLJd8noWycRoZZ/ruqptGQCOgEbAWAdrRfXtPD0W8fLRok1IoOUNrUrGEIps4P+Z3+ch+H10Cr8Yk4HJMHCoUCTXle0kO2JuiwOpRtxI+uKMjzkXGYLmQaX7enmgjhA/zwN6dt8FmpCJJzA41y6sUicW7jigLSbbS4UGY++QQpUAe+fVcpXpjc3d3w8v9WmFYsxoY9e087Dx+Qf38QeaZdWygiLSZoqL7ZuUORMqDFwXRFj0zDGsOnsKHCzeq9cUsuTGSr/Z4tyZ4adqfilCz59ahZjl8Lso+Px/vjP1gbkJzM5/7aYwRYaMtHDeds9svNpyVjP03Z6jnfLkfbsyfeBhKsKz75dnN3x7qOV6On+fNmvEXZD35Co7b2vHr+tzhFxYWpq57a/G393pfX9/rGWflypVTJJgjZWzx5qQz0gouIy67jLKcePQaGXm6/saMM0vwSxMLxaip7yItLipX36/8hFDya9JTrBcjkHRoOxJ2LBcS7Yoim8LGjUf8htlI2LNG9eEpiq3gka/K+7YhZuG3ueo3p8Wqz+EvI/HgZsQunWD6YkxS794PkHLqAKJnf5rpUL6NusFfyL2YFb8gaf8G07glQy144FOKOItb/XtOu9bvc1AEvEpXhX/7kYie9znSomQt66YR0AhoBKxAQCnLQorCq2I9eFdrCsiDJcln/kHsip+Rev6IFUfUJfaAgCbO7OEs5G4Mft5euL9rM3SsUwnlJRONG5Hzdx7CgbNXcE0yivLBDCF3A9bVGgGNgEMgUCjQDz9LLtYXy7cpBZazNM6rsRBoVGX9c+4Kjpy/hrP/WRTShvH3h/qhlBBSw76YjcMXrqFV1dJ4qHMjlAoLEoItXhE6kzfstZnKt7go3769uzsqidKYFpIHZcz3iI3m5WiTw8wjklP2eLfGeHLySiyQe7/RAoXQWfzcMCEt0tHzo6kFll+W3brh2P5+517c9+NCrD5wUpGVdcoUwWNdm6By8TD8tm4vJki2pz3bEXOt/PZAH5QJ8kZISIjNMrrMM9IsyXjieeD+mqvXc/+VShvu91uDn7X1zpBxltuMNnvJOMttRpu1GWn2kFGW24y1TBlnQUFBoAyP8lna5vn4+KgnBfgmMofKFu4/Jp2/N38ygK8NJl3Xa/z0+snf64fKT974kjfMRMLOFbn6Pu8mT9CH3v8pUs4eEtvF6aCazLN4RSTuWiVP0f+L4CHPIWb+l0g6ukv1E9B9LHyqNEaUWCOmnD+aq75zUuzm6Y2gQc8ooixyylsZlpE+NVshoNNoRM/5NEOBxuO5SbZZyF3yPlHjRf0harPkBNVNUP/HRSlQBxE/v4S0CNPTZ7o5JwIeoUVFQfksYpdNRPLJ/c45ST0rjYBGIF8RcA8Mg0/9jiq7zM3bD8mHtiJ2+Y+KiE+Ly598z3ydkD54JgQ0ceY8C4K2XaULh6JFtXJ4pm8bpIk2gaqI71fvxOmr0c4zUT0TjYBGwGYI1C9XDF+P6Y6nf1+BjYfO2KzfguxoVKvaeG1gGzwgFocr9x1XQ+H9NcTfF9EJiZK/lWqT4RWRDDIqx74T5R8JvK9XbEc7Ubu92Lclflm7B2/NXa/Gwfctfu4OnLwciYGfSda7WevToAo+GtFRVIOb8YPYM9pLo3Jux9v34o9N+/GTEGRvDmqHhhWKYdaWg5i4djcuRJpsMe29NaxQHJPv742IiAhFxtDpijaA3B8ODQ1VxB9fc/+Yvzf2h4394uycnpyhnvOjcsaa+dNGjngVdD3PH5ul588Yf0HVk68gOWpt/9bUc70b61/X3xz/rNe7udI0J/jlpJ73IpK72Z3/vKg/c+YM4uPjTVaNJMp4kRuZZrcLUCPzyoubtoxsRqCeri9x2ycvDOZd42d/64eWpWw5Wf/8cOTFbr7+bVHP/lIunlDEENJy9yWW9ofBQ59H1LT3FXnG5l2lEXwlT8wjvKQinthPWsw1leMSNPBpJEnuWOzKX/Ml2yzrF0VmrwX2fADxWxchftN8+bXJisGndhv4dxiJ2MU/IOnwdlOZfFgGdL4L3lWbKBVayhmT/7pP9eYI6HYv4v6aIhk0q9TPmHXmXbGu/IeXsthKFuVabrG09y+5LjE+IU6D+j4i5/SwrJmFNlmjLoGrnqRGwAUQcPP2FXvgGuozxKNYecnx3IXkIzuQsG1RpgxNF4DC6aeoiTPnPcX9mtZE9/rV0KxqGew+fRmLdh3GtqPnJNNGWzY771nXM9MI5D0CI1rUwtDmNTDm+wWIkLwvZ29DJWvrzUFtMOa7BdgoGZIF0QoLGTbjsYHy0EMUwkUhN1TUbzEJSUqZ9d6wDioLbMRXc1ROGxsJsg9JkC3cjB//vE6QBft5432xmlz89xHMM1OjFcScsvb54fCOKnctKj4JRy4KMbh8e8Z8yogakJlnHy3cZA9DveUYvhE1YKOSIUhISEBO9r+M2B9uYhsZQzlxOuMgeHxnquf+eU6d3rKbvyPWc/+bD/+TRLVm/I5cT36Ezdr5F2Q9yajixYur8RsZeZacP9ZTnGWekeeI9TExMdczzkqXLq3IL3MbPcOTlkoz/pyvDXKNNy/KDo33m8sweXLNmT1dr/Fz5PVDdRebtes/L+s5juLyYRuzhLle23L9pSqDOPvjbVGQmdlRCAHhK6ou9yKlEbdqsjxx74uQ0W8gXTJcIn+V/LBcEnY5HXjQgCfhEVZC+nwZ6SlJGWVqPJJj5h5tASmnAAAgAElEQVQUjkSxjUw5eUBlz3iLGo6Zb4rYk+buH4TgYS9KFk28kIPvqWMwAy1kzDtw8/FH6pWzYj9ZRpRJ+xC94GthJDNn1HgWr6BqU6+ZvqDrZt8IBPS4D26yNmNEbaZ9muz7XOnRaQTsCQG/pr3h27i7yimLXfGTWBTPMuV9ppvyNHRzLgQ0ceZc5zPrbLjJ6iuZPL0bV8dLgzshyM9HNlCP4v0FG3HVBTbAnfvs6tlpBGyDANVBL/VvhVZVSqPfJzNsluuV37OjzW2nWuXE3vBwRlc+Xh6YKYQVM9AGfjYLV8SasSAa792f39kF3etWVDlkHy/akjGMwkF+mP3EIPUQxMiv56msNp6jCeN6onH5Euj/6UwcvRiR8X5PeaDWyEQriLncrM8Gomac9GBfrNx/HE+LzWSy5K4Z7eHODfFE9yao8sx39jTkbMfSskopTLivF65cMu0fczOc+8PcXGecDl/z57faL84qJshtvaH04j60pf0bD8Nz/Lre9vhxv9QgV6zBP6/rSfaw5XT9Zu3f1vXkW6i4M9avpf27cj1x4/wparoZfgEBATrjTGekWZ+RpjPKcpdRZg1+lAGHuKci8vfXFaGT6+YmFgyj/s9k1fjXVBM5JaQZUlMyHdqnbjsEiMIrbs20TPaQHoVLifqrLTwKlZJctKtKjZaX9ni0anQPCEZq5OUbpkrii8ozj0KijIuNVPkzbmKvFTX5DSHETE/Kqbyz1oOVbV/iAVPemXe1Zgjsfi8i+b7Lp+EpyoLAvo8icd86ledm3ohNumARJTaRutk3AlwLvo17IHrGh0ohqZtGQCOgEbgpAvI551W6mqjLGsOrQl2xYtyGxH82IHH3Kvls1coUZ185QX2fwLeRZfD+7D+dfaouPz9PsRrrVKcy2tasgN5NamD/mSvKhmzV/hNahebyq0MDoBG4NQLhAb74cWxP/Cl5VJ8vy/0Dq/aA95M9mqjssllbD2KrqHFLhQWKcqsyIkUB9cqMNXKPvPFv7vwYNzfJKxUNVfllp65EiR2k6QHZkpJtNuPxgcq2cPS385XijI3vf6RLIxm7kEuTVmDpblNkBAmcXyRzi9aH787bmB9DveUxSdD1FyXcoKbVUFHmE5+ULGM7Jhl52zPGbn4AzvfdYe3RtXYFvDlnHWZv+1eRZ0WD/UEVF+0pn/9jtc3nYWmHnPcPY3ugTbUyt3Rq4nGzZowx1oXKo5w4lWVXb01Gl8440xln1mZ86Ywzk4BAZ5yJVeOhQ4fS/fz8lAyWH0rG4iBTaTD/BvNrLis1bnaGzNb8tSHL0/WmJy+cAT+uBzKx2Z1vc5tP/p4fTuZPnnD+uj4P8BPP76hZ45Fy+qCl329u+n5mmgX1e0ypqhK2LYZf22FIvXBcnrr/WWWFKYXW6DelPh0Rv7ysnshn8xS7w6CBT8kD+WlI2r9e7A/LwKtsDcQs/QlJBzfn2fhyciBmoFFFlrB9yX+WjqI2ExIt5O53hBQ8jOiZH2ccxqtcLck8e0LIRyHOLp1SPw/q84go0PwQJaRLRpN7obt/iFKhpSU6hud4TrByxve4hxZDsGThRU56NW8IZWcESc9JI+DqCMg9nQ9jUJ3s32ao+mwjURY964NMimZXh8kV5q+JM1c4yzfOkX+bDmtVBy8M7IBCQQFq43j84i2IiEtEqnyX1U0joBHQCGRFgETHkueG4dkpq7D9mOM7kIRKZtl393ZH7dJF4CH7CswumyPkzadLt+KajRS5IaIC/kyUZU0rmiJOqB67+/uF+PuEKYd8dOvaeLV/a7w2cw1+33g9r5oPQvBchPr7oM2bk4SkMj3o+9aQdpi2+QB2nzQ9EJ7X7YU+LfD+/I3/BUZkPvq4DvXxVI+m+HX9HqzcewKDhUDr27CKzOUi7hLbS84ta2N23B8P90e9ckWx+9QlbDlyFr3qV0KczGeUqOkuRTvGA1yFAvyw9tVR8JR1ZDgz3Wxz/Vb7h9xHzG09yTjuO1vTP88P+3f0eir9OH9GMGUlF2+FP+dP/Lhfq+utw8+wYbQWP11vsvG0Fj/DRjK/6k+ePIm4uLjxbkePHk339fVVH1wkN3jzoiyR5Ac9LQ1bRuM1L8oLFy6oAEgyt4bnLOt0vWvjl916sWT96PobrzcDP0pE/a4cR8z8L/P6+6DkmZWAd6UG8KrcEGlRVxTxlXR0l1gypiGg02il5oqe9XGGnaNHWHEEDX5WqcxiFn+HNCrC3D2UAsxPVF6KYDOzc/QsWg5ecvzEv1cgLT4mz8fPA1J5lnpV/qChtZaMJVByzbzK1kTU7PFIvXjyep+iNAge/JyyaoyZ+7mo2S5JflsleIQUzVCluQcXhl+z3kLELZVjnsuX8eqD5g0CPFe09IzfsgBJB2z/pGHezCIXR+F1V6OFWLduNVnL6aYR0AjcgACVxT61WsOzTHWlSI7fMBPJR3eozzDdXA8BTZy53jk3nzE3wptWKYPOdStjWOv62CF5ObO2HcSqfScy2Wa5Nkp69hoBjYCBQIea5fC2kDOjv5knuVTX7QAdFSHeA6uVCBcCylcpzGxpzUjLxYnjeuPM1WhMEJUY7RnvblsXTSuVwKO/Lsf6f0+rfLNpj/aXbYh09PxwWibLxXY1yuKru7pi0vp9Yr+7Se1b5kcL9PFG44rFUb1kIdwhuWO9P56erYJsw2ujMWXjAXwlCrM0GQvnM7Z9PTzds5mo4HYri+DsGtWMJNgaVSiu9lw3C3m2UOwzbXku8gI3ZrYNaFw1Y7/YiPHJuv9HUoab2zxf3D/mnLmfbGQoZY0Bsrd67n9z/ByXNePX9bnH7+rVq8oG1Fr8C6reECNZ278r1GeN/TK//inG4e9vhd/t6nmvYz3vQ9mtn9vVR0VFkR8b73bs2LH0smXLqpuXoRziv3xteD5SacbXXKy3Uprp+nSFD082mX5r8dP19oMfLy4q7SxZ/+bnL6/qeW3FLPhKNvuE0LJRo2oreNj/xNLwDKJJ2JEME3vHwB7jJE+sEZIObUXculmy+XglI1Mq7OGvReH1oSLZPAuXkaez0uEnFnp8f+TUd4XEOpHvo2f2WcjI15B0bDdil/+syDT3kCKKFOQcqI4LHvCUkGJnET3vC6QnmYU+k3Treb8i3SJ/e1VvrOb72bK+AzcPL/h3HYP06AhZh9OtP5DDVropsjqgwwhFnMWumqTJM4c9l3rgeY2Am2+AUkb7NumhHg5JkSzLmHmfIeVS/n8G5fVc9PHyFgFNnOUtno5+tPdG91AkWmRCMr5Ytl0RaVcLKOPH0bHU49cIOCsCVEGRQHvk52WiDMqcie2sc87tvEiK1BFlG+0Uv121Ux2ugxBfX4slYdu3JuGS5JWx+Ukm5SyxZwyUjLVBkrHGHLOudSrg89FdFPn00aLNipRi8xHS76sx3ZS941tzN+SLWpjKtumPDkCIKNuuxsbj17V7MW/HoRvgKCk2l2teHoVhX87JpEZkZtyv9/dG5WLhaP/25AwbytziaY/1JBbnPDkIHnKu2QzlBze7LXEqMzLJDOWNJfXsl+SCkZGVlJSknK9y2j/r+X4jI8pV67nfSfytnX9u6pkxx/Nlbf95Vc/1m5iYaPH6MfovqHrDhtLa/o16A39LnOJ4/Th6vaFUvdn8KWAR1eZ4tyNHjijijBvzfDMXLU8+5XKUbVJZZv7a29tbgZOQkABmLvH3YWFhGcqz3NQb/fH4ZASzG8+t+tf1pvNla/zCw8MVqWot/rr+9vilnDkk6qlPbsgfy88vUYpgGvo84jeL1cC2Jaor2luF3vsBkk//g/S4KHiLSi3xn81ikTjPZI84+nVETPyfIqn8Ww9ST/m7efshXmwg4zfOkyPkz5Nh5ji4efsKUdcYycf3IE3yz0ikkQCM3zAHiWIryeZZsgqC+j4iVl1/Is4s24yZNyQG49fPkjGb5qybHSIgBC7XF3P2YhZ845KEkU/NlvBvPxzpouKkgjL12jlRpH6NNLkuddMIuCoCbj6izm7eB17lajIUA7FLvpPPgt3yAIjJmlc3jcB14uwvDYZGQCFQJDgAzaqWwf/ExtFTNmZXSwYaSbTIeK3k1ktEI6ARkIxsuS98JkROlNwTXp7+l1an5mBRlAkPxsJnhuCTJVsxcc1uVXFXmzp4vndz1Hz+B/W6WEgAXh3QWtk2Tlq/Fz+s3qWISZIgn4/urAi0wZ/Pxh6xNDRasFg9MvvMINNyMBSL3kIrxaXP34HHRAG397Sp34pFw+R/IVh38HSG/WKAjxd2vHUPPli4CRP+zPxgMxV9C58Zim9W7MTHi20bYWHRZHP5ZtJl/zeoDQbUrwB/f3+1f0vxAPeDSUYZ+8m0DwwNDVX7xdw/5vk19ivN95udpd7YPycJxf1s7l8b++VUvhiZa5xvdvPPj3ribyh3rOnfnuuN9Wasn+zwu9X487OeZBbHY23/9lIfEiIRNtKyW7+3ws8Yf0HVc7wcn7X9G0q36Ojo6xlnpUqVUmAYAY60zSMZwoud//I1LzL+no2ZaMb7s742t3V0xXoy7mRqrcVP12v8jPXDm01YoD9ip75tUkzZsHEzPrDXA0KIhSJq6nuSHxWn8mFIOEX+/qZSonmVqaFsDd38Akyknii2Iie9rkbJJ/5Dhr0It0C50crv4tbPRuIe229UmQi9/xPrxWVi6bfQNDYh14KHPIe0hFhEz/40Q00XPORZuAcXkvm+K2qza+q9Kr9N5unm6YUUyX9LOXdUVGrxNjwTuqusCKicotaDES12m65ot+ZZuhqC5NqkWjJ6zmeKHA7odg/Srl1AjKgs08SCVDeNgMsgIES6R1gxZSvsU7s1Uk4dkAc+5snnjQSs075XN42AGQKaONPL4WYIuEtWS8+G1TCibX00KF8Sc8U6a/7OQ/jnrDyFnCKuC7ppBDQCLotAIbEQnHhfL3y/+m8s+Puwy+Jwu4mTTCktpBlJL5JkXd//A8cvR6qybvKzL+7sinE/LUbJ0EDc266e+t17Yrt46LzJPttXFFsJkr3WsHwxlQU2b8dhPDNl5e26zdPf1yhZGAfOXkaFIqFqDiT2SJ6ej4zFgz8vkbGa9gjmPTkYJUR51vGd329Qli16eqhsOAA9P5qWp2Ozt4Mxc26xkITpsqdCcogkgeHUdKv9Ys6DvyeZxvezGcoVW9cbGWvW9u/I9YbTnGFDSZLPUvyNjDjiZ2m9kXFn2DDqesvwJ35GRp21+GetZ2wX10NOrt/s+ne0ekPpauCXdfwnTpxAfHz89Ywzkl18MsC4eZmTN7x4jNcGk8tFTVmb4dnKm52ud238DLLHfL0YmXg5WT+63kS2muOXJq9TxHIwZtF3BbIBSILJs0RlJMtGJG0Ofeu0g1/L/rj23ZMZ39vcPL3l6f5aCOgxVlRdc5GwY5n6HTcxmTUW+9cUUcXEKgVA7PJfbP99T55q8pXsNb+mvVT/SYe2mewaBz8jFnfbELvyNzUmn7rtENB+BGKW/KB+rr68N+gs6oW+imhLi7kGd/8QJJ/cr5Q96Wk3Bv7afnKu16OH2G4GiRIyZuG3SDnren+4Mq8paOBTIpv0QvT0DzKyB0me8eckeEmmpV4xPeSim0bAmRFwlwc0/DuOFHvdWnJv3yIPQnwk92rZfOGDHLppBLJBQBFnUWXw/mzbP8ijT4hjIECrrsJBAXisV0vc0bqe2iT9ZMkWrJP8Hd00AhoB10WgtlgPfn9PDzwwcTF2m6mgXBeRG2feu35lvNK/FS5Fx6GUkEqxiSkYKflwJ4Qgq1AkBNMeGQDaGV6OjhdCbBV2n7yocsxow/hCnxZiwxiNn9aY8s/eGtIW24+ex0zJobR1K184RFlIrtx/XFRlmxEiSrfJD/ZVBFm/T2bIvJIln60O/tenJV6ZsQZTN8teiVmb9dhABIj9ZLcP/rD10G3aH4lSnrcRzaohKjIyQzxgvp9F5RmVG2zcP6bizIi1Md//MxdfOFs9lXYkGaydvyPWmyuReP4tnb8z1NO5j/u71s7fqOf5J09jyfoxnADZv6vWkwwzlK7W4Mf6GzLOyKyxGcw/X5PsMDKaLGEOjUA3a+vNyQNr+tf118kXjZ8po8yS9Wsv64c3u8Ly5SJ25keicjpi0y9BN+vMQzJjgoa9gChRnKVdPZfpbW6+/sqJkco09yDJRxv+itq8j541/jrpJ8qAgO5jgeQExK7+3aabm74Nu8BbiD/aTdI+Mi3qktj8fYu0CHkwILQYgka/hpTThxBDS0xpXhXqChl4H1JFYcasNBJnfF+AKH1SI84jdrHYTMgHmHnzqdNWFA9tkbBrFZL2b7CLc+ZUg/DwRGC/R5XqL2HT/AIhkwsST5Jjgf0fU+swdskERQKbN49CJeHfabSs1QjEkmzXTSPgjAiIstmzREV4V28Or4p1xXJ3tdgFz5H7d+ZNC2ecup5T7hHQxFnuMXSlIxQK8seYDo0wqHltXJCN3j827cfKfScy7LpcCQs9V42AqyPAKKcxbeqiZ71KuOu7+WIrqB/SMV8T9coWxdeSQfbclNVYf+g0An28MXFcLxSR+2j/T2cK6ZSIj4Z3UsqzsRMWY4O8x2h8z4zHBqg8sY8XbynwpTa2fT1Rm7VA8//7BVf+y73sVKu8yl77TjLbvli+DbSNJJlWTOx+H/l1GbYcOatCKZj99dPYXnh3/gZRLTv/Q57FQwKx8OkhSI6LVhlZRkZSTp3K+H42Q/lhy3qSeEZGmjX9O0M9xS/mGWWW4G/Mn6QnlUskSS2tz23/BV2fNWPN0vnr+swZd7nFzxKnRMM2lkpZI+Msa31gYCBdF8e7HT58OL1cuXKZAhRvJcvjwUuUKKGYUz4pwGYsVglNU0yyrr+5jaWz4Gd48lp7/u2xPicf7sb5y278eV0fEREB/wsH1Qa53TQhvgL7PgyPouUQM/1DsTqMEavGPkjYusgsW8kN/l3ukpyxRoj+4x2kmhFsVAsF3/UmkvatF1LtjMqgSdyzFukpSTaaopvKxYKHF1IvHhfixZS55id5WVSlxYhSJ/nEPri5eyL4vg/lN+mImvhSJmtG36Y9RZ3WAdFiX5kWndk+k5lurA8a/pIiLmiZRxJDt7xBwK/1QCGNigvh+XXeHNCBjkLr1JC735U8Mz81atqGxkz74Eblo3xx5fq13TXlQCDqoTo8Ah7hQg53GAHPUlWQsHOp2Oq+JQ9gJDv8vPQEbIeAJs5sh7Uz9cSn6oe3qY/3RnWT7LMkvDTtL6z+54TxNdKZpqrnohHQCNwGgbeHtIO/txeenLxCY2WGwOsD26BaiUKKVDTsbbvUroBPR3VWP9t27Dy8RdG77pU7ER7oK2qsqThy0WR7SDKS7+PPjl0q+L+dH+zUEKNa1ULn96Yg/j+C9K3BbTG0WQ1FpHV6d4rKYwvz98V8IY1o5Tln+7/qM2Fg46r485+Tokx0nbz0e8R280VRnmW3H2ZkavGhcINcsWRzO7t67kdzXy4n+2/2VM/9c+4jWjt+a+rNyQFb1pMXID9gbf/OUG+IkwwbUEvw5/yNeirN6PjnaPVUjhpKQ2vGbw/1iYmJJqvGQ4cOpfv5+UFnnF0nu3Kb0aYzynRGWV5k3FG5FS1qs9TL9mUN4+YXpCwMvas0VjlmtIaLWzMtI7+MG5tBkhWWfGwPYleINaNYPLJR5RU84hWpCUTy0V1qw9+zWAUhBn8UEq3g5uhRuLSM93llRxm7kJaYYknZqLuypIxZ8I3MI3Pgr1eFevBt2FUUZ98LWWjybM/aiI1fuzuQHhshto5fKbWabrlDwITpcLEnfF8ISdNDGy7ThOgN7P2w2NFVR/y6mWLPeBQBXSXTTJ7sixVr0awErsvgoifqMgh4VW4InxothTgviriNs0RltsruPhtd5mQ4+ERNxFlpbdXo4OexoIYfJAqD3o1rYGynxkhMTcfMrQfV/2g1pptGQCPgGggUCwlQ+Vvfr96JKRv3u8aks8zSUx7UYy5kkln+48OdG+GO5jWUleHV2ARVUbV4OOY+OQhjvl+IzaLIYmsimWGfjeoCPy9PbDpyBqFCPpUXG0daHq7Yd9ymeJYtFIzOtcsjOSUNmw6fwaELpr/ZwwJ8lR0j50cl3Ytiybjl6DmsOXgS393dXRR1Z/D4b8uRJpvblYqGYkDjaqgupGGikCK09Z0v2WwxibZ6MNimkGXbWXG5JmaIPSX/tTQjS2ecXVTkQkFkrOmMs3RFRjlyxprOOLukyOibZZTdilzn+s9xxtmxY8cUccbFYjD/hnLMYMINmzv+nowxb24Gc0ySyehM1xeXLxDuilnnScgpfsZitxY/XW+6WJwJP0pC/a6dQvS8z2+wAyz4r0bXR0DruLRok2e10Whl6FWmJiInPi+2jfEZP/ep1wn+bYcibtWvSBTF2Q1NbPjcxIIrndk0/5FttphrYN9HJfOsLKJ+flH6FuWCjEH9LEQ8bae9L/ls0bcchntgmCIxPEtXE3vG9YjfvlTZP+rHkPPu7CnS9Y6XELNUSFZRWrlSY4ZgQK8HhTSrgcS96xD3p1icpqfBPbgQAgcw08xb2YumXjXLNKOXzH9qSlfCSs/VuRCgrS7VzQFdxsiTF+5I3LVCHmb4Uqspnes023w2mjizOeRO2+E9HRvjkR4tVI7NyzPWYt3B0y61Ueq0J1ZPTCOQAwRKhwdhktj0Df1iNi5GxeWgwjneQsJsgCiqXpYcM08hzt6X/K8pG/YhOTUNlYuFYc4Tg7Dg78N4e94GSTRIxyNdGqGrWDMO/WJOhuWhgcQDnRqgmhBrVJj9snavqHkTbQYSVcRj2tbFc72bISI2Eb6Su8Y/ne74ai7+PX99b6NaiXBMe3QAXp+1DrP+y1p7vndz0MqRZOB6nX2pzhn/9Bw/ohN6NagMYmu+f8zfX7lyRdn4GZvbBrlm7N+Zv5/7qbr+vMpmIj65xY/79sSfNprW4K/rCx4/ZqRR+WTp+aOYg9dT1vpbXW/m158j15OPoQ0mRU3G/Pmatow5mb9RHxcXZ7JqJHFGa0WSX0YAHy8qvqacLjxcNsblouVrgkhbRpIUZGbNA/vMX+t6jZ8zrB8fHx+EhYVZvf6treeXCjexCIyb/p7DPVHvHhCKkHveFwutFaKMmZ7x5ZeEWPCdb6oNz+jpYi8najrz5l21qWSDtRFVmq9S0STsXIaUU//Y5Msz+3QPLpyBNTdrAwc9I154yaL4E7vG2xAQ3lWbwFtyzRJ3rRRyoxa8qzVD3NppYke5zibjd/ZOaFEYNOBJJIlKMWHLAmef7g3z828/HD512gvZ/B9pZkYqkzwL6D5OqSJpl6r+cBG8/FoOkMynuUL6xrgcXnrCToCAKCx9araAd83WcJP/jln4pVjg7pFcystOMDk9hYJGQBNnBX0GnKv/cLHnalqlDP43oD3SheCfve1fyUE7oCy8dNMIaAScG4HRrWpjtNj5jfx2Pi65CHn2RPcmGNGipsoiq1W6MBqUK47XZq3FVLnvsfVtWAVvD2mLM1ejFZl2PjIW783fKJaMBW+/aL4aaQ35+qA2eH32Omw+fBZFgv1ROMgPO49fkCy260ox2kfWkMyyvqKiS0w2uejc16E+nhQcth49KxaUC517kVswu5KhgVj87BD4S7Zd1v1iijRIlhnOXMbvuYlNMoCvr10zqf1oS8dNa/P9ZXuu53g5PmP8nA/3z3M6fnuo53g5fkP5Zun4C7KefAXHbe34dX3u8ON+OZu1+Nt7va+vr8440xlt1mfU2SLjKztZpS0zxgqy/6QDGxC7/GcLvqrYx1vdfAIUcZa0fx3iN86RbDCxaZCNhIBOo+ElBFPM7PFIOXf0+mCFUPNtIFYNstGfevmU+h3JAObXxP05BUn/bLotcZXnM5d8qMC+j8BdLCmjZwjJl2zZ028k0vw73YmoX19GWmz2Vo55PmYnPqBf877wKFUNsXM/FeLVtTaiSDgHiEUjRI0Zu+CrbNeiyjPjo32i1KR1aqCo06jSiV020WQzakP1phMvQz01GyBAZSnv/X6tB6uHKxK2LZTPgck26Fl34UoIaOLMlc62bed6Z/uGGNO+EUKETPtsyTb8JRk3hl2ZbUeie9MIaARsgYCHKDm+vKurUpy9MWcdUkVh5YzN29MDT/doigQhN7rVqYivlm/H/J2HEeLvg5mPD0Sgjxd6fTQ9Q1FWKiwQn43ugm9W7sDq/SdRQggV2iGOalkLRcXKb8rGffh40RZFrBVE8xCl3JJnh+HY5QiMm3DrHLIfx/ZQFozdJXstRqwbiwYH4I1BrbFszzH0EZJw3ITFNptHkKiby4i1pJ+3p6jkEnD8cqTdrTmq8YY2qojgoCB1armflpcZY5ZkPGXXvyvWc/+UShuKXqyZv7X1zpBRltuMNnvJOCuojDV7yCjLbcZapoyzILmxUYZHpQtt/6iUIfPNN5E55JMBBhPO35s/GcDXhvJM12v89PrJ3fVDGXWxwuGImfWJyjFyxOZVvjb8xVqLOWZxKydJjll5UXA9heTDO9RmvnnzLFsTgX0eFnWZ5Ist/sFEDAjR5te8D7xrtEC0WCUWRD4Y58BMqcQ9f4pyZ75Swvk17YW4TfMkt8xEhimlWlgxpEdfE5VcVMa0PEKKIviuN0Wt9jFSzvzriKfQbsbsXbkRfJv2RLRYEbqqesrNy1dZM1KtebsW0H0sSNzyvUqdI09fxa2Zrq4v3TQC9oyAZ5nq8Gs1CO7+8sDCtHeQJKTv7Wxy7Xk+emz2i0BQ38d1xpn9nh6HH1mwZKA1rlQaH93VUzaZ02TjeCfmbNffBR3+xOoJaARugkCgkBm/3N8LS3cfk8yzv50SJx8hzibc1xMNyxfHJsn2uvfHReKNY2pVaM8oGWar9p/AE5NWZBA5q14cjsd/XYF+jauA6i7mhTEPrnRYMIa3qIFxPy3B2oOnCgQvfyH6Nrw6Gn8dOGgUWyoAACAASURBVInHZcy3ao92bQRmt9Gmccmuo/hfnxb4++QFvDR9DUgoJiRLxIQNGrF/e2hblAyVrHnpl6o45mu+K2o+e2rMtPvj4b5Ijo9VzmXG/nBWpzLuJ5PMoVMZ97/4OjQ0VCmH+Jr7z/y9o9RzflTOWDN+2shxvgVdT/zZLMXfGH9B1ZOvIDlrbf+63rHxi4iIUDFi1p7/29WT/I+PjzdZNZIoM8/kul2AGplXXty0bWQzAvWMTC9db8qaoQUmmzkeBvOu8bO/9ZPd+brZ+eOHIz/Mzdd/XtUnnz6ImDmfObRSxD20qLLYYu5SQI/74FWhriLBUi+ZfUEWFU3wkOfgJhlhJJnSrp3P+N7HvLCggU8iaso7UnPS5t8HaXfn3/4OZb1IFQ+Nu1NlfLHLf0GqEJqeJSohoOf9ao7pSXGiLItS+WbJx/fCr80QlUcVOfF/mRRCbv7BMo90pIsVpW63R8AjtJhkeD2O+L/E9vKoc/4hensUcvYONy9v+LboD996HZEo6zBx7xp4hBaHT61WKk8w6eDmnB1Iv0sjYEsE5I8cz+IV4VOvAzyLlkX8lvmIlRxD3TQC+YmAJs7yE119bHME7u3UGCPbNEBkQjJ+/GuXsgNLTDFZfemmEdAIOA8CzSqVwAd3dMTDvyzD3tOXnGdiZjNpVqkkfhLybPHuo3huymqk/RdlQPXW+3d0QKda5XDP94uw84TkfEv7ZFQn1CpVGHyYgAq16VsOZpBM854arLLB3l8gzjL52Gil21nGVad0UZyNiFb2kmeuxcBd/q5f+MwQ1TOVcsZcjKF4ebijmqjMeC79vb3w2sBWaFe9LJLk/s0syw8WbkJEnGWONLmZZinJ0/vjoX7YcvQcxi/eovLEHurcUGXN/bZ+Hz4UHAtKvZd1XtzAHj+iI9pXKY6oqCi1H2rE/tCxysgY4n4y90Vzsn/mTPXcP+c+orXzd8R6nmfG+JAEtWb8jlxPfoTN2vkXZD2vZfOMPZLclpw/1lOcZZ6R54j1MTEx1zPOSpcurcgvcxs8w5OVSjP+3LA1JHi8eVF2aLzfXIbJk2vuaavrNX6Osn74pALXt/n6payVLSfrP6/qo/54KzPBlJtvWgVcS7VMYL9HkXxKvixvnpdpNMw1C+h2ryhipko+2KpMv/OqWF9ZzkVNfRupF21PnHkUKSNKuEcQM/dzsQyLFRVEqCIBqeRReW1j3pH7nweiZrwnCrQouAWEwL/NUJDwc/P0RsLfzHiboebkEVYCAb0egLsQhFQAJe5di/j1pt/pdnMEgoa8IITPJiTu/kve5JzWJ3l1/n0b94CfEGeJ+9YibvXvSqFmWnyeYuHITTqNX15hrY+TNwjw4YSAznfBq1xt+QyYgtgVE+UhhPi8Obg+ikbgFggo4iyyNN6fzc8W3TQC+YuAr5cnejeuLgq0Xjh47iqemrwSJ69cdynI39710TUCGgFbIdCzfiU83rUxen883W5IDGvmXrNkYTzdq6komwKVIuyjRZuFMDL9XfHqgNYY2bImxny3ABvlQQCjlRX7wJX/G46Noka7U36n/gSRfZUX+jRHjCijPlu6LeO9AaL2WvmCqNFE6bX5yPVjWDPWW9XQXvGPR/qp/pmzRhJv35nLkkm2QKnfutWpgC/EZvPFaX9ihpB65u0pyS/r3aAyOr475b+5uMFH7uXc82TOWVaiLS/GToKO6ravV+zIlLHGYz/Vo4lkx1VFZxlPiuzDspH8+1gIqu71KuJ+Ue+t+adg1HvZzZ3neP2roxB55bJSAnF/Let+sbGfbIgJ+JpKJ/5Lco37h9xvtqSeyidmjVlaz/dzfLmpJw4cv7X9u3I991sNcsUa/PK63hAH5XT9Ze3fvP5mfIn5+s9tPfkWXifG+rO0f1evpzKW96Gb4RcQEKAzznTGmc4444cUby68WG6llOT7+Pv8zFjjUzl+V44hZsHXefH9y36O4eml8pdIGpm3gC53g1aN0VPezGR1COY6dRsLL8m6iZr2nslyTppX+Trwrt5csscCxcbymCIJ0qKu5Ok8ab8Y0P0+JO5coawi06Kvqqw28+ZRuDSCh78iG70/I+lAZnuEoKEvSEZbYURPF4vJSLG1lU1hf9kc5vwTd/+pFGg+tVqrf2MWf6vVZ9mdPWXVKblmYvEZu1AwSpacPN2yR0Cw8qndRjKhhkg+4GFR60y40d5OricvscFzDykiqs4LSKZ9qM490yuqgBDgOvSp3Rbe1ZrKPXE14v76HalXThfQaHS3roiAJs5c8awX/Jxp5zauS1OMaNsAGw6dVRk/3MTN8tW44AeqR6AR0AhYhQBJ8o+EyLgaEy95Z+uRUkD5XVYNXoo8RWX1sKiY7mheE8v2HlPqqn6S4XX4wjU8Iko65jWWFuXT9EcHYP/Zy4qsMZ/j3W3rgvlWL07/C7PEQpBt+5tjsPDvI3h15lr1ukG5YnipX0tRfUXj6d9X5Qoj5n19c3c3zN72r7IszNrmin3ksUuReGXmGiHPkjGkaTW8ObitIvFITrGRWKtSLBx3fjtf3Y+N9myvZuhetyI6/UecWYupJXV1yxbFpAf7YI7MZ52o8dpWL4PXBDfm5n15ZxdUEkvMHh9Oy3RIEpaLnh2KLUJA3vPDIku6y/f3vti3Bca0qaOUVTrjzB0kR6zNGDPHz5YZZVwkxv6nNRlpOuMsXZG/bAWVMVbQ/Ttdxpmfn5+SyZIUMALwKKszmH8qcLLK6gxbRkNmav7akOXpetOTE8SPeJKcyQ4vc5vMm+HvSPW8uXO9mJ9/S8bvsvWiCiFplnx8T75/mbGHDgL7PQ6P4EKKHEtPjMsYEi36gob9DykXTyjFF9Uzfk16SdZVb2WXmHx8N7wr1Iebjx+iZ32sfmbePAqVUtaQCduXXlfeWDBhz1JVFXFHcoGWmakRmY9PxVnIuPGiklst1mLyVB1JQbl3elVujEDJmIrfMEv17S4qNKqmSARG//4G0hJi1CjcxbKRirX4tdMlQ00/8Z711FChFzjwKURPfadA8u0sWCoF/laSyYE9H0CK2JmSrM2ueYgFXtCAp2SNeoha0g2JBzYIWTFVk2cFfvZcawBu8gCFtzw04NesH1Ivn0TEhKflwYS8ffDBtRDVs7UWAU2cWYucrssLBJit8/W4AWhbo7yyLvts6dYb1AV50Y8+hkZAI2B7BELElnDuU4Pw9ORV2H4889+Pth+NZT1WLBqKWY8PFEJrJVbuO6GKSU6tfnEEjgsBNfKbecpq9rFujfBol8ZKdbZeFGZGCwvwxZSH+yFO1FyjhYiiqovkyV1Cnqz/9wxC/LxRrWQh/LJ2Dz5caJ2FvDgUyt8z15/FZX81SxVC1/en4oKoyoxWLCQAa18ZhSav/ozI/ywVab9Ioo2Wi90/mIYjF6+B9pM/Sz7dsYuRymaTdo5Uqv08rhfmiq3j/81aZxmIuXg3x/fz/b3RtKK4dwnpumjXEUUuslGJ9pioGVu8/hsuR1/fM+HvXhYikhi3eWsSzkdcxyAXQ8mT0upyrucJeWnsL2fd7zRe81+SQfyXyhdvb2/1mvunt9pvNq+/dOmS2ne0pp6TZX+OXk+lFskZS/Hj/Ikf8SZ+jHCyBH9df92G0Vr8DBtHXW/d+sstfuRraEN5M/xPnjyJuLi48W5Hjx5N9/X1VTc1khu8CZnLEg0ZoSGT5UVJ5pABjrw4Dc9Z1ul618bP3MbTWC+WrB9Xruc1GJgUKdZ/HwIpyXnyhcXeD+IjeUx+TXoIcSbqrP9UZe4BwZJt9gzcRFUWLVikXj0nhFQDBAqRlbhvnVh6yZNWQmgx0ymw98PK2itm8ffyM5NtARVjQUOeV9ljUdPeQXpC5i+XOcWExyHhlZ6Q/RdQL1HK+XcarRRpVJZB7Bm9ytRQ442eKedQ7oc+DTrDv9UgyUWbKJaDWzJ1HXL3e2JBeRwxoqjS7ToCbn5Bcv6fQsK2JTqX63YLQ9RmwUOfFymmD2KFcE+NMCmIs2skk3mt0C7Ur/VgIZvPiqWj2I+Q9NVNI5CPCLjJ+vSu2VIpbUmUxS77AUmHrlv25GPX+tAagWwR0MSZXhj2gECDCiWVAq1x5TIqM+j71X9nbPDaw/j0GDQCGgHrECAx8+qAVhjz/UKcciBb1j5iTTh+ZCfUeO6HDDvA5pVLKpWWt6eHsjgkgcb/nipKraLBARjw6UxcjLr+t3b9ckVxJToBp66a7Gg9ZH9xaPMaaFWlNHafuiDWj6eVZa21VodPiIUis7yYmcZGVdjno7vgm5U78MmSrRknjCQUyaYfVu9SDyZUKBIqSrcW8JKH2OuUKYINouh6fNJKNY4utcpLhllrBAmxd/JyFKji+vfcFdwnirprorKzVetRrxJel3EwE+6AKPqGfjEnw/KzWolwzHhsAOZsP6RUaOb4FZPzsE5sEe/9cZFd2TUyh+3dIe0xSJR+JGW4Oc39Yu4fc5+Q+8lGhlLWGKCs+4f2UE8bR47LmvFz/9ywodT1lp9/4mfYaFqLX0HVG2Ika/t3hfqb2bgaYhpzG9Xszv/t6nkPJ/68j1hTT1c44cfGux07diy9bNmy6uZlztzzNQdL5o2yUr7mos0p8+/K9bypkqm3Fj9dbz/48eKiUtCS9W9+/nJan5QQj4SZHyjixVUalVsBfR+FR2hRxIn6Conx8O84UuWFxa2ejKR/5Gk0yWgKHvEqPEIKI2HrIiRI3lV6fLSCyLdhV7UhGz39gwzFmm/9TkIMCFm18lexUczfwGGSa96VG4kgLgWeJSory7yYhd8g+eguNe7QsST+zt+gBKLyIuSeDyT3bT9iF//gKqc7R/P07zBSyJ1QwfE7IUM1qXM70GgLSqI9LS4y01tJQHqK1aV8CKm8xLToa/J7k1UqiegAwZnXza3Ittv1rX+vEbgVAsx69CheXj08wKeDY5ZNQOLfyzVoGoECR8BEnJXRGWcFfib0AIhAi6pl8c5I+T4rD6S+NW8Dth09j4Rk/f1Hrw6NgKMiwOypNwa3QaCPt8o0tJYksvX8W1YtrZRWLV//FZ7y98PY9vUwoHFVzNtxGO/IvYmEldG61C6PL+7sqiwPP19mu4eh5oiCiWTW3UJKsnmIk8ZP9/VCPbE5ZLbc6aumPQLz1rRSCXwxuiu+WL4NkzfsV+TUoCbVMPCzWYrEYyNZ1bFmOfh5e6rzNbZdPZWN9vSUVTh6McImp6KM2GBWl3y5SqL8Y6bZgz8vE+XfcdW3j5cHvr27uyL9xny3EHtPy0O7/7Xioq5bI+q6EV/NxbZj9qVy9BGS9a+XRiA80O+myjOSZ3Sq4r+GcsQSpzPCQHLByMiicsTSer7fyIhy1XrudxJ/a+efm3rDBtLa/vOqnuRmYmKiRU5xXH9G/wVVb9hAWtu/UW/gb4lTHOfv6PWGUvVm82fGmbgCjnc7cuSIIs5ImvHNJMl48pOTk294TRkn5Z8EJyEhAdeuXVPKs7CwsAzlWW7qeXxDyUZGMOt4bte/o9YzkI6kpLXj1/VOgN/J/YiZ/5XcejLngNnkm1oBduLm4y+EU2v41O2oCJOUs4cRv2meymuiisynTjv4t7sDsUt+lPe0E/vDUMRvW6xIsYDOd8KjSBlReH0kapoEsaETkm3Ua0JkpSKa9o/yM1s138Y94Fm6upzDL5SKx7N4RVG+PYeYeV8i+cTeTMPwrtYMAV3vRtyqSUpFZ1GTL5VuQsqlO6Eq0bNcLfg374foOZ9msu60CB/9Zrj5Boo14xNgFh8bSbWkg1uRsGmuWjdcqySdo2e4FlGvl4btEPAsUQl+rQbCPSgc0fM+Q9L+dfqath38uqfbIKAVZ3qJ2BsCPpKN1KlOJbw7qjuOX47Ee/M3Ya9Z3o69jVePRyOgEbg1AiQ6JtzbA3NFITQ9m/wte8SvnCitaNV4+MJVlAwLEhL/HL4SJddRsTEkmVRZCJ0y8p7VB04q1dmUB/siNikZd4oSzVaNdo8pkvmVnJImRF6q2jUpFRaImaLGOnD2ipBNS+XBg9SM4dDacclzQ/Hrur34Y9MBlRcWLMdY+/JIldnWd/zMG6xyaTlJEosKPKrP7p8o0Q953Eiu9q5fCZ1F7XZQ1G0/iX1lfJLpgYmiwf6Y/+Rg9VkwTMgwo1UuGobpj/WTDL0ENc9/z19DqL8PPh3VSZG0fC/nZ2/to+Ed0LNOeUVM8eFy7h+T5OJ+Mvd7jf1P7j/zNcUH3A/ma5I43A+mfWBoaKhT1FP5YmSWWTN/a+q5f0/8DOWOpf3r+lvjR/6D5Gt265dkFtfzrfB3hPqQkBB1a8lu/eVk/AVVz/FyfNb2bygFo6Ojx7sdOnQonRlnpUqVUmAwANDclpE3K5I6tNHjz/l7NmaiGe/P+trV68m4k6klbtbgp+tdBz/aohYpUhjxS34wKZV0u46AfKkKkhw0N/8gIcIkv0m+tHsLyeZbtwPS4mPgLiq0FCEcY1f8IjVuimDzrtFCcsk+FeLtiM2RpIKOpB0bN46DBj+LqD/eEcXPyYyxKIvJ/kJqhBRBlCh+lM1jlmYoNdy8/JAWG6EUQ8x54xz9Wg+EZ9FyQi595lQZVe6CR/AdLyF26QSXyfjLrwXq16IffOp1EmL2N2WJR5tG/iw9JUnl8gV0u1etOxL16cmJ+TUMfVwXRIBWoFTeeldpLOrgVXI9/6AsQnXTCNgTApo4s6ezocdijkCAbH4+278NejWsjgVi3zhVNnrPXDPl4+qmEdAIOBYCTSSr6ldRcA0Sy739DkCEU201YWwP1C9bDC9O/0vZAhqNWWdTJU9s16mL+N80Uz43CR7aIBqET36cHRJXV2LiVV6a0WqVLozxwzvi0d9WCHl0VZEwL0mW2tCm1fGAEEobzHLXaMP42ajOaPjqxAxCrWWVUnhvaDtlNfnS9DWYue1gpqH7yoMM7auXUblhP/y5C6v2m/Le8rI9KZaTY9rUlryyeEXOLd1zDE9KLh7JQLb+jarg/aHt8eIMGZ8Z8dpaVIFvi3UmbSXXid0klXbMcHtZ3rf71I17Cnk5ZmuP1bhCcUySHDkSCCQX2Mz3k0mm0dmJzVCuGE5Pt9pv5vv5+7yoNzLWrO3fketJphFvw4aSJJml+BsZcUbGmiX1RsadeUabrjc5/eVk/RM/I6POWvyz1nN/muvB2v4drd5Quhr4ZR3/iRMnEB8ffz3jzPCQNG4+5uQNF6/x2mBSeVFR1mZ4tqoPULkZWlrP45HJ0/WOj59BFpqvFyMT72brx/z8F1Q9P8iNjL+s483J+HNTz+sl/cIxRM8a/x85Yu3XEiesk5yy4GEvCHkUJZv8X2YQRUqlVq+D5KP1VJlwqReOiy1dBVF4PWvKQVv9e4GDQfIr5J73kbBjmeR1Lc4YT0CXu+BdrTniN85RvyMZaN7c/CXjTchCj7Biyu6RxEbC1sVI2L5UyDhRsQ16Gol71iDurz8KfI55OYAAybBLF2VU3LqZ+jrIJbBBA58WlVmUqDTNbECF1PVt1E3UZt3VmooWQjcthvaNumkE8gYBr4r11MMLtBuOmvyq/Gt6yEo3jYC9IaCJM3s7I3o8WREoIWqPD+/sgXqSg/bp0m2YtvkfDZJGQCPgYAhwb4HkSMca5TDahqqs3MBUW0ipaY/0xwEh+kZ8Mx+JKSYip7BY7S14ejDeW7BZCLV/c9NFjmsbliuG7+/pji/FDvJnUWQ1kNc7T1xAiNgqLhUVGUm77h9OUyorqsSWPz8MFyPj0PeTmRkZbSSWZjzaXxGB07ccFMtAX0x6oI+6r9LicPa2f29QnAX4eGFky1pYJmQWVV951Wh/SRXbIVH0kcx7QJRsF6PjMKBRVfyvT3OxktyOL5fvUN1RkfajKBabic0k53jqPwtK5oaF+fuqbLeKRUOw/t8z2Cr2jLSVtNfG6+DTkR3RqrzJsYz7x/yZEWuTk/0/OqEZ+8WOVG8ocTh+Ku1IclgyfkvrzcUr3I91lnpjv/h2+N1s/gVZT+WkkdFmzfiNeq4f7hvfav1kN39XrycZZihdrcGP9TdknJFZYzOYe74m2WFkNFnCHBqBjtbWm5MV1vSv61PVkwIaf+vWr03XT7Eiypou5aztFVL2+gXr+rjcQKLJI7wEosSOkVlO5o3ZaEZGU0DP++EtG7dK4XX5dMbbPMJLim1ieZGAibXDmX+ResV2m7leFeuLneRdSD62CymiGqN9o3flhkjcuxZxf2ZD7rm5myz2RFHGPDdaPHL8JDti5nwOv/bD4FW2lqjv3lXZac7R3MSCU0KnqzRRlpu65R4Bn1qiymzaS5HNar3Ll3Q3v0AE9n5IXUsxC75R1wKETPOWvDPvqk3Vz7mmEvevF+Xr37kfhD6CiyDgJg8tlBXrz25wlzUUu3yCkPzXHxRwERD0NB0MgaA+j0nGWWmdceZg580Vh9u5bmU81qslktNlE1WUDxsPn7FLKy5XPDd6zhqBnCLw473dJZPqsiJG7NFKL+s8xrarKxlbTbH9+HlMF9I+0NcLw1vUEgvHa3hR1GbxNspg9Pf2wm8P9Ea4kGKbj5xFJ8kge+S35fLf54SQrKPIptdmrVMWjGz9GlZRSrLxS7bix792K5KC7fcH+yhl1mJR8ZYrHIJdQr69v3Bzpsy2nJ7L3LxvoOTFvTOknVLtrf3nlCIE2bw83BVJVqV4GIaIOtFQGbcSZRwz5+ZKxtxrs9YqJeDB81eUSs3RWoUiIYrAjIs0bf6bK1m42U/yjM1QfhgZSzl1OstNvfHwvHnGmiX9O0M9xS/mGWXWzJ/nkcolkoSW1ue2/4Kuz5qxZun8dX0RRfJmzRjLyfXP6y8rfpY4JRq2sbTTNPrPWh8YGEiV7Hi3w4cPp5crV04NVkLP1IfMrWR5PHiJErLJJvJBPinAZixWXe86+BmevObnP6eLm+tH16dAvFIRlCxqqtmfaMu0m3wDdPP2Qcjot5AiqrLY5RPh5u0Lrwr1kLh7dUaFZ5kaotJ6TFRcc2XTdknGz2kX5i85aG6iXFNN7A7jVk8WcmCDzb5vugcXQkCnO+FZqqpk/MQjfv2Mm/bv16K/UgXFr52BhF0rM8boIwo1j1KV4VOzFeK3LEDCFlMgsjM0j0IlRUX3LKLnfqaUg7rlAQKiVAzoOEqRkUn/bkFa1BWxz2sL+PojRhSaKRfFckRIs4BOo0X92Ex1mPj3CskLLKvWaQxtYw+b/pjTTSNwKwSYl+fXrLfKz4uerYlvvVocA4FAEmdRmjhzjLOlR0kE7u/SFK8N7YQlsvH7zJTVNt/w1WdBI6ARsB4BZoctfGYIxny/ENtEHeQIraOQVB+P6KCys5gZ9t3qnfh6xU6VdWarxhy1l8WCcXiLmsqOcODns3HySpTqPkSyvZY9NwzXJKeMiiw2KsX+eKivEH3eGPDZLERIjfHeF3s3R9UShfDLuj2Yv/NwgRGYU2R8tC4c9e0CRQYajRaME+/riZ/W7MG78zdm/Pyxro3waJdGGa+pSPts2TZbnYI868dTyMGJY3uieeWSGeQK9wO5r5yT/UMjk4v71dx/5j6irs85fubkgjX4WVtPXoH8gDk5YUn/zlBviJMMG1BL52/UU2lGxz9r6wuqf4p5DKWdNeO3h/rExESTVaPOOLsxsy23GW06o8x1Msqy+7C35PzHrZkqJNCfefbFxBkPZKiumBvmHijBsJLPFLtsoiIA3PyCEDzoGUU8Rk2XHLT/Msa8a7REQPvhSDq8DfFidZgeEwEvIdICOoxEzMKvRc21LxNUHkXKIE3UOUZGWV7jSMIvnYq5/8aX9fi0Zgwe/gqSzx5CzNwvMtkVepWtqdRCKaKki5ZcNFPemeM32lkG9HoQKcd2Sx7SdSLU8WdmBzOQP0RIhHkEhcNX8s08QoshdqVknh0wkcb+rQeL0q+DEGtbEbd+JtLjo9XPfRt2kf91RfSMj0TNafKb100jkBUBKme5TtKiL0vG5EQkH9mpQdIIOAwCmjhzmFOlB2qGQIWi4XiyTyu0rlEBkzfsw6/r9smGdorGSCOgEXAABHrVq4R7Rck15odFiPp/9q4DPKpi/570Xugt9N5BQJAuRXpHBUFBsaPY+9PnX997duxYsCsWBOm9iBRFQUVFRHqRLpDey/93ZplkE0PI3iRbsjPf54c3e393Zs6dvdnM2XNOimfkCzPrK1oIqkTJF3OFFWA3IZMeHdEVx+OSQNvGa8Tuctsh25f22Xo0rY03J1+Gjzf9rhRk3Jzlz2ZM6o/NQkr9KCQlLQ6XbHO+q0+DqtFqzGzr/zyMk/HJ6v9JmlFdtvSXvZJLtiEfEfnE6B4Y3akJJgnByrHrNqRdQ7SsVRnrRaX2w75jTiUvS/Ot1VPuDTP02EzGWd7+MxV4rsxIMxlnOQp/T85YMxlnpxSZfr6MsqLIea7/Ymec7d+/PyckJEQtFi1L08oxzeRrm0a+TsaYzJ9mjkky6c5MfXUQD0fx04vdKn6m3vZm8ST8SK5VCvZH/MePlhlZU5ofdtzhWiSfhDVCTnreHxzcwA0bMAVJa0kKbFbD9AkOQ+TlDyhVDZVM2bF5H7IjJ/wbmX/tlIywL+REH3UuLSAjr34CWULEJS6e4ZKpUhEUKkRf0vJ3hOz7Md8Yglr2sL225iOk77TNEWLryLHzOZyTmS6YpLpk3JY7lXGHdhsDX1Gc0ToQWfltOC1f1xTmQ8CvUi2x/7xL8vRWyX8r1GvMogoffDPShexIWvZ2vvN9K1RH1FWPqvdBQXLZQOvtCPjAVzIYQ3peIXmLDZG0dIZYyi72dlDM/D0QARJnbxnFmQfeOTNkItCxYQxev2E4ziSn4+5Za5StlzNVIOYuGAQMAo4jQMXNS1f1VdlbVI3yX9PyI0CFGYm6zKxsnBW1mLZaJAm14M7R+Hb3Edzywcp8z7vXhSTr1awOrnhtAXZILhvb1d1a4Q5RavG5uGn3X7j3Gt0tXwAAIABJREFU06+R5SSlnJ+vDyZ1bw0qxVLSMxHg74uUtExM+2S1kH4nVHbZjEmXSXZZTQx9YQ7+Omv74iJbzehwfCl2hvtOxeL6d5bl5suVp3XyxdThKqtO7ycXtv+s9/Ps95+JwenTp5UNoN4c5360qf/n/n1h+BFv4peenn5e/Ozx5n52wf1/U58fv6LwKg5+jtYz44/Kp4LkUGH3275/2kby2Bvr+TuENo7cd9fz5zFtGYuDv65PTk62WTWSOKM1I8kvHSDINxWPKaerWLGi8qLlMUGnLSNJCjKz+vyCx6be4Fce1k9QUBAqVKhgef0XVZ8h77Hsb+cIEZInxy9PH4ycNReSZrRujHv3vly7yxCxDwvuMgwZh/4ArRLTxZoxVazo5EaKqutfSqmWLOob/5gmkkE2GTmpiXJeFcR/9h9RUJx21tDz9RMqtnlBopKLe/9BZCflBRH7iqIuYtwjorI7KSTgK0IwZaq8qtBe42XzuoHYUPqr89N++VrlU3lKo8IvfNBNoq4Ti0ZREJpWdgj4RkooasIZm1JRyOTwIZJ1VqEqEr6ajuzEs/k6Zg5fxOi7kbDwNUUwm2YQ0AjQlpH5eWm/rhHL2bmSJXnYgGMQ8EgEDHHmkbfNDNoOgUoRoZjU+yJM6dsJX23dpTJ9MmSz2TSDgEHAfRGoGhmKD24YgqcWf4cNf+blcbvviJ03MmZg/UvUZSRVkkThNluy1ZgJp9u4Ls3x+KjueOCLdZL5tTv35zx/9m0jMHfLn3hQ8tfYmBlWq0KEPBOzcvPCnDWTayV77dqekr82ez3+OHYakWIb+cSYHmhesxImvbUEO47+jWqRYVh49xgcETXc+BkLcwkykhsk/K7v3RbTJMtt7Y5Dzhq20/q5tHkdvDyhD0LEAlTvH3MTm2QAj8+etf1dymOtxCq436ydnZxdT5KOZF1h/dNGj68XNX53ryfeHD/JgsLwv9D4XVlPvoLjtjp+U18y/LhfzmYVf3evDw4ONhlnJqPNekadySjLVB7NbDrjrzgezTojkGRHwpxnbRvapllGIKTLcMkFG4iE+S8h88guRQxEX/sUss6ekMydFxHYsB2COw8TwilLyKW1IEGV8t08yUJbqfrU9dlJsUhe+wkyj+11Sd5cWL9JCGzWBbFv3ZnXP3Oo+lwtCqE250i9M/AJEHtDUQv5V62HFMkVyjy2DwGSf8ZNbVrupe/83jKWzir0CQwRFdSdQmauRfqf7j9eZ+HijH64fmgJmnl0j1jsfVholyRks05LXme654VPOwNDr+pDlK3+1esLUT9OPZeSlrymcvNMMwh4MgIkzt42ijNPvoVm7OcQaFyjMl6ZMgwVZSP2wS++wY8Hjrssu8fcFIOAQeDCCHRtXAv/ESLlqjcWKQtCb29RIUFISs8Q+8KBqBQWgtk/7AStCWlzeNestVgiloZs4ZJf9sktwxAkqrQrX18gdpfpudA9OqIbru7eUoipxfhuT15umLOxpWKOGWZHYxNxx8erc5VxvOcf3jgEK37bj9s+WqWGdeOl7XDvoItFfbgWCyVzTTd/ESk8c2UvvLF2G/acyP/lRmfPpyz6Yzbdl7eNRJRflvpyusk4c07Gm9WMMq4B7m9arS8PGWUlzWgzGWflLOMsIiIClPFR/koygEoZMueUA5I5VLZy55h0vm7/zQAe628CmHqDn1k/F37/8FsN2LkRKRu/kl9HzgvZLYsPQK6+pk9QKEI6DUGWKMVIjFFdE3XNk0jeMFupsNh8gkOFQOuAkEuGC/EUrLLQsiQvTH0QH3Yb/Gs3RerWFaBSLWnlu2KV+JPTp0XSjORZ8rpPkbZ9g+o/oF5rsaG8Tjaqt6qfy1dpENrzSgS17iU5bW+Ild529TO24M5DEdy2r1KscYPbfZsPQrqNhl/lGCSJHWCOsWh06q1irlzk+EeQse9XRbReqPnXaoLAJp0UwZ+2fb2oM80f+RfCrLy8ToI7rM8E+NGWcdGrSPtjk2ThJZaX6Zl5eDECNuKsFp6ZZ/t2umkGAU9GIEI2nnu3aoAnx1+GrZKLw9ychNS8TWVPnpsZu0GgvCFAYuRJIc7ChAi669O1QnR7r1K0sihnP75pCN78ehvGi6KMNoxnk1JBZd7caaNUFtwQsTPUbWi7RnjhqksxfdkWvCU1ukWGBGKWkGrvb9iOr0R55qrGe/q5EGeHTscrgixQMuKuEwXaNd1b4fcjp/DM4u+x+xwZViEsGCvvvxJHxapxxEvcD8prtHvMyi6/+0OTBI97B1yEhIQEZaNGpzLaAHJ/OTo6WimHeMz9Z76u95cLKs94fnmpp40c52d1/qwnXiQjreCn69k/m6P4u0v/JR2/1XryJXTmM/XW1k9J8YuNjVXkrlX8L1RP8jglJcVm1UiijG8ynWl2oQA1Mq98c1Jpw6YD9Ux9jQt+c0Iz7wY/91s/tCxlK8765y83/rK2X//Fqef5mUnxSPriKWQn51nyuepDXnnrlzloUdc+Ldk7S1Suk33zja6KwEYdRG22XBFOgc0vURvDyd8IySakgG9UFWXb6OMXoNRfVG857R75B4j6bRgC6rQSpk+Gl5qsrBizUxKQMJvKRPkAKWRT5LiH1c+4gZ26ZSky9v+mMs6CWktGmqhCYt8T4iw53m1vq1/lWgjrfy0SF73+D5tAtx10eRoYs+UunYCAui2RuPBVUZYdVWQzFZe0AbVvPgFBKlvPT3LPmAcIeV9QpcYsQNPKMQKiMguo2wIhotTNOnVIchffQubxfeV4wmZq3oaAIc687Y57x3yb1qyCh0b3Rv3qlcTi7Ces+v2AygoyzSBgEHAvBEiwUIFE8mfV9gPuNTgnj4YEGW0Mn1m8GR9ulC+EnmsD29THi5IJR4xeXrlVf08U06/qAxJotKetUykSO8UO8SOpoxItLTPLKaMPFkJsYrcWGNa+MU7FJ+PNtT8rta8kp+PNyQNQr0okXpNnMAkzbua+s+4XLPvV9jmahBmtKNNlrANa18dLE/vKlx3Wi9WkuOZ4SSN5vPL+KxCYmaLsDYuzf6Zjg+h4pTOKuB/NfVVPq+f+OfcRrY7fE+t5nxjjQxLUyvg9uZ78CJvV+buyns8vZqix6Yw7R+4f6ynOss/Y88T6xMTEvIyzmJgYRX6RKSU49pllVJpxstrWkK/z4UXZoT6/4LGpz8uAM/h59vqhxy+b1fVfWD3VTbTZM61sEAjuOABBbfqIFeZzyI7/W1Rm8sUAIZdyP3VLtz7BYYgYc48iC5j1lJOemjuY0D4ThTi7GPEfPSbkjhAKhTV5JgY2ukgu5KsUYaWjHJSP3EKgybcSENi4g5AWVwlR8ZEQeJvVCEisBV90mZBOM+ATFonQHpcrJRDVZ7ScDGzaGWffmPYPAqRsUHb8qrwPkRMfR8q388Si0di9OY5g6VTwPjDHzLdCNbV+fMMrIO239eq+/KOJXSjXuNBmCLqoH4Lb9UX87Gckc8/k0pXO3XCzq8j9Duk6EsGiak2Y/4Ii55HtnI0IN0PCDKccI2CIs3J8c718an7yd/yloj576+bR+PngSdwtNmBnEo3tspcvCzN9N0SA9n0zJvXH4OfnKGs/b21D2jbEi5J59eKKrXhjzc+5MPDvjteu6Y++LesqRdafx2zRFpXCQ/DG5P5oV6catskz7qEvv8Hek+f5W70MQPWVv/9fGH8pektW1+Y9R3CJ3MdsUYeNm7EIu46fEVKvobzeR/yEcvCIqH8XiQ0jSTK2dnWr4iUhAye+uRh/idKMrV/Leti46zBSM7zrs/Z1Pdvg/sEXy35ynhiD+8ncnOe/JMe4/2y/32xv+0cyQe8/azECj6l8IhnnaD3P5/VLUs/7yfFb7d+b67lfqskVK/iVdr0WBxV3/RXs39n15BvIy+j152j/5blexyQV9fygGxyfI4Xhx/qwsDCTcWYyzkzGGX9JWckos5LxxkDRqpUqIpF5XMf3l8HHOXNJIkA7upBuoxAgxFbmX7skD6wOf4qEBS8LkXZagRTcToJpu40Ra8b3kL47L3zYP6YpIkbeoSzpsk4fEdVXQ6Tv+0WdJ5/QlBosoH5bsYccZCPipK/UH5aUur2jf7V6Mv72YiG5HDlptk2PsIHXiyKtxTk7xnSlFApu30dItk62ccgmd+qPK9x2EdAq069qXSQtfUvsJI2NkCtvFMmzwJbd4C8qxhwhj9N3fid5efvhGxYlSsyu8A0JQ+apw7Z1nZmhhuobWQlRVz+BpFUfCFm8xZXDN32XAQIBtZshWAj47PhTQs6LGtH8jioDlM0l3QGB8GG3G6tGd7gRZgxlhkBMpSjcO6InujarJ2qIbSpDJzUjv6q8zDo3FzYIGAQuiABVN/8acQkC/HwVwVKeW43oMEzo2hKXNBRnH/k7euv+E/hgw284JoRhgGxWMt+sWY2KGP3KfBw5RygRjw71qqnMsK+27sKDs/NbK1cTO8eTCSmK7HBGqyY5koH+vuCXE0h4PvbVRmWN26lBDbx3/SCs33kYU8We0U82WT8S+0mq6CbNXIrfDud90fDKzs1wj+SajXllHg6fsRFn3tqoFlx89xhQvVeU0xPx4eskBUhOUKnF/VvuwxXH6czUlyyjTONnMs581PqjPagj64/PJ5NxVs4yzkJCQpTMlW8KHYBHWZ1m/vlwKiir0w8rLTO1P9ayvNKs53jIBBbWn73N5PnGb+qdhx9/uXG92N9/R/Avv/W+yDyyV77JP91bPyc5dd5UlQW3768UWGk7NuVaA1JhEzXpv0jf+7PYkM3MN6bwobcKWdYIiYtfEyJhH3wjKoI5ajoTTZ/sV7EGss4cU3ZmOfJXQOr3C8t8bmEDpijiLHamKOXsmm9YtLLUo/LMXRtxjBh5F+I//T9F1JjmhgiIsixi1N0gaasUmvJ5gIrNRCE6+S/tHcOH3Gojm/fkkc1uOBMzJEcQ8POXLxKImlC+DJC88h1bnqJpBoFyjED4UBJnMSbjrBzfYzM1GwID2zfBq9cPw7qdf+Eh2Xg25JlZGQYB90Jg2b1j8djcjdgiJEx5bFRozZ02EtGhwXha7BirR4Vh2mUdVA7YVW8sQkp6JiqKfeGaB8dhu+SATX57ab58L5s1Y0OMfHkedhz52+kQMW+MmXRjOzVVfW87dAJrdxxSX0jQbUqv1rh/SBeV0bZ2x0G0rVMFH9wwRCkJp364ShGEtGh8/4bBOPh3PG7/eBUyjI0unr6iJ0Z1aKLIT5IR/JfKl8DAwH+QE0Xt/7Lu1KlTat/RSj3vI/v39HoqtUjuOIof50/8uN9P/BjhVJAcKgp/U+96/LQNpNX7V97qKVbh+6EovkrzR1y/2oZS41ew/tChQ0hOTp7us2/fvpzg4GBFmpHc0Mzo+WwYOQhejIwr35zac5Z1pt678SuOjWdR66fc11epLDZnTynCxTTXIRDccZDN8nDhK/mUfwH12iB80I1I3bZKrDSFCCvwLTYqMvxrN1f5YhmHflf5UAH12yCwQTskrfmozCcU1KIbQnteiYR505F54kCB/mhq4Zxv3Tk6UZ+QCLEGvAdpP69SBKZp7olAYJOLEdr3aiR/PUtUmFuVbWhAnZZCPvdD2q9fI0hIaJLICbOfluw/983Rc0903XNU/tUbiDXjKJXtmLTsTWQczMuXcM8Rm1EZBEqOgCHOSo6huYLnINBIMs8eHN0LLevWkByh77Fass9MMwgYBNwDAeZc/XtkN1zx+gL8VQ5VSGOEcLqlTzuMfXU+YpPTlPV72zpVlcps/Z+Hce9n69SNeHj4Jbj84qa4/p3lQiLm7ZNQkbTgztEqs/GFZVucpjDjmEICA0Qh1gldG9XE7B/+RM+mMejeJAZPLvgWH2/6PXcBhcp5X0wdrtSDJAM5z0tb1BErws6IqRCB/X/HKsJw1nc7MPPrX5AoGWemAVEhQVhx31hUDA/NtV3UtmqFxQBxc5v7zdx/5j4196N1BpM+vyzraePIfqz0z/1PbUNp6h2/f8RP22haxc9V9VqMZLV/b6+nGMfeRtXR+69tK4k/yWEr9fHx8VQOTvfZv39/Tp06ddTDRzNv/JfHfCiReaMs1hHmztvr+VDVmXFW8DP17oMf31xUOjqy/u3vn66PjY1F2JmDSFz2lvms5EoE6FPbbzL8azayZaAl2XzRfYXciZz0H8lu+hvxnz2Zb4S0fgztNQ4kFrKT45Rlo09wKFK+W4C03zfCL6oKsmJPlP2sRBkSPugmsZ6sfc4a0kdUQK3UmiqoiCv7wRS/BxKV/rWaCFH5qnB7Jqi++Mg598ygFl1FQTkcsR88nO8+KfvSYbepHMDExa/bSFtRp/lVqC7Wm3XU2suOlW8KUqVmmkcgwGcaMxGDLx6K9N/Xy7PwaY8YtxmkQaA0EDDEWWmgaK7haQjcOqAzbh/cFV/9tBszJEsoTjZ3TTMIGARcj8DLE/vibFIq/m/+poLf2XT94BwcQURwIAa3bYClv+xDQmo63hUbQ7Yp7yxT/0aHBuEKsSy8vldblQl264crEZ+SjioRoVh+3+ViYRiPK15bmJsLxprwoEAhm5z3NwYVcG9Mvgx7TsRidMcmGD9joSjNToL2mrNvG46GVStg4HOzcSwuKRed0R0b43+X91Lqwdk/7FQ/J6HWq1kMIoKDsEaUaKdN3uQ/VtNTgtmA5jURGhqqSDCtfHHE6YwXJbmgM7LS09MdckpjPfvTGVHeWs/9TuJvdf4lqWfGHPkGq/2XVj3JzbS0NLWeiut0x/Wj+3dVvbaRtNq/rtf4Ozp/T6/XStXzzZ8ZZ6K6nO6zd+9eRZyR7OLJXLScPBk5fczFkJGRoWSclH/y9dTUVJw9e1YpzypUqJCrPCtJPa+vlWxW+vfUegbSkUm3On5T7/74kUxLWS3ZQHZ5Wg5+FjWnlxIC/jFNhIC6GVmnhMhc8a5SkAV3HKhsF5NWf4j0P3/I11OI5P5Qocb8sNTfxGNd7mWAXIP2iCkb5yBt5/elNLJiXEbIswDJXQtsfgl8o6si48B2pG1fr+bgjo2KFmUjKaSZUSm54x3KGxOtTSMvf0Dll6VslT9wxVLTx9cPYcOmynpvKhaN7yslGltgs85K/Ug7RwYWZBz4DUnyXjLN/RHwq1RLfRHARz67xX/2hNgH7zKEtvvfNjPCUkTAEGelCKa5lMcgwF/XjWtUxrPXDELFiLDcjB6PmYAZqEGgnCJAMumTm4fi1VU/YcVvnp2B3rt5Hbx+TX8Meu5LHBIS7Nkre6Nd3aoY9PyXGNmhMW7s3VYRZc8t/QE/HhA7LeaHn2vD2zfGM1f2wvPLfsC73/zqsrvN3LW3rr0MnSWT7acDx3H1W0tyx3KR5K69N2UQFm/bq56h2efcaYL8/fDm5AFoIzaNI176yiXqwUAZw/D2jTDiokZqvHMlG27+j7tdhmNxOu5Yvzo+kUw4fsGc+5nc/6X4gPvB3H8micP9aNoHRkdHq/1m7j+TJNP71Xr/lOd7Qj2VLzqzjeN1dPxW6rl/T/y0csfR/k29dfxIZnE9W8XfGfXkb0geF/b+0f1HRUWpt3Rh68+d6zlejs/q+LVSMCEhYbrP7t27c5hxVqtWLQWGDmCkbR7JHD6s+C+P+SYrboCjN9eToSZTaxU/U1++8OObNdovCwlf/E9UGUaeX5wPUmV9DjePg1r3RPI3X8A3VNRm4x5RGWhUodlncPnXaoyIEdOQ8defSFrylrxmu3+0sQuXzK6c9BSlwiGZZlp+BGjrFzHqLiH2NihyzzT3RyCgflshkIcoIjYr7hT8q9SGr+T5pWyal+8eRt/wvKgsTyJx/suKwA3rMxFZZ48L8SyWpdlZ7j9RLxyhT0AQAhq0QUinIfLlgO8lu26G3GfvDif3wmVgpiwIGOLMLANvRoD2Y/eN6IERnVvig43bMUcsyKgMMc0gYBBwHQJXXNwMU/u1x5WvL8RxOyWT60ZkredIsd/79tEJePjL9Vj48x60r1sNn94yTGWDVRZLvi++/wMfic1heqbtbwVmXG2VfDcqzahWe/XqfpJ19jdeWrEVmU7KAaPCjBlsR84mIO3cuGpEh2H+HaNxULLYJryxWDLJbOOl6uzlq/uikxA+Y19doLLadGtWoyJmyVw/++4PRf45s1UKD1ZZbC1qVcbu42cVlq1iKmPl9gN4fN4mISvdU2HMDDzaXNaNDERKSooiw0gyaKenmjVrKhiL2n8mmcbz2azW64w1b6zXTnHahpIkmaP464w4nbHmSL3OuLPPaDP1toyu4qx/nfGnbQgdvX+F1YstoSKprfbvafVa6arXb8HxHzx4kM+nvIwzkmJkGvXDx5684eLVx5qJ5E2hrI3HZOLYTL1346fJQvv1ojPNirN+XFVPJl1n/BUcb3HGf6F6qjUzV79v8mOc+QmyOH3x67fyTbGwgTdIllNzxH/yeH5VlKhtIkZOg29kFcST9LRXdfG1UXeqXhIWvAKcI0T9KtcW67rDxem93J8T1LqXUipR1WfIFM+53T6BknkqVn5BHQYguE1vpG5ZhpQt8m1Lu8y/KLE1zTy2T1Ro76mJBTRsj/CBUxD/uWQ4nj7iOZP1kpH6BAbJ/bkRfkKExn34MDL2S6h5gQxHL4HCTNMgIMTZbXg7PgbPzBcFuWkGAS9FoE3d6ph1x5WiCknALR+sxBmxijPNIGAQcA0CfrIP9/z43jgVn4z/LdrsmkE42GsFIZyaClm0ec/RfJXz7hiF/aficPena1Wm2Re3jUCDKlGY+OZi7Dxm2zPUbcdTUzDtkzW52YskfJIkA0wruRwcksOn3yAKuMk9WiFIvuR8NDYBt36wCn8JgcY2rX8H3Nb/Ikz9aBVWCQGlGxWCXz80HoeFNBv1yjxRzdkyxkkCkSjcdeIMEkRV56zGfkma9ZAMtklvL8HBv+NV3tq1PVvj7oGd8I6o955d4kR3HAcnXq9yFJbcPQanTubtN+v9N61k4V6a3m/m/jP37XQsTlH7h+5UT6UcSQqr4zf1rsNP8x1W7h+VkDqjrST1vP/kaRxdP7p/b60nGaaVqlbwY31cXBzJ5LyMMzJrbGQWdcAiyQ6d0eQIc1jSenuywkr/pj5LfVPA6v0z+JUufog9Lkqm500GkIMfpJx1OpUYftXrI/OwzZNcN9/IyogYc6/8fAeS1nycb6PZNywaEZffhyzJe0pc/o56jYRD5LiHkXXykI0s8uKNaSr6wgddj4SFryM7/m9n3UrTT2khIBlmYQOuQ05SHJI3faWIT5/AEKWwZAvuMFD+u0wpNLPOHENgo4vU+YY4K60bUHrXCWzcEaHdx4jKbLOQ/C+5ra1r6c3YXMkgUDQChjgzK8QgYEMgKMAf/768L0Z2bqGs077asgtZXvzZ1awLg4ArEahVIVypsx6eswGbdv3lyqFcsO/woADJARuAlqJqekKy2WhdqBVi9w+5GGM6NkXXJz9RpFK/lnVFSdYfy37dh/8s+FaR9CQKx3ZqgrsGdELfZz5XZFlZNGaURQnR9f763/JdPiIkEP8d0xONqlVQKjhaLU7p1QZ7T8bixvdXIFFUuFSdzaPq7O84XDVjUb5n45SebcB53vv5OiwSZZ2zG/PTOjWojm92HlZj/+zWYaJ+S8Cds9bkDiUk0B+viIKvi1hOXv7q/H+Qls4e8/n6o8XkhzcOwUVi6amVHzpjqbhOZzyfzUq9/vK8fcaaI/2Xh3qKX+wzyqzMnyIc2k6S5HS0vqT9u7q+YMaao/M39fkz7kqKnyNOidr2lUpXnXFWsD48PJyq1+k+e/bsyalbt67yfpTQM8WEFyXL48Vr1KihmFMy/Wx6sZr64uOnPW2t4ueO9cX55abXT2HjL4/1FaKj4PPHRqRsXugun0/MOIqJAMmfiDH3SI7ZXKTt2JSvKqjtpbIZPVbszt4U9Ybtw3g4lWsN28nxr2C2V05WOpKWv4fME57tV19MuPJOoxpPcrEyju4RtdJSh8tNgfsh4OMXgIjxDyNh9jNCnqXCNyzKRiqLujJpGYnjbAS16qFsOU1zEwTkDxhmmQU1vRhnX78FmUfdO+fATVAzw/ACBMKHTsXbcUZx5gW32kyxmAg0ql4JSx+ZjB/2Hccds1YjLcNYLhcTOnOaQaBUEZjcozVGSkbVBFFnlRWZVJoD/vDGwSoLjHaAn2/+Q126d7M6eFMywoa8MEcRUWwkpR4Y0llZBn4p9rCNq1dEjyYxeOjLb/CVZHGVVVt+7+WKpOv/7Bf5uhjctgFevKoPRr48D38cPa1e69G0Nt6+dgA+EgvbpxbbVH/9W9VTmW1UbFG5pRtVZ+tEdbZVMtCuf3d5WQ3/vNd9dERXXN2tJVo//J5SX80WVd/x2ERF+tk3qtG+f/xqpQC84rUFTh9ncTuk6u+hoV3UXArbD9SZXNyv5v4z9xG5H32+89mv/X62q+q5r879cav9l5d6e3LCkfun5+/J9VqcpG1AHZ2/u9RT6UbHQUfHTzGPVtp5aj2zFpOTk03G2fkeziXJaDMZZeUro8zRjD99/3NETpuTnYmEz/9rVDfF/eTkRufRojFSyIHUbauR+vOq3JH512gkVk+3Kqu6xMUz5OfZ4M9o3Zjx1y6k7xJfc/mg5C8qtsBmXYQ0XYS0X9bKeTYrBzaqQAKbdUXy2o+QnWT7o6K8tIAG7RDUsgeShFTUmXDlZW7eOg//Gg0RLmRo3HsP5ipngyUri1aO8Z8+ieyUPI9/CMkWKNaNVGVmHP7DWJe6YNH4RVdXKjOS94lL3kDmX/nVtC4YkunSIOA2CBjizG1uhRmIGyHQtGZlPDCyF6pUiMQzS36QTCLbl2NNMwgYBJyHAImOVyVDa9vBk5hpR9Q4bwSO9cR8sHsGdcKQNg1UZuKMNT+jQdVofCbKuUdEObdUVGZsfr4+GCAk1EA5L0zUakeF5KFSi2R9WbYoyVwLFNvC00kp8BMeZnGXAAAgAElEQVQ3jYxzmeRjRIn2yPBLcOlTnyPuXP7XiPaN8O+RXZEo6rcxr8zHqUSby8Z7UwaiuTwfr3h9gWSx5WUDt46potRo8aWYEekn979OpUiVnVaU+peZeE+O6Y5RQvz9KfaXr1/TTzLNquByIceOFcjImz7+UkVuDn9pLk4nuqclb5QoAJffczkqhAUpksmRjCuTcZatyAySE1Yy2kzGWY7Cz5Mz1qj0MxlnmWr9k5xzxCmR67/YGWf79+/PCQkJUYtFy9K0ckwz+fqYr5Px5WA0c85/dWemvrrCxVH89GK3ip+ptz0s3BG/jD++RdK6T8vyM6G5dlkhQLu6ftco9VjikjcVweUbWRHh/afAJzgUCfNfFps68XWXZ2L4kFskz6sZ4mc/bfuZNB9/UemMfUARDQnzXgSy8mwoAuq3RUiXEUgU67TsZDvSoazm4qTr+oZGIuKqR5EkhGLmcS9T2jkJY1d04+Prj6jJ/0PyN58jfe9Pagj+st4jht8u9oz/UXaNtr+M/eW9cCsCajZCTloKfIJClNo29RexDjH2T2V/6+SZ5S85ZmGSZ5ax/xckfPEfYxFc9qibHjwMAUOcedgNM8N1GgJUZvxn/GUY1rEZHpj9DTZJdpG2X3PaIExHBgEvR6CZ5IZ9ctNQTHzrn5lg7ggNyb6Hh3XBuM7N8MbabZj9w07MmzYKC37ag+eWyZdJXdzqS77a62JZ+KzY0a4Ta0O2apGhivBKSc9EqFga3jmgI3qKAu6d9b/i/0Z1x/yfduNfczcqMqKnZIdRiTZz3a94YfmWMp3NdaI4vG/wxRj0wpc4IFllbKFCNPI5nJ6ZpwTu3KAG3r9+kHpOLxKbzCvPEWn/N/9bfPrdDruv6gI39G4DWksyj+1YbFKZjr8kF2fe3M3dmyEsLCzffir399hOnz6tbAD15rgm1wrbr7bfjzX1tv174kfljBX8ynN9wf3jwo4Lm78mZ4qz/kqjnhl/aWlp/yCHLtQ/bQ/5fjhf/YXm78n1fG7QGdF+/rTFpC2jvn9FzZ/1PF/UZjarRhJnlLKS/NIBinxT8ZiMXcWKFVXmGY/ZKTsnSUFmVp9f8NjUG/y4XoKCglChQgXL68dV9Xwo8ZeL1f51fbVK0Uia/xKyTh8pyecIU+tCBJh/FtxxkLKhy06Kh19kJWTFnkDyhtlifSae5vKBmuqxsL7XIGXLMqT+SLsGm7LMJzgckWPvQ3biWcn6elXlRMlP4RddVV2DJAOyMl04u9LvOrTXeDXP5E1zz8239PswV3QNAkGteyOk8zC19rPOHkdo19HwjaqChC+fEfI3Tg0qoG5LhA++RciyBUp56V+tPkJkTVBZmXHwd9cM3It6Vc+qlt3FInamPIuWmfegF917M9XiI5BHnK0vfpE50yDgRQgMat8ET08cgNU7DuFx2Yjl5rFpBgGDgHMQIBF1Xc/W6FCvGm75MM/xxDm9W+slwM8Pl1/cBPcP7iyE2W6lOotPTsPUj1dbu2ApVDWUMdAqkraKCySrLDEtXanGktLy/vauEhGKlyf2wYFT8UKsfY9YGfN9gy7Gdb1a48b3VmCDZM1RLffE6O6iWPPBg1+W7eeGRjLm7kLgzRX7ygQh9qjEenfKIJyMT8YjczfgrOTDsVUV4m/VfVcold+LK7YiWPIq31XKuEq4TTD/dnfe3tN/xvRQ5N9gsc6kms5dG5V2n98yFEhLzt1/Lmy/WTs76f1nboKTDOLx2bNn1fR4zP3r0qynyIRkXWH908aOrxfVv7vXEy+OXyvXCuJ3ofG7sp58BcdtdfymvmT4cb+fzSr+7l4fHBxsMs5MRpv1jDpvySjjQ8DeI9mRjDYqbhKFMKHiyDTPRsA3PFopyrLTU5B5eCdyMtLUhJTCSsixnNQkUZs9Iz/J21wIqNcG4QOuQ4qQaalbbf7n6vzLH0DGgd+QvF781svRZoRfBbGHE4Ve4twXxKLU5GN49oovfPQkZYLb9xMlWZjYAGYi7bd1SP1pZe46DqjVBOHDb0PisplqjbOF9h4vBFpdxH/xdHmExC3m5BsahdAeY0URW1msMx8XG1nnB5W7BRBmEAaBYiAQPvQ2yTirhWfml+0GWDGGYk4xCLgtAhXDQ/HR7WMRHByEez/7GnvOZRW57YDNwAwC5QyBD28YjM+/34ll5+wO3X16wivh8k5NFfGUKiRGfEo6hkyXL1KWQZOuUE+UZNdLdtqTC75DakYeGeYvX/RvXbsK3rluIIa9OEdsIZNwSaOa6vitr7fhtdU/I/vc39+sn9q3PQY89yVOJiSrkfZuVlvlmm3eexRTzuWXsT/uAem6MphS7iVJ1JH0ixSbya37JXfysg64Qcb59R+H8G/JkjtzjjxbevdY7DsVq4gytvqVo/DRTYORlZ2jbDJJsrWvW1XqO6rMtnk/unfWMec9Q3DvGFMBCQkJbpFRRlwZ62M1o8xd6rl2qZyxmhFntb48ZJTRSa4kGWullVFmNWPM1f2Xh4wzimJSUlJsGWeRkZFKSUb5K23/qLThzeFJZA7JrGsmna/bM/s81sozU2/ws18/qampiI2Ntbx+PL0+ac3HSP/z+7L8bGWu7WIESCLQcjH561lI22kLEmbzCQhGxBUPwMfXTxFqOWk2awRl6Vinudjb/U+pdspL8wkOQ9S4fyF542yk7/m5vEzLzKMQBEj+QtY3JL+RakpF/mr1pOSbRY1/RNb2CZWtxRbWfzL8qgpxNuv/DJ5lgIBfpZpC0E9R1qgJXz5d7jITywAyc0kvR8CmOBPibIEhzrx8KZjpXwCBCNm4nTqgM8Z3b4f/Ltqcm1dkgDMIGATKHoFO9atjppA9oyVviwSJp7Qukqc1Y1J/LP1ln9gdbiiTYdPOkgqrTaKsoqUibQz9JcuMdpENqkSjbuVInJE8r0e/2qhItUB/P8wUu0USUvY5YM9d2Rt9WtRBz/99Jko0mxrrsRFdhZxKwcRLWirLxLOiQiur1jqmMsYI2fi4EGK6hYh15NzbR4pHDaT/OWpeA1rVx3/HdscfR8+ICnGlUsbdKYTaoLYNFOnHRuKyeY1KKqeNxGFGZjZSZO6PCQarfj/gEd/VbSPjnn3rMKUU4/4zyR69v1zQ6Yz70XydTmd0iuJxdHS0Uh7x2JPqaaPH+VkdP+s5Xyp3rMxf17N/Nkfxc5f+Szp+q/XkS0iumnpr66ek+JFvILlpFf8L1ZM8V8QZrRpJlPFNpj0y+SKbvdJGH2vmmG9Okm1sOlDP1NdQN83g55nrp7D1zvVtfz/1+ucvN/6ytl//up7vh4r+WZIv85RsKmeX1Wctc10XI+AbJt8Gu/JhlWmWZ8Vo++Qa0nEwgi/qj8RV7yNj3y9qpAF1xMZu6C1I3bYaKd/Ozx29T0i4ItpyUhJylWwunprD3YeIRZxftXpIFIu48mY/6TAYXlYQ1LoX/CvHIEnIY7XOxa4xbMD1kof2mXxx4AelgvINjTCZd6W9LoSUD2p6MUIuGSlYf6rIe9MMAgaBCyNgiLMLY2TOMAjYIzCmc0s8NLo35klm0fvrf1PZQKYZBAwCZY8ASRwSKQ+VsUVgac+kUngITiemlPZlc683uE0DvHjVpaIIW4Fv9xxBRHCgsmJ8UiwVB7aujyCxLhz4/BwcPpOXI96+bjV8fOMQyS/bJWTSJqUeu1Fyte6SfLPnJYttqSj7rpCssEuE+Lvu3WUIl2vSIrEsG8c7qkNj3P7JGpW7xnv9/obtisx7bWI/zPzmF7y08kc1hCFtG+KhoZ2V+vcxIQtJqNGCsssTH+ezYOTPm1avqIi07X/9XZbDL5Nrf3zTEDDDzX7/TccG0fFKZxRRCcR9ueLs37lTPffPuY9odfyeWM/7xBgfkqBWxu/J9eRH2KzO35X15DXsMwJJUjty/1jPjDT7jDdPrE9MTMzLOIuJiVHkF5lSgmOfWUalGSerbQ35Oh8+lP3p8wsem/q8DDhvxo/f/KBnrNX14w71vH9sjqz/HHl/pEgOUNrvG8vkA4W5qJsgIBvXwW37iMLqR2QnnMkdFNVXkVc8KMqPOCQueCXXqjNi5J025c3n/0V2vO2DbFCrngi5eIhNsSPrJnnTHKTv9CyVIm3iwkfdqeZlSDM3WZtOHEbEqLuUVWnisrdVrz6iOgsfcbv864+E+S97LBnsRAgd78o/QOUq0gIz9o3bFXnvEV8ldXympsIgUOoIGOKs1CE1F/QCBKpGhWHWtCuR4+OLKe8tz83a8YKpmykaBFyGAO3rqD56Wqz2Nu895rJxuFvHbetUxSwhWOYLmV+7YoQizaZ+tBphgQFY/8h4MCeu0+MfI1P+trZv9w+W/DLJj5s8c6nCk9lgn4vCiUQTlWkk+66csVD+tWWJlXVjptnSe8YiTRRzWTJWWjEukDmxvTqxL/q3qodRojj84+hp9TNmmNHC80RcEsZKXtuKey/HM0t+8Bg7z+LgOUiIz+lCilJxV9h+s45N0fvPWszBYyqfmMVFco3nFbee55Oc8eR6YkulmNX5u7KemXSaXDnf+O1tH0km2d//0q7X4iD79eNI/86u5341eRl9/x3t39QXjV9oaKjJODMZZybjjL8k+HDhL92ilII8j69fKONM/fKOjkTC3OeQFWvD1zQvQkA+pDHTKbBJJyHNXhWVzT41+cBmXRB26QQhxuYi7dd1iigL6TxUiLe+SN//i8pN8wmJQJCcp/LPvhNFmmRIuXvzCQwWFd2tSlWXum2Nuw/XjK8MEAhq3hVB7frKM+955EgGIL/iGNZvMvyr1kH8V5J3l5KoevWrUkflowXENFXrP/Pobsn+W4HME/vLYFTl95L+gmNI11Hy++UYkkThmfX34fI7WTMzg0AZIBA+xFg1lgGs5pJegAAVGA+O6oWuTevh2WVbsGnXX3bJvl4AgJmiQcAFCAxt1xDT+l+EcTMW5eZbuWAYbtVlTIUILLhzlFKa/Xb4FF5e9RPW/2n7PHz5xU3xxKjueGbp9/hA1Fv2rVaFcMyeOgL7Tp4VVdlyZGRlIzTIH90bxyji6scDJ5QNorMabRXHdW4uRB/w7NIf8K4oenVrL+TgF1OH46sfd+HB2XnW0rSpfOryXggVdVpQgB+27DuG+774xllDLvN+KkeEYKEo6fgvW3nIGHN1RprVjDKNv9V6k3GWo8hbNpJ7FIWQf6DIqLhOfbreZJxVQmCgqIAdxK80MtbyZZyFhIQomSvfFDoAj7I6MrlkLnlzeUxSQMtK9c0u7FjL8ky9d+LHXw4ko6zef0+uT5Qw06DTB5G49M0y/2BhOnA/BPxrNkTEiDuRtn09kjfYPMd9wysgcvy/ZIP7CBLmTVc/86/B86Yh49AOsTd8R9RmWerngc06I7THFaLUeQlZp9x/QzywQTuxihuOuM9EbXZuDu53V8yIyhoBZvf5Vawuz723lHKS6srMM0eQuFhyzoQA9qtQHRFj7hHCLEApcUkOB3cYID+vgUQh17LOKTDLepwefX35fMbnRrjYYKZtX2d7lpwLN/foeZnBGwScjICNOKtpMs6cjLvprvwgMKl3ezw8qjfu/nwdNvz5l7I8M80gYBAoOwTenHQZ1gtR/el3O8quEw+68iuixurdrDYCxJbwl0OncNWbi3OfQyT4F981Wv4cyUH/52YLIZb/+XR9rzag8mzyO8vwrWSkubINa9dIyLpjeEPub1hQAMa8ugBxKXnE3TNX9BQrxyYY+co87DhiU52xVRVbx09vHooYUdsdPpOA/s/OduU0Sr3vewd1wlWdGiFMlB56f9o+Vsh+/5k/52Y6/z0fuVDU/jUHz3ruW3pyPZVaJGcKIxeKM3/Wc/6McCpIThS33mr/p06dUnyD1f69vV7bQFrFr2A9ySauh6L4Hv1+5PvH0+vJd9GGUuNXcP6HDh1CcnLydJ99+/blBAcHq4cSyTGCUJQNI0HkxciY8s2hPWNZZ+q9G7/i2HgWtX7KQ31OZoZkm/3PbASX+kcoz7igT1CIZDy1RuaxPbn2jSEXi7LsostseWd7f1ZWdhFXPAAf/0AkfDVdLB3zAp8VoTbyDrG9m6nIBXduzGaLGDoVSZJllXXykDsP1YytjBGgXWdQm0sR1LyLsMIByI77G0mrPxALwWOiPKuL8GFTkS0ZfslrZ+WqMMVTQJFAfM/Q0tG0ohEI7jQEQS27IXHeC0j7rfx8s9Tcd4OAsxEwxJmzETf9lUcEOjeujZk3j8KibfuUjZxpBgGDQNkhULtSJF6/ph9u/XAV/hKixNtbHcGDNowTu7bApO6tcNP7K7FRiEXdLpaMrA9vHIzZ3+9U9of2LdDfD+9MGYifDhzHSyts+WHOaNUiwzCiQyPUrRQlOWVn8dHG35XKjW2k5Jz9b2xPPCXP0o83/Z47HFpJUlmXKcq48W8sQnxKXr5kZEgQOjesge92H1VWleWpRYYEYuldY5Cdmqj2l0mqcHOb+83cf+aX7LkfrTOYtG1fQRtH+xiiktbTxpH9WO2/JPXcP+X4rfZfHuq1jaYV/Dl/V9VrMZLV/r29nmIcextVR++/tq0k/nyOWKmPj48nPzbdZ//+/Tl16tRRDx/NHPJfHvNhQ+aNAYaOMI/eXs+Hms6Ms4Jfearn4qRS0ZH1Yz9/T6rnNzwi40VlIfZZphkEiIBvZCXJO3sIWScOIGHRawqUwEYXIaz/ZLFtnCe2jV//A6jAxh1FnfYXss7apN20cPSV3DSSsjkp8epflzfJuAjtPlZIj2AkrflElC/5PeRdPj4zAJcgQOtO38jKtrWrrEZ9ED74JviLPWPiwleENMtvyxjUsjtCe16J2Jl3u8e6dglqRXfqExSKsJ7j4BtdGWdn3KaeAaYZBAwC1hEwxJl17EylQcAegQDZgF760CSkiaJj2sdrcCoh2QBkEDAIlAEC8v12PDiki1IY3TlrjbIY9JbWRPLHbu7TDgNa18Ph0wm457Ov8fsRW1Y48Vgk6rKdR8/gmreX5MPlmSt7YeRFjXHVG4tF1WX7m1o3f9njLJh/VpZ4tq1dBS9OkHgG2cCnEo65bHO37sJ/F36XO+ZZoiCjDePgF+bgRHzes/TG3m1x18COYtf4TW7+WVmO1V2uTRvLoS1jkJiYWKTyheMluaAzsqgc4WY596+L45TGep6vM6K8tZ77tVQOWZ1/SeqZMcf7ZbX/0qonOUlbPkec9rh+dP+uqtc2kFb71/Uaf0fn7+n1Wml6vvmHhYXxWTLdZ+/evYo4I9nFk7loOXkycvqYiyEjIwOUQZIc4Oupqak4e/asUp5VqFAhV3lWknpeXyvZrPTvqfUVK1ZUckir43dlPdcD77/V8Zenev7CTlv3CdJ3O+/bS+7y4caMo3AEfEMjESyKs9Sty5CdeFadFNJ5mChHuiurtayzJ84PnZBTzIQKan6JsnvMSU9FVtxJpKyfjUwh1lzZ/KKrgfZ8tJS0V8y5ckymb/dDwL9qPUSMugtJ62Yh/c8tMsD8dilhfa9GQP12iH33PkO+FnL7fIQwDx94A3JSExD/+X+RHZ9n0+J+d9uMyCDgGQjYiLMaxqrRM26XGaWbI1A5IhSPje2DNvVr4YEvv8lnJ+bmQzfDMwh4FALM85p18xA8+tVGZU/oDa2LKKqmj78UmyXHa+FPezCifSPJ/NqNDXbqshEXNcJTotZiRtgHG/MyzVrFVMbc20ZgxW8HME3IRle1BlWi5L4NxXuSX/aJWG3SOvImIcOm9hXL2znr1XzYWtSshI9FJbdmxyH5+YZcYo9ZZnNkHrz/A4VUS0pzgy/QOgHMzqIa/OD6QSJGsDmdRUdHq/1m7j9zz03vV+v9U+5Xc/+Y4gWez2OSQNzPpv2gu9RT+aIzzzheR8dvtT4qKipXuWOl/5LUc7+X+GvlkKP9e3I9ySy9fq3M313qef/ZHF1/evxF1ZM/Inld2Pu3pPUcL69vtX+tFExISJjus3v37hxmnNWqVUuBoQMYaZtHMoQPG/7LYy5yvs7GTDR9fsFjLYv11noy7mRqrc7f1HsmfjlpyYj75HEhOFKc8HHCdOGpCNC6MahFV8RLtlNRG+EkzJh3lnF0D1J/XK7yjGj56Fephlg8vug6wsrXT23mp+//Fel/fOupt8GM2wkIkPgNbt8fcR8/hpyM/GHbAfXbiFXjFKTt+BbJ679wwmg8qws/Wlxedi3Sd25WBLXJEPSs+2dG674IaOLs2QUb3HeQZmQGAQ9CwFc2Me8f2QMTe7ZXm/rc+DW5Zx50A81QPQaBvi3q4hZRX02euVTs+co3gcLMr3UPjsPXfxzC/aK2Ol+j9SIJlpgK4bhixiIcj0vKPfWhoZ0xqHUDTHhrscoCc1arK1aSR84mKvKLZN9jIy4Rq8XF2HXC9iVaWk0uEgvG/afi1JjTM7Pg5+uj7Br7t6yLuz79GtuPnELzGpXw3d6jokSrhIZVo7Dw573OmoLL+2F+HdWE9StHFbn/TDKNzlZsWvmina6K2q/m+XxdO11pG0iSHN5Ur53itA0kSSor87darzPq7DPaHOnf1Oco8lXbEDp6/4hfwXrGdvF+Fuf9Ux7qdUabzugrOP+DBw8iJSUlL+OMZBeZPv3wsSdvuHj1sWYCeVMoa+MxmTg2U+/d+Gmy0H696Eyz4qwfV9WTydYZfwXHW/BYKy/5zRUq/bTnMlns7O+/EiLB+Py7/JOWmw8goHZzZV+XtPbjXHWij+RC2Vsw+lWsgYgx9wqx9rfKQdOkg09AkGSg3amsHJO+nuWSmQY164KgtpfmG5dLBmI6dXsEgpp3RXDHQYj/7ElZ33n++35RVRA+YhrkAYp4UV7mSP6ZaXkIBDRoi7Be45G4dAZSf14ttpfle3PE3HuDgDMRUMRZbA0Y4syZqJu+yjsC3PTt1qwe3rhxOOZs2YUXV2xVygrTDAIGgdJDIEhIoveFJPpm52G8te6X0ruwG16JNoyr778Cb6/7FdOX07XC1iqFBwvJ5IuTdnaG/VvVxSsT+mHmN7/IuVtzzyWpFh0ahL8TUpxG5pPsevPay/CYfImA94l5az2a1MKMtduQkp6J6lFhePEq+Ts6NQPdGtdSKrnnRC3HFhoYgE9FnVa3cqQiRiuGBWPky19h94m8PHQ3vFVlNiRi95Go8Lj/pvebuf/MfTsdi1PU/qFWsrhDPZVyJBmsjt/UeyZ+Wglp9f6xnvvRrCdP4+j68fZ6kmFaqWoFP9bHxcWRTM7LOCOzxqaZdx6T7NAZU44wjzqg0Wq9PVlhpX9Tn6W+KWDwt7Z+rayfzPgzSPxcNodVro9pBoGiEQjpOkosGLsifdcWpRyjAi197y9I2TxfYqF8ENbnGgTUboYEyYXKOm1T+aomaq+I4beDWVLxs592OsyKuBPCI/nbecgUJZxpBoGiEFDrZfTdyPxrN1J/WSvkWRr8azVBaLcxap0nC/mbcWiHAdHu/R0sNq5BrXtJduCHuUpTA5BBwCBQegiED7nVEGelB6e5kkEgHwJ9WjXAo2MvxfajZzF9xRa1YW2aQcAgUHoINK5WAS+M7y2qs2U4k5Raehd20ZUkvg01RS1GVVVqRiZ+++sU4lPSQSXrm5MvA+0aN+89BiqQaHtYTYinTMl4+3bPUaVwPSEKM577glg69m5WGxPfWpKbgebMKXWsXx2Vw0PQWvLM2ohN5KNfbcKBv+PyDaGXjO/+wRfjQyHL+AWDZyWHrV/Lerji9QXYddymRmP+2agOTZRajTlonJ+3NhJk86aNUGuDrTDnM4o/SJ6xaeWIzmgqjlOa/vI8//XWeopf7DPKrODH+0DlEklKR+tL2r+r6wtmrDk6f1OfP+OupPg54pSobV+pNNUZZwXrw8PD+eyZ7rNnz56cunXr5gtQLEqWx4vXqFFDMZ9k+nnMm803mw5gLE699nQ19eUHv+L+cuL6Kez+e3J91t4flYLININAcRHwr9VUWTH6RVdFxsHfkbj8LWXHyFyjyLH3S57ZKSQufl39TDcf/0BEXvGQkG3xSFjwYu7PA2KaAQGByDyyS2WhlVUL6TwcPtJP8sY5ZdWFuW45Q8CmnrwPPr7+tpnJZ4ac1CQhhV9F1pkj5Wy2JZsOnweBDS9C7EwhG48ZYrpkaJpqg0DhCBjizKwMg0DZIlAlMgyLH75GNvXTME5syIxtY9niba7ufQgwH6tJjYq44xPXZXeVFuo39G6DOy7rAH/ZeOdfvAfEvvBqIb/+TkwBSbUHh3UWu8PG2HcqFmt+P4Q/jp5Gi1qVcNeADvhSyKfH521SQyHhxCyxpxd/j6W/7iut4RX7Os9d2RtD2zfE9sOnMPXj1fkUcbwIFXSL7xqDSTOX5GbUdaxXHZ9Ibt3sH/5UCjXT/onAfUI0Tri4sdqr5n/cf+Y+IvcTuY9c1P4hFV7cn9aZWqbedfhRKUVywsr9syc3PK1ei5O0jaij43eXet4/Og46On6KebTS0lPrmZWYnJxsMs7O982FkmS8mYwyz8wo469qrgdH7h9/GVcRCWfqqneMcsJ82isVBHzDKyDqqn/brBz3/JjvmkHNJPdMLNySvvlUZR/5BIWIOm0S/Gs2QrYQbT6hkaqGmWjM3CvN5l+tHsIG34JEyWbLijtZmpc21yrnCPiGRiCgTiullMyWdZl5eCeyk/N/C7OcQ1Dk9HzDohHa/XLZMMhBouSZZZ065M1wmLkbBMoUAUOclSm85uIGAYVAREgQnr16AFrUroH7vlinNrtNMwgYBEoHgRrR4fjytuF4aPZ6bNj1V+lc1AVXubZHK9zevwMe/nI9th06iQaS4/XA4M4ICvDHte8sxbHYwtVWVJi9M2UgIoMDMfa1BWrktIsNDwpEXEr+TGVnTYvE3We3DENscirGSZ5ZYmqeRT3HQKVZP8kv45cJtFJwTMcmmHBJCzSqFi3zXYYfD9iyukzLQ6BFzUqYI2udaiatLLPfv8yHYxMAACAASURBVDUZZ9mKzLCa0WYyznIUfp6csWYyzvJnvDnilMj1X+yMs/379+cEB8tmlsiBtSxNK8c0k6+P+ToZXw5GM/f8V3dmtV7fbFNfXeHqKP4GP9ubxVXrh1Z78Z/+H5CdZT7nGARKjAA30SOvegxJK98TJdr23Ov5RVVFBNVmknsW/8V/1c/9azRCxNCpSN68EGm/fS0EWmOED7pJbPFWI3Xr8hKPJe8CYh85YAqyju1F6q9fl+J1zaUMAt6NABWm4UNugY98cDs74zZRjBpbK+9eEWb2ZY2AIc7KGmFzfYNAHgIzbx6JDg1jcM3MpTh0Ot7eRMHAZBAwCJQAgeGibhotxMt17yz3GFUnyS02nX/4yU1D5LmQgIfnrM9FonuTGMy4ph8W/LwXj87dkPtzf7FqpEUjW4QQZl9MHS4WjkfxxPxvS4Ci46XMIYsICVT2kKnpGUKUpSmlHNtDQztjfJfmuO7d5di63xaDo9uD8tpYuV+ThSD7/chpRfq9d/1AXP/eCvQXQo2qM9MKR4A5Z40rBCMlJUXFCFG5QiULyY7C9qvt91O5P8h2+vRpZSPojfXcv+f8qZyxMv/C6jU5URz8Tf0/8XcUP2b8paWl5d6/4taTbOb7QdfTKZDKP2+o5/ueNp5W56/rk5KSbFaNJM5orUjySwco8k3F46CgIFSoUEGRajxmp+ycJAWZWX1+wePSqudDsWLFipb7d3W9q/Ez/Vtbv3wo8ZdLUfiRrKQyje+HpDUfIX13XhCt+dBjECgJArRjDB8mG+hpKUha9T5yMlKVfWN4/2uFKGuIxBWibhRrRzbmRUXIpnvy+i+QJgo0NtopBjZqj7hZQuaWUgts0A6BLbohcckbYh1p+6PFNIOAQaBkCFApGnbpRCG9v0HSsjclI9N8+aJkiJpqg8CFESBR/XZcDTy7IG9D7sJV5gyDgEHAKgLX9+mIu4Z1x79kE3z17wetXsbUGQQMAgUQeF0Ipu8k6+uTbz0jL/iuAR1xWiwYP9pk+zt23rSRWPvHYby66kcEB/hhUvdWGNOxKXYeO403v96GHUIwsdUUhd1DYtm4Zd9xJIiSa2ynJpInFoqbP1yJ/WLt6KzWuUEN3DuoE5qJCoqZa8clf2zhT3vwyqqfVCZZWFAAZguhFyyKuTGvzlekmm51KkWKleQQJUL4TewcmVX31Y+7MWPNz84avsf200ny496dMgB/y/6zdobS+88kAUgG8fjsWVtOHI+5f13YfnVZ1NPGjiSe1f7dpT42NjZXuVYQP86PZGVh+Onxl6Se/RE/rZxzpH/yBawz9a7Bj3wRm1X83b2eIrNSyTgjSDqQz5GMM52RZuo9Ez+dUWZ//6xklHlyPcm1ymGBSJz7PLJTEjz2w4gZuPsh4Fc5BmH9Jqs8qKyTByX3qL0QaGliwbgin+LLJyQCESTZsjKQuFQ23lMS4V+tPgKbdETyhi9LZWI+weGIHPcIktd9iowDv5XKNc1FDAJejYB8CSmwXhuxZxyr8gL53jLNIGAQcA4ChjhzDs6mF4OAPQID2zUW68aBeG7pViz+ZW+ucsSgZBAwCFhHoHPDGnhjUn8Me/ErHDmbaP1CZVgZLmRSk+oV5W9a4D2xV3x3/W9ClP2kenzt6n4qr+zfX23CPUJIkYwiCbVq+wGloqsYFox4IcpChIiaPv5SNKwarQiqLaLm+u/C75CcnlmGI89/6QbS92eSobZu52G8sHyLqOay8fiobujboq48137A+xtsLjFUj704oQ9eX/0z3li7Ld9FmlSvgPuHdFbzWSlz/HBjnrOM0ybigR1FisKPNpi8/45kLHGq3J+0mnFWXupJ1lJp5GjGm56/1XqdMefJGWXkN0oy/tLKKLOaMebq/stDxhlFNaJ2tWWcRUZGKvKL8lUqaai04c3hSWQOySxrJpmv2zP7PNbKM1Nv8LNfP6mpqeA3D6yuH3evJ/mbffh3sdR736hwPPBDmLsPmSqzgNrNESAqs6zkBGTs24asM0f/MWy/iEoIHzENOZnpSJj3oi3bzNev1KxDg9r0QoBYQCZynRs7UndfNmZ8HoBA8EWXIbh9P7H4fULUypJjaFScHnDXzBDLCwLhg28+pzjbWF6mZOZhEHB7BGTfDm3qVscXd42TzeLf8dpq28a5aQYBg4B1BGgXSAvAZLEMfGlF/lxs61ct3cpBbRrg6St6Sn7XccQmpanMQ23VOKl7Szw4pItkfqWo8a/Yvh/xKbZssJ5NY/DYyK7KipI2r1Rx0aKRhBWVXCTWnNVoMPmfsT3Qrk5VXCX5ZTpHjQoz2k3WqxyFq99egu1//a3G+aWozioI6dfn6c+Rfs5eUo+Vz8IA2VtNzzQuE8W9f8Ts4WGXYOIlzZWyi+QZ96NJBtHpjF9m53F0dLRSHvGY+498Xe9PF3RKc6d62uhxfFbHz3rOl8odK/PX9eyfzVH83KX/ko7faj35EpKzpt7a+ikpfuQbSG5axf9C9STfFXFGq0YSZXyTaY/SopRDmjnWNnV8c+lAPVNfQ900g59tc58WoGz2eLjz+ilsvOcbP3+58Zdx8rK3kXHIZjdgmkHAWQiEj74HaZJhptdeQN2WCGO22Y/LkbplaakNwyc0QvKXbkXS0rfALD/TDAIGgRIgIB+qgzsNUQrSuE8eR+YRk2dQAjRNqUHAEgKGOLMEmykyCJQKAi1iquCDqWPwzZ9H8MyS75FmNo9LBVdzEe9FgGQS7QHvmLUGu47brOrcqQWJBePntw5H8xoVcc9n67BEFKe6VY0MVXaNpxKSJetrJf6Wf3Wb0rM17ht8Mfo/9yUOC3HmyuYnn99nXnuZkGEhmPDWYiSnZeQOp5rMYe7tIwX7M7jpg1XIEGKHCrvPbx2KDfKcu/uzrxXZZ1rJEKDabM7UYQj091MkUXGcztgj9/d07BAds3TGk6vqKVbhPqLV/j2xnvu/jH0iiWll/J5cT36Ezer8XVlPXsM+I5AktSP3j/XMWLPPuPPE+sTExLyMs5iYGEV+kSklOPaZZVSacbJ8nY2v8+FD2Z8+v+BxadXzmwD0LLXav6k3+FlZP/qbKVw/XP9sBdf/6dN/o6JvJhLmPCNqAed946lkHzlMdXlBIPKa/yD9t3VI/Xm1bUryjI4Y+4BSnSXOm15q0wyV/CVkZaoMNVnopXZdcyGDgDciENprHPxFRXpm+mSbMtQ0g4BBwOkIGOLM6ZCbDg0C+RAIl43+1Y9ei9OiPpk0c5khz8z6MAiUEIE7B3RAt8Y1cfVbS5Ga4X5KJuZ5zb19ONbsOCRE0jr1hX3d2tWpgk9vGarUWrd8uEoy0FJBQo1Krj8l62zaJ2ud+hdoTIUI9G9VF79IDtlPB07kjvOF8b3RoV41XPn6IpyIz/sMT9Xfc+N6oYvYZo6bsRiHz9jiOx4Z3gUTu7bADe+twMZdR0p4h005EZghmX7tqoer/WG9/6zFHDym8omKNJJj3D8ubL+aPycZYV/P87kmnVFfcP9cK+OK239Z1RNfKs0uhN/5+i9JPTPpNLlipf/Srie5w1YU32G/fgr27+x67lfzvuj752j/nlCvxTeFrb/ijL8k9aGhoSbjTJMhJqOtarG/uaF/2Xh7xhmttVLWz0baH9+aTzIGAacjENSyJ4I69EfKhjkqd8w3NBIR4x5G1vEDSFwyo1TG41exJsIGXI/ExTOQnfB3qVzTXMQg4JUI+PghtNeV8KtUC3GzHkfWqUNeCYOZtEHAHRAwxJk73AUzBm9HoI5Ym702ZRjSRYhx7+fr1Ga5aQYBg4A1BKg6+0LUOE8t2owNbkjS+Et22TNi10j7xWvFepEkmW4kniZ0bY6bL20LKrv2nYxFfVEXzftxN6Yv26oyzZzR/KVvjuPugR2RmJoh6rIgfLfnKB6f960iw4a0bYDnx/XG/xZvxsebduQb0pWdm+IBUcdd9eYS7Dx2Rr1Wu2IE2tSuglW/HzS2jKV0A3vJ+nnhyh6Ijz1bLKc0dmsyzo4qUspknFVWdp6OZOSVRkabqzPGXN1/ucs4CwkJUTJWvql0AB5ldWRSyVySJOGxvSxW2zJqman9sZblmXrvxI9MMMlIq/ff3evV+o4Olzypl5Add6qUPgqYyxgEHEBA3mMhXUchqHlX5IgijP/5BociadWHKgutNFpov8nIOrEPab+tL43LmWsYBLwSAR//QLE7vRmQf8+8PMUrMTCTNgi4EwKKOIutjmcXmIwzd7ovZizeicBHt41B+wa1MOKleWLXluKdIJhZGwRKAYGuoji7b1AnjHl1oVPzv4o79FoVwrHyvrH46eBJTHp72T/GGBroj5EXNQZJtgU/7cnNESvu9a2e5+cr+zqicAsJDMA71w1QqjeSX9f2aCVWkZ2wWcgz2kgyU23xXaNRp3IkRr48XxF8ul1xcVPcL+eOF+JstxvaZVrFxt3qKoUH48vbhiMwM1Vlm3H/meQGyRD+S+VJYGDgP8iRwvardUwR/z116pTat/Tkeiq1qHxydP68xzp2yVX1xJ98A/FnhFRBcquo+8fxe3u9toG0il/BepJdXE9F8T36/UP8Pb2efBefJxq/gvM/dOgQkpOTp/vs27cvJzg4WJFmJMcIQlGyRILIi5Gx5ZtLe8ayztR7N37FsfEsav14Sn1SUiJCYo8gaflMyBvA3T5TmPF4EQJ+lWPgX7ORsmrMOnNMMpN2lcqaDKjbCiFdhiNhwcvISU3yIkTNVA0CpYeAT1AIQi+9CvD1R8Lsp5AVm2f5Unq9mCsZBAwCjiBgiDNH0DLnGgTKFoFKEaF4dExvNI2phvs+/wYHXZxlVLazNVc3CJQdAiSeSPws/XU/Pvk2vyKq7Hp17MrX9WyFe4Xce3TuJszdKn+zukEb2Lo+/nd5D6wVG8mv/zgkGWz71Kh8hVC7plsLISMvxoy12/D66p+VVeObk/sr0uyWD1fjTFIqIkMC8crEviD+14maLtEu/8wNpleuhuAjs3lsZFeME4Uf96t1BpO2zStow2gfQ8TNce5Xc/+aP+d+tiP1tHFkP66o5/4px2+1//JQr200reDP+buqXouRrPbv7fUU49jbmDp6/3X92bNnFTlrpT4+Pp7Pm+k++/fvz6lTp456eNgz7zzmQ4XMGwMMHWEeeR1vrudDTWfGWcGvPNVzcVKp6Mj6sZ+/W9bLL+3Eha8i81heuG25+lRiJuPdCPgHIHzoVKTv/E7++967sTCzNwhYRMAnNALhA29AVsIZxH30L8kKzAsSt3hJU2YQMAiUAgKGOCsFEM0lDAKliAA3qJ+bOAA9WzZQNm4H/44vxaubSxkEvAeBbk1qKdXZNW8vRXxKuttNvHJECGZJdlmqbGCOf2MJkt2AZAoRwuur20cgRqwVJ4hi7FfJNtONRM37NwxC0+oVMPa1hThyNhETLmmOaf0vQlRoEH7765S8VlER/jd/sEq9blrZIhBTMRzL7hmLAFEmUonERnJBZ2RROcLNcu5fF6VU0k5rrOf5OiPKW+u5X0vlkNX5l6Re20ha7b+06x1x2uP6Kdi/s+u5X05Rk8bP0f69vV4rTc+HX1hYGJ8l03327t2riDNtq8eHDMHLyMhQzDaPuRh4TBkk5Z98PTU1FWTueBwdHa3kfPp8q/UcrFayWenfU+srVKigGFCr4zf1zsOP6syozAQkzH8RwjSX7ScDc3WDgAsQCKjXBoEtuomi8m1Rr7lfwLQLIDFdGgQcQsBHMgfDB96ITMkyS5wvlr7JZhPQIQDNyQaBMkQgfPBNxqqxDPE1lzYIWEGANmk39uuIsZe0wX2z12HHkdNWLmNqDAJejQDJgCdHd8O+U7F4b/12t8RiePtGeEoUXi+v/BFvr/vVqWOMCglCj6a1kCSE3Tc7/1L2iyTHru7WEg8MuRhPLvgOn3+/M9+YRnVojP+M6a6yGJeJmo+tQZUodGsSg8rhIZLXdgpbD5zAWVGfmeYcBF4VhV+/lnUVyaP3T7lfzf1Uihe4n8xj/Trt//R+dWxsrCLZ9H61s+u5f06Szmr/VuujoqLUfr8n1mu+wer4XVlPfoTrkevPyvjdpZ7rh+IoR9ePHr+r6qn0I59VVP98neR5Yc8PrRRMSEiY7rN79+4cZpzVqlVLPel0gCJt80iG8WHCf3nMNzlfZ2Mmmj6/4LGWxXprPRl3Mr1W52/q3Re/lORk4OdlSNtucp+c89HI9OJMBHxDRCUz6m4kr/sUmUd3O7Nr05dBoFwg4BtZCWH9r1PvH+Zg5mSYP6TLxY01kyg3COQSZwtNxlm5ualmIuUCAT/ZZ3hwZE8M7dAMt3+yBrtMVlC5uK9mEs5FoEXNSnj/+kG44vWFbmt9elu/9soScf+pOKeAQ3XShEtaYErP1khKz0BVsYhljtmtH61CbHIamHM2+9bhSnU24uV5OB6XF1NQRc5d//A4fLBxO55Z8oNTxms6KRoB2ms+PbYbgkTAQTKCzlZsWjmjna6K2q/W+9fa6UrbOJLk8KZ67RSnbSBJMlmZv9V6nVFnn9HmSP+m3pbRp20IHb1/OuPPvp42qLyfxXn/lId6ndGmM/4Kzv/gwYNISUnJyzgj2UWmjYuWTL09ecPFq481E8ebQlkbj8nEsZn68o+fVh7ymxsVK1bMd/9JFur1cb714471ZMJ1xt+Fxp8jdluJc56TrJqT5jONQaDcIRDcYYDKTEtc8kapZKWVO4DMhAwCRSDgG1kZEcNvR8qPy5H89SdCmrmfTY65gQYBb0fAEGfevgLM/N0ZAW5gj+/WFg8IgTZNyLMfRclhmkHAIFB8BHxFTfO0KLpSM7Pw2Febil/oxDOp8nKmb8/Eri1wx2UdxE5xJfZIPlm3RjXx7JW98Nnmnfjvos1q5q1iKuOjGwdj9e8H8eDs9UqNxsYMs+8fm4j3N2zHs0sNcebEZXLerqj0W3X/5UhJTACdt7h/bb9frY+1koT7j3q/mvvXbCQbuP+txQ5lXU+lDkkGq/2bes/ETyshrd4/1nM9s55klqPrx9vrSYZppZ8V/FgfFxfH50texhmZNTYyizpgkeSHzphyhHksab39w89K/6Y+75eHwc+WsebI+j3f+gkRm8awlNNIXPSasWl0h09NZgylioCPfyDCR0xD0pqPkR1rNipKFVxzsXKPgF+F6gjtPxnpf36PpJXvCmmWVu7nbCZoEPBEBBRxdrYGnl24wROHb8ZsECj3CHAz87YBnTG+uxBosoG97ZD5smK5v+lmgqWKAImFTyRL7Ib3V+DwmYRSvbanXCwsKEBZMpKM//ZfE5Ri7I2129Tw+bPXru6HjvWrY9yMRdgrZBpVac+P643ODWvgX3M34vu9xxTRcX2vNri2RyvcJBlmm/fanLdMcz0Cj4/sisEtxHYzKUmRX2xaOaIznorjlKa/PM9/vbWe4hf7jDIr+PH3NslIkpSO1pe0f1fXny/jrLjrz9RXUXaKBTPGrOLniFOitm21z4grWB8eHk7Xxek+e/bsyalbt26+AMWiZHm8eI0aNZSyiG8OHvNm882mAxhN/fltLMszfsVd3OdbP+5ez1y/zGVvIPPkQdd/WjAjMAiUMgKhvcYjJy0ZKZsXlPKVzeUMAuUbAf8qdcTi9C4krf1Y2ZyaZhAwCLgvAjbirLoQZ8aq0X3vkhmZQQCY0KMtnr6qP659Zzl+2HfMQGIQMAg4gMBNl7bFwFb1MOpV7/u7blyXZujXoi6uf2+FQuy7RyfgKVGWLdy2Vx23rV0FH94wGEEBfsoukvaMGVnZiA4NElvG8fAXEiDnnCZOKfiWfI8PN/7uAPrm1LJGICI4UN3XE8dtvxsK238m8cn9aZ0pxs15OqtxH5v7kdyXLWr/0dSXHn5USpGcsIK/PbnhafVanKRtRB0dv7vU8/7RcdDR8VPJqZWWnlrPrMTk5GSTcVbYw7KkGW0mo8x9M8qKQ86d7/7lxJ1Ewuyny/pzgLm+QcDpCPhVqY3wkXcice7zyDpjNiecfgNMhx6LgH+NhgjtdSVSvluAZJLOWZkeOxczcIOANyCgibPnDHHmDbfbzNGDEeBm2dU92+G2QV2UndraPw578GzM0A0CzkWAeV3L7hqNG8SecLOop7yp3TuwI0a0b4QeT32upl0lIgSnElIQGhiAmy5tg3a1q2KGqM+a16yIewd2woNz1mPxtn3q3OslB+3uAR3w8qqf8evhU9h14ixOJ6Z4E3weM9f3pgxAZ1ENmoyzk4qcsJLxZjLOchQZ5MkZaybjLH/GmyNOc1z/xc44279/f06wWNDRXlHL0rRyTDPx9sd8knIwmrnXskwy96a+usLF4GeTtpen9RMREYGAfVtlc3S+x3yYMAM1CBQXgZBuo5GTnorULUuLW2LOMwh4PQJ+1eoifPDNSF7/BZK/sf1xbppBwCDg3giQOJtpFGfufZPM6AwCdgjc2K8T7h3eDVM/XuN1BIBZCAaBkiBwVZfm6NU0Bjd/uMqpmWIlGbOVWpLs3HvSrWWtSpgzdTi6/+/zfKQXSbPhbRvhqreWIC4lDSGB/tgoCrMjYmc5Viwb0yUXrlJ4sKo9HpeECW8tzc06szIuU1O2CEwRkpMkKVtR+69cG6dPn1Y2giSXqHwh2UaypLD9Sq4n++t5ej3x4fypnLEy/8LqNTlRHPw8uZ78BtdDQfyKO//SqmdGX1paWu79K27/tM0kP6Hr6RRI5Z831HPd0cbT6vx1Pe1glVUjiTNKW8m06QBFvql4HBQUpAIXSarxmJ2yc5JkZGb1+QWPTb1348c3NR8uVtePO9b7ie910mKxaTy6u2w/AZirGwScjIDKZuozEYnzX0ZOVoaTezfdGQQ8EwG/yjEIu+xasWb8TAjnZZJ7me2ZEzGjNgh4GQJhg29UxJlRnHnZjTfT9VgEuGl1+SWtcM/w7nhEsoe8TT3jsTfODNzlCNBm8Mtbh+GFFVvx7Z7yl89FJdlNvdviz+Nn8OWWXbl4c97f/mu8qMp+wUebbBaLVSNCseyeMXjgy/VY/bstdoPE2TcPXilKNH98uGkHnl++RQg44LKWdfHiVZfiyYXf4fPv/3T5fTQDKByBBlWisERUlSS2uB999uxZdSLJIe5fF7ZfrZ2l9P41SQSeX5J62tiRhLPav7vUx8bG5irXCuLH+ZFsLAw/Pf6S1LM/4qeVc470X7FiRVVn6l2DH/kiNqv4u3s9RWYlyjjjm4cPI/WL6FygoCMZZ6bes/HTGXf29784NogFM948pT4nKQ5xnz5hNkfNJ7fyhYCvH8KH3ILMY3uRulU2/00zCBgELoiAX3Q1hA26CWm/rkXSyvcgf51dsMacYBAwCLgHAoY4c4/7YEZhEHAEAR85+daBnXFdn46449Ovse2QbQ/CNIOAQaBoBMZ3bgYqz654YxFS0suXnXi1yFC8dnVftKxZCc8s3YJPN/+hssrYZl57mbJmnCDqMrZ6lSOxVEiWl1f9hJnf/KaUZJd3aoJ+LetJzlksTsYnC8m2A5nnPtO/NrEP+khOWr9nZ+NobJJZZm6KwGc3D0GdiABUPLd5f74YHpJjjmacccq8ntWMNHep5/4rlUZW52+1XmfEeXJGGfmNkoy/tDLKrGaMubr/8pBxRlFPSkqKLeMsMjJSkV+Ur9Ijk0oh3hyeROaQzLJmkvm6PTPPY608K+361NRUkLm22r+pN/gVZ/1wPfOXScH1q9dPdHQ0crYsRNof37npRwYzLIOANQT8qtZFWP/rkDDnaeSkGf92ayiaKm9CwDeqsrJnTPl2ns26NzvLm6Zv5moQ8HgEwgYZxZnH30QzAa9EQPb+ML57W9w3vAfu/eIbfL/Pu3KbvPKmm0mXGIGgAD/Mv30kpq/cilXbbUorT24Nq0Yr9RhVZmeSUhEWFIAnRnVDf1GJvbdhO15a+aOa3m192+NmsWbs9MQsRRj6+frgs5uHgvVzzqnT+raog8nvLsex2ERkZedZPbK+fZ2q6N2sNt5a9yuS040ji7uumfZ1q+K9SX2RmJgItWd3zpaR+8f2+3sFndL0/h+d0uiUxWNX1dNGj+Oz2n9p1BMv9s9GPBzBj/3zfCqHrOCv60vav6vqyZeQXLXav6l3LX7kC0iOnu/+kTxXxBmtGkmU2WdSFaUc0swx3xwk29h0oJ72ODX1Nik8LTDZ7PEw+OUoz2B3XD+F3S/ev8zEOCTNeUYyoAyx4K4fmsy4LCAgvyBC+1yNzMM7kb7rBwsXMCUGAe9CwDc0EmEDb0DG/t+QtOxt5GSmeRcAZrYGgXKAgI04q2asGsvBvTRT8D4EaME2bfAlGN2lFe78dB12nbBZc5lmEDAInB+BHk1qiaVhG1z73gpkZHqmS0LT6hXxr2GdUatiOKhAjQ4NwnPLtorKbCcCJFLjwSEXY2zHxpglxy+t/Ellu70y4VKMfGWhItnYaleMwKPDu6CuqM9OxiUr9dnWAyfM0vFgBGi3OWfqMIRmpSh7xsL283TsEB2zdMZTcZzSCAuvV5r13D8nSWa1f0+s5/43Y58oUrAyfk+uJz/CZnX+rqwnmcSMNjad8ebI/WM9M9bsM+I8sZ6kfG7GWUxMjCK/yJQSHPvMMirNOFlty8jX+fCg7E+fX/C4tOrJ/NOz1Gr/pt7gZ2X9aOUZ149SWv61E0kr3jU2jR78ocoM/Z8IBNRtheCLhyBxwSuGFDYLxCBwAQR8QiIQMfoepO/cjMRFrxmlmVkxBgEPRUARZ7Em48xDb58ZtkFAbZpf06s9Hh7dE1e9uVQ2xQ15ZpaFQaAoBAL9ffGOWBcu3rYPs+2ywDwFtYjgQMy6aZCyTHzwyw2yF5mDqX3bYcIlzfHYvE346sc9SlF2fc/WmNa/PRb8vBfvrt+OxXeOxLRPvsaqHXlKO5Js/I+WjtrW0VNwMOP8JwJUIj9zeU8MaVNPbe4zDojkGPePC9uv1rExev9aK6tIzlD55Wa94QAAIABJREFUVNb1BffPHe2/rOo1OXKh+Z+v/5LU00ZTkytW+i/tei0OKorvsF8/Bft3dj33q3lf9Pp3tH9PqP9/9r4DPo7q6v5s0UraVXe3ZbnjAjbFmGIwuGIMNjW0YHoLCSSQAunJP1++VGJCvhAIvfcOxmBMMWCMTbUx7pbcu60urbRa7f+dEc9ei9V6d7TS7uzc9/uRzVh757173pvZmXvevUcnH0Vaf7GMvz32Xq9XNM5Eo828Rp0dNM64E6SLIm6bFr2sgqVSplEe1tIHAYfbA58qN8dMMxIB0gQBQaBtBByeLHgnXYZQzV5Uv/hPhPw1ApcgIAhYFAEhziw6cTJsQSAMAbcKfN9w6nE4Y8xw/OSp97FGMs9kfQgCURGYMLwvfjbtaKX5NQflqsShldpRqhzf/VeegvF/eRaV9furPTx+3WkY2qsQF901W90DKgyXzh09BL+Yfgw+XL0F41TW2T2q1CLLLUpLXwROVBmV914+xXBQNM6+XfnMrEaZxtOsvWichQzylo3kGpMyyD8wjh5rpT5tLxpnXeDxeOLGLxEaawdonGVnZxtpqLwotAAe0+rIpJK55OTymIy4TivVkx3pWKflib098SMTTKZbpzVz50A86ydV7HmTCzUFUP3471RGjrUeMNP30Ug8SwQC7j5DkH382Urb7G+JOJ2cQxBIWwRIMueoTLPgzo2oUr8F0gQBQcDaCLDcqmScWXsOZfSCgEbgh9OOww+nHY/pd7yIzXtlU4usDEEgGgK3XXAy5q/ahFdV5pmV2rRRA1RW0Tgc8dtHDXmZ3oU5uP2i8Ris9MruVqTYffO/QrP6d91G9++Buy+bjBylfzZnaRl+/NR8K7krYzWBwLu3nqe077KNzJvW5ES0+DXX065du4y4ZVvkhBXsGW8lOROJXIg2fkKtZZfM2Gv82tM/8SffQPwpIRXP/HH8ibYn2UJ/ovEdWuYqUv+dba/LQGr84u0/Xez1+o3Xf12Gsi37jRs3oq6ubpajtLQ0lJWVZZBmJDe4CKKlJXIRcTBkTHlyTY7QTuztjV8sZTyjrZ9UtG9Y9j7qF75o4udbTASB1ETA4c5Azpk3w//ZHATWf5Wag5RRCQKpgIDDCd/ky+BwZaDq6T+hubpFI0GaICAIWBcBIc6sO3cyckGgNQIZalPvj6ePxaTDh+DmJ97Dhj1VApIgIAi0gcBhxV3xt/PHqQyt1w/I3Ep1wA7pWWjoWP319U/Qr0suJg4vwdsrNuLpRatQuqvSGD7LOVb7G/e5wiw1lm68R5FqX25sqbIkLX0RuGTscPxowmHw+XzfkhUiKcPgOOPVjF+TXGM8W2s46bJ7rcs4hssYsYwjv5cMe8ZPOX6z/aeDvS6jaQZ/+p8se52MZLZ/u9szGSe8jGq886/ty8vLDXLWjH1VVRX5sVmOsrKyUElJiXHz0MwpP3nMmwWZSwoYxsPc2d2eNzWtGWcGv3Sy5+JkpmI86yfc/2TadynIR8OcuxDcszl9nzLEM9sh4Bl2PDKHH2/oNIWa9r9g2A4IcVgQiIIAM828J18EhycbFQ/cCgQDgpcgIAikAQJCnKXBJIoLgkAYAk61+fcvF0/BCcP6Y+Y9b2BXdZ3gIwgIAhEQYInT+66Ygo/WbjNKGFqlkRR76nunY0C3PKMk4+9fXogvNrSQYdQ2++X0Y42Ms/99dZFVXJJxJhiBfl3y8ITSwWuorjA0zhi/jqVSGofB4LrWiGpsbDSO7WbPeC0zj8z63x57PV9m+0+0fTyV0rh+Wvff2fa6DKTGL97+7W6vM03bwo9kvLqXzHKsW7fOIM50WUXeJAheIBAwmG0eczHwmGmQTP/k3/1+P8jc8bigoMBIZ9TfN2vPwepMNjP9W9W+sLDQYEDNjl/sE48f58NZuxc1L9+hyjTWJ/inXU4nCCQJAZcbOdNvgP+T2WjauiZJg5BuBYHURyB73PlwdylG5WO/Q3OF7FRN/RmTEQoCsSHQQpz1wN9f+TA2A/mWICAIpDwCOSqw/teLT0GfroW46oG5aGgKpvyYZYCCQDIQYPbW384/CRfc9RoaAta4ThQ3jpumHIWrTx5pZJ09smD5Pugy3S48qUi1Fdv24FfPL0gGpNJnCiDAdfDINaei2Ocy4tKMX5MEYnyV5f90vLqiosLINNPxah1/DY93Mx5txp7xQyZPRLNn/JwkXaT+O9I+Pz/fiPeb7d/O9prvMIMf+RGuB64/K9tz/pkcFe/60f4ny56ZfuSzovXPv5Msj3T96UzB6urqWY41a9aEqHHWp08f45ZHQUWdlsqbDm8m/GQZPf57JMFF2lEjTexb8CPjTqbXLH5inxr4NSybr8o0vpQCjwIyBEEgMQhkFA9F5sjxqJnz38ScUM4iCKQbAk4Xso+dAXfvQ1D54M9VecY96eah+CMI2BoB31Qhzmy9AMT5tEUg35uFB79/NiobmvDTp94X8ixtZ1ocay8C//zueMxfuRkvfr62vafqNHuvx42HrjoVw3sX4dcvLsAHq7YgQ2XQjR9WjOsnHoFrH3oLq7eXd9p4pKPUQ+DSE0bg56cfg53faFSFx6dbx6v1sa50pcs4kuTQlbLsYK8rxekykCSJzPhv1p79t9ZYi6d/sW/R6NNlCOOdP61RF25P2S7OZyzrPx3stcab1jhr7f+GDRtQX1+/X+OMZA2ZdZI9XLyaedOaVJrM0UwcJ4VpbTwmE0fmXuwPjp/O3OPOh6KiorjxS2X7cKa2rfUTbfzJsicTTlJY98+Lh2u59pk/ormmIvWeCmREgoAJBFh6LvfCXxuafYF1X5g4g5gIAumPQNboU+EZehwq/vMDNNfK/T/9Z1w8tBsCQpzZbcbFXzshUKDIs1dunYnF63fg9y8ttJPr4qsgEDMCJw8txm0XnIRT/vECymv9Mdsl+4t9CnNw58yJGNSjAHtr/EaZRm9mBq5WWaaff1O6MdljlP6Th0COWgvzf3E+MhWhSvJFxyMZf9TxasZf2Ug2ML7N+F/reLc+Tid7ZgqxmfVf7M3hx5gy+RKz+Gl7ZkqSpIp3/hJhz+uB4zfbfzLtSYbpTD8z46d9ZWUl7yf7Nc7IrIUz7zzmzURrTMXDPGqBRbP24TcvM/2LfdD4sRD8za1fXgeBzStRK1k5yXvykZ4TjoBnyNHIOnoaql/4B0INov+QcIDlhBZHwIHMQ09A5hGnoOrR36Bp2zqL+yPDFwQEgUgI+KZeLaUaZWkIAmmMwKCeRXjm5gvwxMerDB2nUBr7Kq4JAmYQyM5w48nrT8dLKuPsoQ+/NnOKpNl4VEm+Uw/rj8OKu2LV9r2Y9/UGVNaLZnfSJiTFOv7D2WNx3phDjFHFUimNyR+sFMZPnXmiNaLsYk/yMFyjzIz/TEIgGUmSMl779vafbPu2NM5iXT9i36JJ2FpjzCx+8VRK1GVbmWmq+29tn5OTw3vJLMfatWtD/fr1O0AAMVpaHk/eq1cvgznlxaEzzXixaQFGsd9ftlKTkfrmnc74xbq421o/qWRf994TaFzzaYo9CshwBAHzCFDXpXHFRwhssNYLknmPxVIQiB0BV2EP5Jx1Myr/ezOadm2M3VC+KQgIApZCYB9x9qpooVhq4mSwgkAcCHTL9WLhH6/FD594F++v2hyHpXxVELAHAkMVwTzrwpNx+j9ftIfD4qUtEDhJZVP+84JxyM7KNDJkGJ/WmmIMzrOyGuPYjEcyLhst/ij2icOPlepITpjFP5n24eRKvOPXyUlMBjLjf6rYE39WHIzXfybz8Dqysj21Euvq6kTjLNLNsr0ab6JRlhoaZWY05nhz6l6Yj9pX/w/B8pYsTGmCgNURcPccoLLNTkPNa3da3RUZvyCQcATc3fvBd9p1qH3jPvg/n5vw88sJBQFBIHUQ8E29CveW98DfhThLnUmRkQgCHYDApMMG4p5rz8CPld7ZOytkQ0wHQCyntDgCd106CQvWbMVjC1dY3BMZviDQgkCPPC9evPEMNNZUGmUY2aKRY6JxFjIqlZnVKNP4mbUXjbL2a7yJxtmBGm/xVErk+otZ46ysrCyUlZVlXCw6LU1njmkmPvyYNx8ORjP3Oi2TzL3Y9zRwEfy2GcyyVddPsHwHqp//G5QT8gwiCFgeAYfLjZxzb0HDknloXLXY8v6IA4JAIhFwZGQi58wfoVHp/tXOviuRp5ZzCQKCQAoiIMRZCk6KDEkQ6CAEph0xBH++aAou/O/r2FJe00G9yGkFAWsiMHlECf5y3omY+o8Xsaem3ppOyKgFgVYI3HP5FIzqkYOamhojHsm45J49e4wygsz8YeYMySJuso8Ur2SGUXg8tyPsdXDfbP/x2BMe+s/MGe2/2G83+I+D4U9+g+tB48eyiswcixW/RNlTo6+hoQHx9s+ymeQnzI5f27e3/2TYc92TPKf/ZvrX9rW1tS2lGkmcsbQimTYtgMiLiseZmZkoLCw0FhWP2Sk7J0nGND39/dbHYp/++IULaraef17UvDijrZ9Utq/74Bk0rvxYHkIEgbRAIKPvcGSPPUdpm92GUKAhLXwSJwSBRCDgyM6F75QrEdxeiuoXb0/EKeUcgoAgkOIICHGW4hMkwxMEEozA9yYfjasnj8HVD8zFul2VCT67nE4QsC4CmUov7NFrT8WLn63Fk4tWWdcRGbkgEIbA6P498PBVpxjkRut4ta4MpuOXJNFYRo7H5eXlxllILulMqoPZk0ShPUk4q9tXVFQYJGMk/+kfycbW+IX7H81e492WPfEmfm31H82+qKjIsItmH238Yt8+/MgXsZnFvzPtW1/PXL8H659JZu3SOOPiI3mmmbh4Nc7E3tr4aY278Pk3o1GWSvbcWdI1Pxd1T/4/hJqD8gAiCFgfAbVDxjflyhZts01ShsP6EyoeJAwBlYnpPf5sOAt6oPL+nyEUDCTs1HIiQUAQSF0ENHF2m5RqTN1JkpEJAglG4I8XTsKRA4tx/SNvY2+tP8Fnl9MJAtZFYHjvLvjDWcfjortfR5MKXksTBNIBgTd/cg76FuUaZRrNapwRh3SwZ8YUM5Xi1XjT/pu11xpx7dEIY3zWyvaJ0igzqxGW7P7TQeOMSUH19fUtGmd5eXlGJhnTV5kJxEwhTo7f7weZY5Jimknn38nMkYnW5AmPeTGKveBn9fUT2vAV6t57PB2eF8QHQQAZfYch66ipqKa2WbBJEBEEBAEioF4gso87C66uxah69Hdorq0QXAQBQcAmCPimXon7lMaZEGc2mXBxUxBQCLhdTtx51XTk5+bgxsfeQV2jPBPLwhAEiIBHXRsPXX0qnv10tZF5Jk0QSAcEbj1tDC47YcS++HSkTBPGrxkUZxk3xrMLCgr2lXVk/Ds8vt2R9szU4fnN9t8ee1aKo//sPz8/35h6Vg6Lx/9E9M/+6H+8/evxJ9Oe/pOcNTt+sU8ufuS7SM62NX8kzw3ijKUaSZSFa1JFyxzSzDEXpxZcZOZZeI1Ysd9qXPQsgckWjofgFzJqBqfi+umtaiDXfajKNIoOVDo8L9neB4fbA9/07yNQtlTpm71jezwEAEFAI+AZMgZZR0xC1bN/RdOWNQKMICAI2AgBIc5sNNniqiAQhkC2x41Hb/wOvtyyF/+a9wWCzaJlLQtEECAC5x19CC4/cYSRdVblbxRQBAHLIzBhWF/866KTjZijlh1i0ofWiNIaZpHita3jt4m0Z/ycJJXZ/q1oz/g3ZZ+YZGNm/Fa2p4Yam1n/k2lPMokabWxaIy2e+aM9NdLCNeKsaE+txH0aZ8XFxUbZRTKlBEfXECXzzpqfdFaXZeTfefNg2p/+futjsW/RgLMrfjrzUNe85cUWz/pJhj0z5XhhVz3zZzRX7bb8w4I4IAi4uvQx9Juqn/0LQk1Shk5WhCBABDL6HQbvSRei6sk/ILBRypfKqhAE7IaAEGd2m3HxVxDYj0Cfojw8c/P5ePqTNbj/g2UCjSAgCCgEXE4HXv3hWfjbnE/w3qrNgokgYHkE8rM9WPiri4yAPyuntRW/1plVJGeYecVkEJJrjH9Hi3fr86WLvSZHzPrfHntWstPkipn+E22vk4Ninf/W/Xe2Pdc3eRmudeIXb/9iHx0/r9crGmei0WZeoy4dNc6Cuzah+pU7oNIvLf+wIA4IAt4JM1U2zSo0rv5EwBAEBAEGBgq6KzL5apVZ/Bz8n84RTAQBQcCGCAhxZsNJF5cFgTAExg4twd9mTsVvX1qIRaXbBBtBQBBQCDBDh6XtrnxgLpolFiJrIg0Q+MNZYzFlSA9VZq3OkBkyq/FldY00sxplXAKsnGbWXjTOQgb5ysb1x6QS8g+MozOTjLgerFKftheNsy7weDxx45cIjbUDNM6ys7ONsoKcPC3Ax+wbMulkLjm5PCajrtNK9WRHOtZpeWLfbKRlkvk1i58V7fnjQqZbpzXH638y7Ln+a2b/B03b1qXBY4K4YHcEXAU94Jt2LWpevgPNdVV2h0P8FwTg9OYh97xbUf/BcwZxJk0QEATsiYAQZ/acd/FaEAhHYMbRQzHrklNx1v+9gvV75DlZVocgkJOZgUevmYY73/kS85ZvFEAEAcsj0C03G+/dcr4iL7YdIEsUHr8mucPKU4xbtkVORIt/p4o9460kZyKRC9HGz0nWsktm7LX/7emf+JNvIP6UkGpNLh1s/Im2J9kSLkMVb/+dba/LQGr84u0/Xez1+o3Xf12Gsi37jRs3oq6ubpajtLQ0lJWVZZBmJHe4+KOlJXIRcTBkTHlyTY7QTuztjV8sZTyjrZ9k2fNiKcpyoUaVtEOo2fIPCeKAzRFwOOE9+UKE6mtQv/hVyaC0+XIQ9wGH2szhVZlmzZW7UPPqnQg1+gUWQUAQsCkCLcRZd9z26gKbIiBuCwKCQIbLiZtOOx4njhiIKx58Ew2BoIAiCNgegUvHjsDE4X1x3SPz5Jqw/WqwPgAqvI1nr5+OQ7rnG8kgjFczfs1N+oxnaw2nWGSIWMaR37OiPeOv9P9g4yceTI5pjUcq2OsymtHwjzb+ZNnrZCSz/dvdnsk44WVU451/bV9eXm6Qs2bsq6qqyI/NcpSVlYVKSkqMmwcHxYuFnzzmTYXMJdNa42Hu7G7Pm43WjOPkMFMvHvzEvvPxayz9EnXvPGb9JwTxwPYIOLNzkTPjBtS8dqdkm9l+NQgAcLnhHX8xHOp3uPKhXwkggoAgYHMEhDiz+QIQ9wWBMATuuno6CvNy8IPH3oVfyDNZGzZHwK1if6/+6Azc/OR8rNxebnM0xP10QOCXpx+DmccPM1yJlDnEf2dwXWtENTY2GseMf8dSaS1d7BmvZuaRWf/bY09NOeJttv9E28dTKY7z37r/zrbXZSA1fvH2b3d7nWnaFn4+n4/3glmOdevWGcSZLqvITDIaBwIBg5nmIuZi4DHTIJn+SXD9fj/I3PG4oKDASGfk99tjz8HyfGb7t6p9YWGhwYCaHb/YtxM/tX79C54TLah0eDoSH5B11FSoGzf8i2cLGoKA7RHIOnwiPCNPQsV/b0Jz1R7b4yEACAJ2R8B3is44+8juUIj/goDtEeie58Prv5iJZz5do0rULbE9HgKAIHDRsUMxfmixyjp7W8AQBCyPwNjBvXDPpZOVHyEj3sr4NUkeHW9m/JXx6/B4tz4micS/s3ygjnensj39Y/JGpPHn5+cb8f5o4xf7xONHfoT8hln8Nb/C9Wdm/tLFnvgxOSve9av9b489ca+urp7lWLNmTYgaZ3369DFujBSoI+POsnkkw7TGFo/579EE7MS+BT/ejMn0msVP7DsPP/64dC0sQM0zf0ZzfbXlHw7EAXsj4FDZZnnn3YKa1/+L4O7N9gZDvLc9Au4+Q+Addz4q7vsZmqv32h4PAUAQEASAFuKsmyrVKMSZrAdBQBAACnOyMfvnF+OOeUvw+tIyNKvgjDRBwK4IFBfm4OnvnYZrH34bX2+VDWd2XQfp4jfL8r79s3MNCQuSYzpezc/evXsbZATjgbqMI0knXSmMf2/9/XSz15XidBlHkjxm/Ddrz/5ba6zF07/Yt2j06TKE8c6f1qgLt6dsF+czlvWfDvZa401rnLX2f8OGDaivr9+vcUayhjcTkj1cvMw0Y5qq1qTSZI5monVmGI9Zs5M1RWOx15lrZO6LioqMSRb79MCP60Wvj7bWT7T5T4Y9bwrBMlWmcf6T6fJ8IH7YGIGswyfB3XsIat64R/T6bLwOxHXAmVOInNO/j/oFLyitP8m+lDUhCAgCLQgIcSYrQRAQBFojMOHQ/rjjitMVWTAPX23eLQAJArZFgLpQv5lxHJqCzfjT7MW2xUEcTx8Ebph0OGaOHmBUTGP8mY1kA+Pb4fHH8OQFkjc6nsn4pY5Xd4R963i7Po61/1jsmanDFmn8Yh80yMJo828WP/IjOtPRDP7avqKiwiB3452/dLDn+iT+ZvwnGaYz9WjPTFNN9unrP9r6p31lZSXXx36NMzJrbJp55zFPpjW64mEetaCgWfvwwZvpX+z3X/yCX4vGXJvrV2n61c69D4HNq9Ln6UA8sS0CuWfehLoPnkFw71bbYiCOCwKODA98Ey9D066NSuvvLgFEEBAEBIF9COwjzl6TjDNZFoKAILAfgWsnjca5xx2G7z/2DrZX1gk0goBtEeiam417L5uMi/47R2n/NdkWB3E8PRAY2C0fz/9gOvbs3LEv3s3/w0phTP5gpTB+6swTrREVS6W1dLAneRiuUWbGf1amIxlJkjFe+/b2n2z7tjTOYl0/Yn+gxl2866c1fvFUSuT121rjrbV9Tk4O7xWzHGvXrg3169dvH7lABo7kGT8piKjJtPCbSy9FNpA55cWhM814sZCcsLN9OF5m8LOCvS7jGWn+Yxl/Ktmz5ilvtA611hvXfgb/F2+huUbKeaXHI5L9vMgoORSeQ8agdt5D9nNePBYEwhDwjj0XzsIeqHzktwg11gs2goAgIAjsJ86mXNFSqlGIM1kVgoAgEIaAUwVQ7r32DOT6vPie0ndqbAoKPoKAbRH449ljsXL7Xjy2cKVtMRDHrY1AbpYH140fiUvGDodbxarDy8oxns0WKd6t4986nsv4pU5G0GXxxD4+/Jjpwww6s/hZ1Z78CPkSs+PXyU1cf2bwS5Q9x88ypvHOHzP5dKaXVe2pdVhXVycaZ5GY4PZqvIlGWedplEWav3jwZ6aZ/4u5cHcrgbvXYDiyfGgu347A1tVo2roGoQYJulr7kckeo3dkZCpts1+g7qPnEVj/lT2cFi8FgQgIZBQPQ/bxZ6HyqT8huHODYCQICAKCwAEI+IQ4kxUhCAgCbSDgy/Tg/uvOwOINu3HPfHmeloViXwTGDu6Nf313PKb/8yVsr5IMTPuuBOt47svMwJEl3XDikD4Y0VtJAjWHsGDtVnyxYSfOHT0EZx41CKoSqZFppskx0TgLGWUKzWqUafzM2otGWfs13kTj7ECNt3gqJXL9xaxxVlZWFsrKyjIuFp2WRuadJyGTToY0/Jg3GQ5GM+86LZMZSGLf08BF8LPG+umuas7WK6KhcdWifU8EDk82PAMOh+fQE+HMylElHFeiYcUCNFfuRijgV7pRIhhtnccn+4w0o/9IeE88D1VP/g9CwYB9HBdPBYEwBFyFPZF7xo9Q/cI/0LD6E8FGEBAEBIFvISDEmSwKQUAQiIbA8D7d8MxN5+HXLyzE2ys2CliCgC0RcDkdmHPz2bhXEcjPfrrGlhiI06mNALOEvR43ehb48J3Rg3HaqAGobWjCS1+sxdOLV6OirmGfA8cN6om7Lh5vxLaZ+UKyiPI+keLdrePfjIuzUhXLEDLzx+PxtNteB/fN9h+PPUFoixyIpX/a039m3mj/4+3fqvbkN7ge9PhZFpDrJ1b/k23PsofkJ8yOX9tT46+hoQHx+p9Me65bVpej/2bGr+1ra2tbSjWSOGNpRl5MWoCQFwWPMzMzUVhYaJBqPGan4QKK+vskzXbu3Cn2Kv2U+HBRcXGaxc8K9pEENfV6iGX8ybbn/HTtUoTap/+IZn/tt58KnC648pQ+WlFvuEtUenfXYqUbpTLRFJHGjB4p/5XaD1J2G51v0mVoXPeZWpvL7Oa6+CsI7EMg5/Tvo0ldA7XvPgEERZNBloYgIAh8GwHflMtxr5RqlKUhCAgCURCYduQQ/PLsk3HhXa+jsn5/8FVAEwTshMCYAT1xw6TDcdl9b9rJbfE1xRHIznCrrLLemHxoCYb1KsKG3VWYv2ozlm7ejQ17qiOW2c1wORURfBYygg0qBtjFkB1i/JokGMvQ8bi8vNzwnOSQzqRqHe/Wla3C7YuKigwSzor2JIHoP8dfUVFhJM9E8781HsRP+2/Gvr390579c9zEv63x0z+Spa3HL/bWx498FZvZ+T+YPZPMDtA44yLSmVIk0tgilcEj40pmmouPNxvNxPEmIvYtmVZ2wE9rnIXPf6wCiOEaecmyZ7+BjV+j9q0HY3o0cLg9yBh0JDyDR8ORnYvg7k1oXPOZykTbiebaCslEiwlF+VJHIOD05cN3ytWofvEfHXF6OacgkPoIqI0O2cdMhyunCJWP/i71xysjFAQEgaQhIMRZ0qCXjgUBSyHwu3PHY+ywfrjygbmKPGu01NhlsIJAohB4/gcz8KfZi/HZ+h2JOqWcRxCICwFmlnXLzUZJl1zMOGKQUY6xrrEJs5eU4qXP16HKH9v9+ZZpR2PG8J7w+/37Ms1iiV/qSmuMlzP+zTioztSygj3j98wUMjt+s/ZaI472JONIUsWDXzrYh2uMmfFf25PcJEkZL37J7j9c48zM+FPBnklB9fX1LRpneXl5RqYU00+ZCcRMKU4ObypkjkmKaSaaf+ekc/Fr8oTHvBjFXvCzyvrheq177wmVpfN5XD/cKlcXTm8enPndFYl2FNw9ByrirBKB0i/RuHqxKpMnWQ7xASrfbi8C3gkzEaopR/0ns9t7KrF+GyZHAAAgAElEQVQXBCyJgGfIGHhPOBcV//0RguXyYm/JSZRBCwKdhIBBnO3thn+8trCTepRuBAFBwIoI5GZn4t3fXobXlpTh7298ZkUXZMyCQLsRuG78KJw8tA8uufcNBJVmlDRBoDMROP3wATjnqMHo3zUfSzbtwitfrMOq7eXYXVOPQLA5rqEcO1CVa7xkIvbs2mnEsxkPZFCcZdx4XFBQYCRBsDIV49/h8e1ImUqJsmemDM9vtv90sCfe9J8tXvzpf2fZa75Drx9W6mP/JFdjGb/Yt/AlqYQf+S6Su23NH8lxgzhjqUYSZeGaZtGYc838cnGSbGMj8xleI1bs9wtOEp9wPAS/kJGZmMz1Q+a9e2Ee6l6/SwVZt8f1g9v6yw5PFjL6HQZ3n6FwdemtyjluRdOmFQju2YqgykZTed7tOr8YCwLREHDmdUHujB+iZvZ/EKwQwkBWi/0QcBZ0R87kK9Q1cBcCZV/ZDwDxWBAQBOJCoIU46yrEWVyoyZcFAXsi0D3Ph+d/cgHumLcEbyxbD6EN7LkO7Ox1z3wvnvv+dFz94FtYqQgLaYJARyHAzLK+RbkY0qMAk0f0xeDuBdhWWavKMG7B28s3ojxMs8zMGHrkefHkddPAz1gqpbEPVhLTskVMGtEaT2btGT+PtdJbpP6taM/4t9ZYMzN+K9szM5HNrP/JtCeZRI02Nq2RFs/80Z4aZ+EacVa0r6mp2a9xVlxcbJBfZEoJjq7Zqmt+0lldlpF/582D5IP+futju9uHM8msuRovfulkz0xFtnjWT7j/HWWPmr2qtN0shJoCZn53v22jrhGWc3Tmd0PmiBOQ0Xe4oYPW8PWHRknHUMCfmH7kLIJAGAKZw46Dq+cAlT35pOAiCNgOAUemF7ln/ggNX81HHXXNpAkCgoAgcBAE9hFnsyXjTBaLICAIHByB754wEr886yRcpko2rty29+AG8g1BIM0Q+OnU0fAHmvDvd5akmWfiTiog4FYx6Okqs+yyE4ajp9qssLhsOx75aIVB1HLdJSrTUYXr8MhVU3FUv+774tk6s4zkDDPPmAxCcozx22jxbh3/FvuWzLz24MdKdppcMYN/ou11clCs89+6/862Z7ycvAzJLeIXb/9iHx0/r9crGmei0WZeo87aGmc90bDsA9QverXDnhUcmdlw9x4Cd48BcHUtRqihDk3bS9G0bZ3KStumMtGCHda3nNgmCKgHupwZN6D+w+da1pQ0QcBOCKj17z3+LCAjCzUvqE0QgQY7eS++CgKCgEkEhDgzCZyYCQI2RuAP503AyP69ceMT76K8Vp43bLwUbOl6T5Whc/elk3Dp/W+iSvT+bLkGEuk0M8sGdcvHmAE9wPKJXZV+2dodFVikCLNPynZgV3V9Irs74FxnHzUIv5x6JLKzswyyxgoaZe3VWDOrUUbgiI9Z+3TQKGNmYXs02pKtMZbs/lNBo4zr0KxGHMd/gMZZdna2kYbKRaEXB9PqyKSTuSRJwmMy6jotVQsiRjrWaXli32ykZZL5NYufFe15cyfTrdOa4/W/o+154TS89m9VprHzyAaXKqmXecRkZAw4HKH6GpUh8R4ay5YYWWlSzrHDno3S+sRcS5mHjUPtnP8mLnMyrRET59IJgczDToJHZVxWPnCrcU+VJggIAoJALAj4plyGe/eoUo2ScRYLXPIdQUAQUAhkezLw5I3nYkdNA376zAdoVoEYaYKAXRBwOR24c+ZEfL5hJ+6ZL2XR7TLvifSTayg7w40pI0pw5bhD0acwBx+s3oJ/vb0E63ZWJLKrqOfyuJz46BfnoWLvHqPSGoPq1Fxi3LKt4Hq0+Heq2DPeyswnj8djVPpi/D5avF7LNBEsLbtkxl77H94/yYZwGado+LF/4s/x6v6TZc/5p4SV2f6TZa/LQJrtP13sza4f7X9b9hs3bkRdXd0sR2lpaSgrq4VxJ7nDxR8tLZEXARcTyzjy5JocoZ3Y2xu/WMp4Rls/nWHP9dqsdM1qX769036gwztyqOwIV7e+LZloPQcCDieCO8sQoC7ajvVJGZN0akEEXBnwTbkSgQ1foXHFRxZ0QIYsCJhHwFnUC75TrkHNS7cjsH6Z+ROJpSAgCNgOASHObDfl4rAgkBAERpX0wCM/OAe/fvEjvLtyc0LOKScRBKyCwAmDe+Nnp47GpfeprDN/o1WGLeNMMgJDexbilENLcHjfbvB63KoM4w58tn4Hlm3dq7J3kyNlcsdFJ+PwbtkGuRNL/JGkDss4Mo7I+Dc3+TMerjWgYpExSqY9/WQyzMHGT39ItrX2JxXsdRnNaPhHG3+y7HUyktn+7W7PZJzwMqDxzr+2Ly8v30fOtnX9Rlo/tK+qqiI/NstRVlYWKikpMS5+zTzzk8c8KZlLChjGw7za3Z43G60Zx8llpl48+Il9x+HHzMqGr96F/5PXk/wY0dK9M7+7oYnmLh5mlG9sXL1YkSHLEPLXqGy05DxMpAQwMoioCHDdkDirfuFvkrEoa8VWCFBL0nf69+H/fK66j8+xle/irCAgCLQfASHO2o+hnEEQsCsC044Ygj9fNBnn3fU6tlbU2hUG8dumCDx53amY9eYX+EQRH9IEgUgIZCtyrIsvCycN7YNzjhyMfK9HEWU78dCC5YZmWSq07xw9BL8/41gVDG+pPsXguNaIamxsNI4Z/46l0lq62DNezcwbs/6H28dTaY34USONeOv+xT72Sn/Ej3wDk5rM4if20fHz+Xy8F8xyrFu3ziDOdFlFgk6yLBAIGMw0FzEXM4+ZRsn0T4Lr9/tB5o7HBQUFBmPP77fHnpPN85nt36r2hYWFBgNqdvydac/0Vc5PfX09KioqjPmKp/9k2/fq2QN1bz+MJpXhlUrNkZEJZ64iqXsNhrvvcDiyfAju2ohA6ReGLpo0QSAcgaxjZqC5thyNX38owAgC9kFA7YTLGjNdZe2WoOqx38nmAvvMvHgqCCQMAd/kS1Wpxm5SqjFhiMqJBAH7IJDpduGea2egKeTET1TJxkCw2T7Oi6e2R4CZQxcdMxRXPPiW7bEQAA5EYFivQpw7erDKLGNFshDmLd+kNMt2YOOeKlSmmC7e8F5FeOLaqcamdcZfGb8Oj3frY5JI/Dvjlzrezfg3SSIdrxb72PDLz883+IZo+DEezuSTSPhb1Z78COPlZsefCvacD65/M/On+aH22hM/JmfFe/3p/ttjT7+rq6tnOdasWROixlmfPn2Mux8FAMm4M22VZJjW2OIx/z1WAUU72/NmSqbcLH5i33H4hZoCqH7urwjVVaX0846zsCc8A48wiDR14aFp6xqjnGNz1R6l51Od0mOXwXUsAo7sXOSeeRNqXr9LrYfdHduZnF0QSCEEXEW94Z14Caqe/COCe7em0MhkKIKAIGAVBIQ4s8pMyTgFgdREICvDhdm3Xoz7P1yBl78sTc1ByqgEgQ5AoHtuNh6/9lT88oWP8IkiRaTZF4G8bA/6d83DcQN74qRD+oCbChaVbsecrzZgxTZV1jCFdSA51jduPgvd87INMoBkDYPyOvNGVwpjpSodH+dnpGOr2+tKcbqMI0keM/6btWf/rTXW4ulf7Fs0+iJpxMWyfrVGXbg9Zbs4n3axb61x1tr/DRs2MGlov8YZyRoy7SR7uHiZacY0Va1JpckcnXlG5r2oqMiYJNbsZE1IsbcnfmRySapyveidAvGsn860Z/ZW7Zz/WuYpx+HOgCPTq0o5DoVn8NFw5BYpLbQyNKxYaHyqX3nL+CIDTQwCmUeeAleX3kbmpMx/YjCVs6Q+AszCzT37x6ib/xT8X8xL/QHLCAUBQSAlERDiLCWnRQYlCFgKgZOG98NdV52Oax5+G0s2ySY2S02eDNY0Ag5l+RtV4o7EA7X+JAxhGkrLGjKj7PwxQ3CsIsz2Ko2ylz8vxXurtxh6ZXWNTZbx64eTD8fMoweCZdh0/DI8eYHkjY5nMv6t492Mf7ORrOD3w+OfqWzPTB22SONvHe/Xx+H+R7OPBb+O7L+94+9Ie/IjxMes/9qeld5IcsU7f3a0D+cjSIbrTDnix0xRTRbq67f1/Le2r6ysJJm8X+OMzJpm0rUgIE+mNbriYR7bax8+eDP9i33Q2Clgdv7SFT8jxXr+Y2jastoyP+qtB0ptq4yS4SoTbRDgUbtk9mxBQPnTvGerKt1XYVm/ZOAxIuByI+e06+Ff/CqadqyP0Ui+JghYH4Hs48+CM68rqp74I0JNIkpu/RkVDwSB5CDQQpx1lVKNyYFfehUE0gaB33/nZAzr2xPXKvIsqEqTSRME7IAAs3TuvmQivnvPm/AHrEOU2GFuOsJH6pUd2qcLjhnQA0eUKLmeQBCLVbbhwnXb8fWWPSmdWRYND67j1244HVUV5UalMCaB6MwTrbEVS6U12lndnuRfJI2yePxnEgXJRJKM8eLX3v6Tbd+WRlus+Il9ZI07s/jFUymR129rjbfW9jk5Oay6OMuxdu3aUL9+/YyLRZNnvXr1Mpg4CiJqMk0f8+T8O5k4Xhw604wXi93tiZfGpy38dBnMSPiJfcfi16zKM9Y8/b8d8UzR+edU1yEcTmT0HYbMo6bCpQi1pu3r4P/8LQR3CqHS+RPSOT2SOMgedz5qZ/+nczqUXgSBFEDA3aM/vJMuw947rlFZlqInkgJTIkMQBCyLgG+SEGeWnTwZuCCQQgjwVeyFH1+ApVv34u9vfJ5CI5OhCAIdi8DfzzsRb369wdCxkpaeCIzoXYRLjx+OKUrXbkdVHe7/4GujNC31y1K5DGM8s/GkKjva1RUw4t6RytLpeC7jtzqZg/FvJhkwuM4WHi/ncXiwX+xb+ATix0wfZrCZxc+q9uRHyA+YHX8q2HNdc/zUOot3/pjMozO9rGpPrcO6ujrROIvEZLZX4000yjpOoywW5rkt/INKI8wob5eGzZmrfox6DTQ00UiuUPuKZSmZXSeZaOkz4b6p1yCwYSkaVy5KH6fEE0EgCgJOVZ42Z8YNqH3nCTQsfVewEgQEAUGgXQj4Jl2Ce/dKxlm7QBRjQUAQMBAYPaA3nvzhObjh8ffw0dqWDcfSBIF0R2DKiBJcP2EkLrh7DgJB2dCWDvNdpDLLxg7qhWNUCcZB3fKws6oeH63bhqWbd2PV9pYyf+nWbp12NC4+9hDROFPkhlmNMq3xZtZeNMrar/EmGmcHarzFUymR6y9mjbOysrJQVlaWcbHotDQywzwJM8vIkIYf84bJwWjmXadlMoNK7HsauAh+qbd+CgsLgWXv2iPw+k0mmmfUeLgKeiC4e7Py+z0EVVnHUMAPdbGn23OPLfxxFfaEb8aNqHn5n2iu3GULn8VJmyOgnj+yx54NbgyofOS3NgdD3BcEBIFEILCfOPs4EaeTcwgCgoDNEfjepNE459gRuOieN9DQFLQ5GuK+HRAgyTL7R2cYhPFnG3baweW089HldMDrycCQ7gX47nFDceLg3tiwtwpPLlqN15aWockGhOjUw/qB2ZPOVvHu1vFvxsX37NljlCFk5pnH4zHi4YyfR4qXp5o9F29b5EAs4w+3Z1lBZg7F4z/tiR8zd6xmT36D82l2/Fa3Z9lN8hvU+GtoaIh7/pJpz3XHMp5mx6/ta2trW0o1kjhjaiovJi0AyEXN48zMTJBw4E2Bx+w0XABRfz9cQI1/b689J4WL02z/VrCPJCip8Yxl/GL/bUHOaPgxC61uzt1KF6os7R582nRI3eSd3nw4u/RGRvFQuLr2Rchfi6ataxAo/RIsXSnNOghkjlREaPf+qHtHZU2KGrN1Jk5GahoBz5Ax8Awfq0iz3yDUUG/6PGIoCAgCgoBGQIgzWQuCgCCQSATcKj7y0PVnoLqxGb984SPJwEkkuHKulEXg1mmjFbkSwj/mSpnSlJ2kCAMj6cnyi+OG9EbPfB+Wb92DBWu2YeX2vdhcXmMrvcaeeT7M++nZRsII49nl5S2ZdSTHdCZVW/FuHf8miVZUVGSUb7S6fUVFhYGFWf+TYU8Sj/hzvqL1z/lh2cDW86nt6TfnL17/rWLfXv9T2d5IkFEt2vxFG//B7JlkdoDGGReRzpSKVOOVg2GZPK3hxc537mzZYaIF+cS+JdPKDvhpjbbw+Y+ljGJrjbzOsg81BVD15O8B9Wnb5nQZBFqGCkYzE625ei8a136mMtI2qXKOlUDQxthYYFH4Trse9QueV9lmsrPPAtMlQ2wnAiw5m6PWfO27LNH4XjvPJuaCgCAgCLQgQOLsPqNUo2ScyZoQBASBxCAworgbHv/B2fi5Is4+XLM1MSeVswgCKYxAXrYH9102WWVazrEV2ZLCUxJxaBkup0GQDe1RgGmj+mN4zyJsKq/GK0qv7N2Vm1HX2GQ1lxI63he+fzq6ZDQbGk5sbcn4kExivJzxb8ZBdaZWLPFPXaktWfaMvzLTy2z/Zu21xhvtiR9JpnjwSwd7ZuaxmfVf23N9kqSNF79k9x+ucWZm/Klgz6Sm+vr6Fo2zvLw8g/xi+ikzmZjpxcnx+/0Gc8tsHR7zJsHMMy56Tr4mT3jMi1HsBT+uH7KyZP7Nrp9E2+fm5iJjyzKDdJCmEFA/Xo4sH5y+AmQMOAIZ/Q5FqLEegY3LEVjzSQuJJi2lEGC2YNaY01A7578pNS4ZjCDQUQh4p1yJ4M5NqJ33kGRYdhTIcl5BwIYI+CaSOOsixJkN515cFgQ6EoEzjjoEt5x5Is75z+uobZDNiB2JtZw7NRD450UnYc5X6/Hmso2pMSAZxT4EuuRk4XRFlFGPrme+1yDJ3lq+Cet3V2FvrV/Izm+QOnf0YPx04gijDF1BQYGRucSydIx/M76tK6m1jnfrY9rx+zw2a89MGZJaHWmvM610vD58/LH03xn2+fn5RhJKJPxj6b899pxv4t+6f41XtP7Jl5AcFfvOx4/XJ9evWfxpz/kjudvW/JEcN4gzlmokURauaRaNOdfMLxcXyTY2Mp/MQIuFeRf7kJHZJ/h13vrx19cj+O5D9irTGOeDo7t4mEGguYr6qJJodQhsXqGC1hsQLFe7JIL23okUJ5SJ/7rSrPNNvRpNm1ai4ev3E39+OaMgkEoIqAeXzBEnGpmxVY//PyHy2zE3DlcGnPldoZ4mEdy7Q+lbyr28HXCKaZogYBBn5Srj7LWFaeKRuCEICAKpgIA3MwP3X3cGtlTW439eXYym5lAqDEvGIAh0GAJnHzUIl44dhgvufgONou/XYTjHcmJmlg1WemXDexdi4rC+6KaIs017azB3+UbMX7VF9BfbAJGlK+f++Ezs3dVS0SdS5TAtW8SkEa3RFUulNX2+cHvGz2Ot9JYu9oz/a401M/5b2Z78CJtZ/5NpTzKJGm1sWuMtnvmjPTXOwjXirGhfU1OzX+OsuLjYIL/I1BEcXbNV1+yks7osI//Oi59pf/r7rY/bax/OhDNzKd7+xb4l883s/CUSP532HM/6Ce8/Ifb11ah56R8qq8ofy3OHrb/jcHvg8GTBM+wEeIaMVgFXFxpXL0bDsvcVoVZra2yS5byzoDtyZvwINS/ehuaaltrb0gSBdEXAkVOI3Ok3ovrlfyGw4et0dbPD/XLmd0PuuT+BS33CoaoUb1+P6uf+Lr+DHY68dJDqCPgmzmwhzqRUY6pPlYxPELAcAt1yvXjn15fgigffxoptey03fhmwIBAPAnlZHsy/9Vxc/sBbWLJpdzym8t0EIeD1uHHRsUNx/pjB8Ga48fpXG/DEolXYWV0PvyrDKPR9dKAz3S48ds0pOKR7vkEOMK5Ncozx52jxbh3/JgnGSmw6U4nJJGIfO35MJiF+mlyJF7+OsNfJQbHMf6T+O9ue8XLyMly/xC/e/sU+On5er1c0zkSjzbxGnVU0zrKzs5Hr34PauQ/Ibvt4H9Bcbri794e712C4eg1SkddGBHdtRNO2dWjaqUoyBBvjPaN83wQCHpV94+5egrr3njBhLSaCgHUQcGRkwTflCjRuWI46pW0mzTwC2cefqcq7TkPjykXGpgePyuBzZGaj+vl/KBKtzPyJxVIQsDgCvkmKOBONM4vPogxfEEhdBC4bNwoXnTgKVz/0NsrrGlJ3oDIyQSABCPzs1KPQEAjiX28vScDZ5BQHQ4CZZSOLu+Coku44un935Cry8stNu7CodAcWl+2APyDVJQ6GYfjfnYog+99zjseMwwcY/ywaZy0aneGZd6JxZl6jLdkaY8nuPxU0ykhqm9WI4/gP0DgjucCLgxcF0051Wp1OKyVzyTQ7Mqo6LVWXZYx0LPYtaYl2xY+MN5lus/4n0p5rN7RqIfyfvh7Pb6h8NwICjkyvKqGmMtGGHgu4MxBYtQgNKz5Cc121IiWDglkHIZAz40bUvfOYKlkn2WYdBLGcNkUQyBw1QRE8R6PiwV8YJWOltQMBlS3syFBluL/B0ZGdi8Krb1MlG7eiUpXAlCYI2BUBI+NMiDO7Tr/4LQh0OAJuFdiefcuF+HDtDsya+0WH9ycdCALJRICl7h65agpm/N9rRtaNtMQj4FaxtZysDJx39GBcfsIINCuc31y2Afd/uBzbKqQiUHsRp87Zr6YdacTAWbGLyRVMEogW79YyR/zk98OD8wy2h8sYRYuf046Vwhg31cF9M/bsj5lbHo8H8dgTOy27ZMZejz9Z/XP8xI/zZWb84fbEnxJW8eKn+7e6vVn8dBnKdLXfuHEj6urqZjlKS0tDWVlZ+8gyLv5oaYm8KLiYeFMhOJocoR3JIrG3L36xlPGMtn46wp43w9o596gd9uva+5sq9hoBRZq5CnvC3a0E7j6HqCwGrwrGbkPT5pUIbF1rZKZJSwwCbpXpl3nkFNS+ca+Qk4mBVM6Sogg4PNnIOVOVJJ19lyrRuDxFR2ntYWUOPUZh/ENU3PtjpV/ZknEuTRCwGwK+iRcLcWa3SRd/BYFORmCg0hp6+PqzcO0j72JjudpgKE0QSFMESOrcNXM8Zi9dj5e+LE1TLzvfLZYQPLKkG046pA9G9umCQLAZC9Zuw5LNu7B8y17USWZZwialR54Xc286wyh1pzf/h8fDScrs3bvXiHsz/s1N/oyHaw2oWGSMkmnP+KsuQxlt/PSHZGFrf1LBnvhpcq4t/KONP1n2OpnGbP92t+f1GF4GNZ71y6Qvlk2lfXl5+T5yNdb1o+2rqqrIj81ylJWVhUpKSoyLP5w55zFPSuaUtVvjYV55Hjvb82ajNeM4uQQ9HvzEPjH4GTWH83NR9aTaXa/mRFrHIODIzoFn8NHwHDJGaek40LRpFRrXfmrocYUa66FuLB3TcbqfVWHpO+UqBHesh//LeenurfhnZwTUs4Z3/Ew0V+5EzRv32xmJDvU9e+zZ8J54jpHRF9y1uUP7kpMLAqmKQEvGWRfROEvVCZJxCQJpgsBlJ43CNRNH4+z/zEad0hqSJgikKwIzjxuKs44YiIvufdMgeKTFj4B67TfKLpLEmTKiL04f2VI68J2Vm/H4xyuxvUoqccSPauwWT117KnplwSjLxmA944ixVFpjD/y+1phqbGy0pD3j1cwcMjv+cPt4KtURP5IbxFv3L/axV/ojfuQbmNRkFj+xj46fz+fjvWCWY926dQZxRrKGTDRBJ1kWCASMYy5iLmYeMw2R6Z8E1+/3G8wdjwsKCgwG2Kx9YWGhwQBysnm+ePu3kj3TP+lffX09KioqDH/jGb/Yx46fSqmEd9ca1H/4XOy/mvJN8wg43XDmFcFV1BsZ/UcaWWnB8u0IlC1BYP0yRaDJg3Q84Dp9BciZfoPKwLnTICGlCQLpioC7ZAR8Ey9Bxf23GPcMaYlHIHP48fBNvRrBPVtQ+djvZEND4iGWM1oEAd8EIc4sMlUyTEHA0gjkZnvw7q8uwYMLV+KhBSss7YsMXhCIhkCBNxPPfm8arnv0XZTuqhSw4kCAGlvHD+ppaGyN6FVkEGRzv96IpZt3Y8OeajQ0iRxGHHCa/ipLYN40caSR/MB4OOPfJJEYn2b8Vce7Gf8mSaTj1fy7/r6Ol4v9t/HLz883+Aaz+Im9OfzIz5BvMIuf5ne4/s3MX6LsOX6dORbP9af7b489/a6urp7lWLNmTYgaZ3369DFuNBREJGPOsnkkw3gz4CeP+e+RBBNpFy4gaHd7TiaZcrP4iX1i8GOmU+28B1UJwVWmf0TF0DwCzuw8ZAwYCXfJoXCqrLSm7esVgbYUzdV7hAiKAdaM/ochY+ARhr6ZNEEgbRFQWlw5p10H/7IFSotyTtq62VGOOX35asNC14inp8aZI0tlBA8YhcyR49BctQfVqhRm05Y1Ld+nDppHba9Uv5WiKddRMyTnTTUEWoizIsk4S7WJkfEIAmmIQHFRLp688Vxc8dDb2FYpWkRpOMXi0jcI3DJ1NDZXVOOJRasFk4Mg0D3Xi5IuOZgwtFiRZr1Q1xBQmohb8cqSMmwVzbKkrJ8hqrzuU9edCpbI1JXCwuPbrePd+lhXCmNQX2fuWMleV4rTZSjDNdLi8d+svdaIi6SRFkv/Yt+ikRdJ4y1W/Frbs0wp59Mu9q012lr7v2HDBiY97dc40zUcuWjJtDPTjGmnnITwY82kk3kvKioy/s6anawpSmZe7O2HH5lckqWR1kss66cj7A0Nvtxs1Lz2H0XS7E3KD7B0+g0CDM4qHTRXUS94hh4LV9diI4DbuPoTRaQtkTKabSwU7+TL0fDVfFWqsUyWkiCQtghkHTUVzoKeqH76z2nrY0c5xvtq3kW/grOwR2TiTGUBqx9nNNfXoHHFQtQvfBmhuirjuy6lUembNBPO/G7GcePaz1H/wXMt5XWlCQJpjIB3AjXOhDhL4ykW1wSBlELgd+eehOOGlODi+96U7JGUmhkZTCIRGNKjALeddyLO/PdriTxtWp1r3ODeuPj4oRjWoxCrd1bg+c/X4fMNO1FZ34hGySxL6lwX+bLw+NWnoK/a7BApfqnj3Yx/s5FsYPw8PP6pkx9S0Qr2eGkAACAASURBVJ6ZXmxmx5/K9uQfSFZGwz/a+DvSnvwI14PZ/rU9K9WRJIw0f9HGb3d7ktnER+PHTFHiGH79RsOP9pWVlVxf+zXOyKyxkVnUgoBcfFqjKx7msb324YM307/Y77952BU/LvB8+FH7+t0INTUm9YdYOj8QAWZIuPsMhbvnQCNoG6zYgaataxHcvckg1KSko4p153dXQe1LUTNHrV8V9JYmCKQjAk5VzjVn2nWoefn/Wsq5SosPAbVhyTPkaHgVAeZQJFnNG/ehee+2A84Ram5S2nHqvopvtCbVRoasIyYie9x5CAUDCJQuNe65zHBt2roONa/8W+7B8c2CfNtiCLQQZ0rj7PWPLTZyGa4gIAhYEYEe+T688pPzMeutL/Ha0vVWdEHGLAgcFAGfx42HrpyC/7z3Fd5Vulx2b9Qs65OfgxG9izBuSG+QWNxVU4+Fa7fj/TVbsLlc3u9TaY24nA7cPXMChnfJRm5urkHCxFJpjckjrDTGT525ojW6rGJP8i+SRlk842cSBckIJtnE6397+0+2fVsabbHiJ/aRNe7M4hdPpURet6013lrb5+Tk8F4wy7F27dpQv379jItFk2e9evUymDgKIvJkkY7JnPLi0JlmvFhisddlHNPRPhpeGs9o/ot92+stXvxYeqpx1ceo//jlVPpNlrEcgIB6olT3DWqiZR4+ERl9DjH0jRqWf6iC6F8BQfsKaWeNOQ3UOKt77wlZM4JA2iLgPelCNNdWovbN+9PWx85wzN1rIPIu/r0iyHajSumXNddXt9GtA15FmGUdc7r67i5UPfMXtVlht/FdZ35XFFx1m5qLe9Hw9YLOGLb0IQgkBQGDONsjxFlSwJdOBQGbInD0wF6468rTMeX2lxAIiuazTZdB2rv9/fEjMaxnIW56+gM0q1iMHRs1y0iUXTNuBA7r0wVLNu3G/R8ux0frVPkzhYldcbHCWph53FDcNP5QIzsoPP7N+K1ORmD8W8sY0adY47d2t2emDyvamcXPqvbkR8iXmB1/qtgz040V3SLNH68DJl9F4o+YCcjWHnuel/iZ7b+99tQ6rKurE42zSExmezXaRKMsMRpl7dWIYwCwads6K/xOyxgVAtTiYQDY1b0f3F37GuXFWKawaesaRajxpmuPB3CH2wPfqdfCv/hVNO3cIGtDEEhLBDIGHo7Mw8aj6vH/J/paCZhhV5c+hlacw5uHmtn/Udqe39aYyFIbFLInfBfNe7ai+uU7WjJ8dXM4kX/13xFQJRvr3n08ASOSUwgCqYkAibP7hThLzcmRUQkCaYoAdXMeuG4Gysrr8Jc5n0nwPE3n2e5u9VbZlXdfMgGXPvAWKuoabAMHy/sdN7AHxiqCvHteNkp3VWFR2XZ8qUgzySyzzjLomefF3JvPxC4lW8Q4ZCwaT6Jx1mzIOonGWdAgV+PViEuERptonB2o8RZPpUTiH7PGWVlZWSgrK8tY7Dotjcw5T0KmnQxp+DFvfRyMZt51WiYzyMS+p4GL4Jfc9UNmu2t+Lmqe+oN1fqllpN9CgFpomYedrMi0QWiuq0Tjsg8Q2LIKoYB6EE/jbDRnbhGYicPgtzRBIB0RoDZXzmnXw//l2/B/8no6upgUn5ilmnveLUYJ3JqX/onAxuVqv0HLhgN38TDkXfhLIyut8qFftNxHw5pTEW75186CX+mg1S96NSnjl04Fgc5AQBNns6RUY2fALX0IAoLANwgc2qcbHrj+DFzx0Nso292iNypNEEg3BG4//0Q8/elafFzaIgOTji3D5YRXlaY8pn8PXDZ2GAZ2zcfX2/bi3ve/xuL1LRkW0qyJwHPfm2ZkTYbHcxkX37Nnj1GGUJMjOjgfKV7eOn6ebHvORFvkQCzjD7dnWUFm/sTjP+2JHzN3rGZPfoPzaXb86WJPjb+Ghoa4549lO8mPJMOe645lPM32r+1ra2tbSjWSOCObzouJ6ZM8ORc1jzMzM1FYWGiQajxmp+ECiPr7rQUQ22vPSeHiNNu/FewjCUpqPGMZv9h/W5AzfD2GFMFS9+6j1vzFllEfgIAjy6fKOfaCu8dAuHsPUXI8TSoTbb1RzjG4d2vaoZV93JlGhh1LjUoTBNIRgcwjJsFV0APVL9wO9YCRji4mzSeHNxe+qVerrN0+qHrif4xSmGy5F/zCyOitfu42lY226sB7rMpyzT3/FjBrreKen0gGYNJmTzruDAS8KuuSGWdCnHUG2tKHICAIhCNww9QxOHJgMW54cr4AIwikJQJThvfFd0YPxnWPvZt2/vUtzMHpo/obhFletgeLy3ZgwbptWLuzEjuq6tLOXzs69LNTjjLI0Nbx7baOmWHEMnTMUGOJRzaSazoTra14uT5fKtlXVFQYyTNmx58se81XmOmfJCDnj35z/uL13yr2XJ9MLmm9HmMdfyrbc/7Zos1ftPEfzJ5JZgdonBFEzaxHS0vVmmfsnGmZbFqQT+xbMq3sgJ/WqAuf/1gF/LizoWPteylts1fQuHKhHX/v09xnB1zd+sIz5GhFpA1Ac2O9UVqMJR0ZIA4F/Jb23+HJQu65t6D2jXsVebbN0r7I4AWBSAgwk9Q3+QpUPf0nBHeLeHiHrBKnCxn9D0OgdKk6fQjuvkORd/4vUb/4NdR/8Oy3uqTmmXfc+fB/9uY+XUWHJ9vYsKC22Rllc6mJpnYtdMhw5aSCQGcisJ84W9SZ3UpfgoAgIAigZ0EOnv3hObjjna8w+6v1goggkHYI9C7w4ZlrT8XM+9/C+j3WzqzMznCjZ74Xhxd3xYzD+6OXKkW5fFs5nv5kDT7dsEMXdUi7ObSzQ5OGFePPZx4Db3aWAQPjm7rSGuPljH8zjqkztWKJfybbnvF7ZnqZHb9Z+3DNK5JxJGniwS8d7JmZx2bWf21PjS+SrPHil+z+SdZpjTEz408FeyY11dfXt2ic5eXlGeQX00+ZycRML06O3+8HmVteZGRieZNg5hmd5t81+cGLgBdjouzJ6rE/s/2Lvb3x69W9K2rn3o+g6EOl9XMPA7vOnAKjBFlG3xFweDKVHtpaNJZ+ieCujZb03TN4NDIPPRHVr/5bZeIELemDDFoQaBMBRej4Jl6qMkW3oXbew0LEdNJS8Z58ITJHTUDFXTci1NR4QK+e4cfDN+UKoxxu1WO/R8hfC5KbOadeo/QmSxRx5kSovhr+Je+gfsELnTRi6UYQ6DgEhDjrOGzlzIKAIHBwBL5zzDBcNv5IQweqISDP+gdHTL5hJQScKkhPnbNPVMlCli60YuujMssuGjMEYwerDWSq4vm8FZvw3uot2FpRi8r6BiHMrDipMY55ULd8PHrVFATqaox4tK6k1jrerY8ZVGcZOh4XFBQYmWY8ZvycZEks9syU4ffT2V5nOmm+IBw/7X9+fr5BskTCL5XtyZe4XC5EGr/2N9r4xT4x+EW6fg6GP69P4k9yuy17kuMGccZSjSTKwjXNojHnmvnl4iDZxkbmkxlosTDvYh8yMvsEv45bP6GGOlS/dLsR7JNmEwTUQ7qra19k9DsU7u79jftZcNtaNG1fh2DFTiMYbIXmHX+x0iX6WmWKfGmF4coYBYG4EHCXHIqsURNR+fCv4rKTL7cPgayjpyJrzGmo+O+P9xPy6p7pGXqsKut4JZqr9qD62b+iuabC6Ij30ewTzlFZ24vUPbTUIPM9w49Dw5L3UPfhc2mtMdk+pMXaCgh4J1z0TalGyTizwnzJGAWBdETgoe+dgYVlu/DoxyvT0T3xyeYInKAIp2vGHYrLH5xnCSRyMjMwuHs+jirpjuMH9YRPHX+1eQ/mLt+oPnejMSgVFywxkQkYZJbKMnzlhtPhafIbmk6sJKZli5g0ojW6Yqm0xuG0tmf8PNZKb+liz7ic1lgz47+V7cmPsJn1P5n2zDSkRhub1niLZ/5oT42zcI04K9rX1NTs1zgrLi42yC8ybQQnnAkm005ndVlG/p03D6b96e+3Phb7lsw9XTPUzvgxM5HN7PoxY8/yXzWvqYwdafZEwOWGQ2n2eAYdBc8hx4AaaYFNK9C44qOU10TLOfMm1LzyL8nEsefKTWuvHVk5+8qQNq75NK19TTXnHN48FFzxZ5U19i7qP3pRJZG54J18GTKHHoNQsAmVj/8ezUpXMbzxHro/O82B7OOmI+vYMwyCjZm90gSBVEPA6SuAM7+rMSxnphdOpdnXujlzCuEZeDjWN2bgC7Ubfu2OFj2D1m1HZS02l1djt9Is2binRSdQmiAgCAgCiULgmEG9cf+1M3DRPW+gdLe1y9klChM5T/ogwKyzV26YjgvV+q5pCKSsYyVFubj0+GGYNLwYgWBIlWBcjVeWlKHa32hkg3776SBlXZGBJRCB/z37eEwf2S9qvFvHv3Vmmc6UYjIJyTXGf6PFy8W+hU8gfjrey0wzM/glwl6TO+xfJwfFMn9MhmFmYTLt6T95GZJbyRh/e/tPdXuv1ysaZ6LRZl6jrmM1ynobP32RMh+1xl5b/RcU5MP59Xw0fP1+An8+5VRWRsClgmfu3oPh6jHQKOfYvGcLAirwy3KOqZSJlqGIPne3EqXP95KV4ZaxCwIREcgafaqRFVr9zF8MskZa5yKQOWo8vCedr3QgGxVx5oQjO1dlti5B7XtPorniQNIs0sjcxdRJ+zlqXr/byESTJgh0KAKK3HX61POcIrqcuWoDn1qvTq/6Tx3z/1MP1KHIMW6MIUkWcGYYw2EpeTZVUsP4zM7ONj65W5DPjz6fz9j8x78zyMFj/jv/zpaTkxPRvrK2HuW1avex2nW+p6YejU1BbKuowbbyGlW2yY+qugZVwqkGO1QZJ/69rjF1A4UdOm9yckFAEIgZgT9fMAGezCz85uWPY7aRLwoCVkHg59OORoP6rbz9rS9SZsjMJDuyb1eMGdADR6jPhqZmfKo20Xy6fieWqMyyYLNQZSkzWUkcyImDe+OumeONEYjG2VbjOdmMRlo6aJQxs5D+t1ejrL32onFmTuMtERppB2ic8cWSaaRcFHpxMK1Op6WSueQxGVWdlqrLMkY61ml5Yt9spGXaDT8y3mTqzc5/e+yZ7eh/8TZDr0WaIPAtBFieTGWhZR52shGUC2xYZmj3NFftViXMWIYheQ/Mud+5Ff5PZhtjkiYIpBUCKnspT63vintuUllMQpolbW5dGcg6YhKgsnID65cpHdD1MQ8l68jJ8I7/LmpevRONaz+L2U6+KAi0iYD6PaaGHv9z5XdDxoCRcPUcYJRbdhX2MMx0NhjfK6qrq42KGIWFijz75n1Fl5nnd/XOUD5/6rIu3GTFShl8roz2/hJuz+AAG5/fo9lTk4HvRbm5isijL9+Ml/+/Vu2wX7pxB95ZvkFltm3HchWQa1ZEnfGfCswl70lD1qMgIAikEgIf/+FyXPPIu1i3S95bU2leZCztR2DC0GLcdt6JGPuXZw0CLVnNzYpa+V5cdeIInD6qP6rqA3hk4Qo8vmiVEGXJmhQL9Pvxz8+FN9PzrefN1s+ffN5kMgY/NbnBYH24jFG050/asVIZ46btsWd/JGe4gSye/jkVWnbJjL0ef7L65/iJH5/XzYxf7NuPny5DaRb/VLffuHEj6urqZjlKS0tDWVlq5+Y3NSi5+KOlJfKi4MXIMoQER5MjtCO5Jvb2xS+WMp7R1k8i7IOVu1Hz0j8s8HMsQ0wqAtREU4E6l8rwcvceonaxF6G5eg8Cm1epMmSrOz0TzVXQAyzTWPXMn0SbL6kLQzpPOALM8pgwU5VJ3YHatx9N+OnlhB2LgCMz2yDbMhVxRt3Qqqf+DOqIsjGDV/0vQo3+jh2EnD09EFAEmVsRY66innB1L1FlFdVvsMoga1a/vxkqm4yNAs18r2CZeP0+oWvs86WYL/d8/zBTxrsz7Pnyrsu20B+SfRxv0OHCrqpabFEZajvVZ6kqEbl6ezmWbdqJ7aospDRBQBCwJwKXnzQKF584Cpc++JbKXm2wJwjidVoiUJCdiXd/ejauf2w+Pi7b1qk+ej0ZOFHprI0b0hsDuuShUpVefG/VFizfther1G9vk7FZVpog0DYC9186CQNynEamFZ8fWUaQz6eMf3MzFuPh+vn0YDJGybZn/JVl/A42fl3Zq7U/qWCvyzhGwz/a+JNlr5ORzPZvd3u9GdIMfnwf4/XL90ludtTkalvXb+v1o+2rqqrIj81ylJWVhUpKSoyLX+/c5CePeVK+nLL2aDzMtd3tebPRmnG8uAl6PPiJvTn8SADnlK9H3QfPyHOAIBAXAtTzyeh3KDxDj4ND6aQwE6Nx1SIEK3e1BImbO3annOeQY8FSaHXvPBLXuOXLgkCqI+Du0V/paV2Jykd/p3S0tqf6cG01PmdOATL6DleCUCrrRzVXt77q/7v3YcDSeO4+hxjZucFdm1D98r9Udu4e4++OjEx4J16MjP4jVfnNvyIoc2urtXMwZ/mbStLVodaOp99hcA86HBlqkwobs8ZY9kKXSeROXDZunuLLOcknXRaF7x/czMfn4miVLhJlz37YPxuf3830z52T4fatdxrzBYxkmt60WLazAm9/vd74b/PeatSoAF9tQ6PshD/YIpO/CwJpgIDH5cRClXX21ze/wGtL16eBR+KCILAfgd9OH4NyVcr4/95Z2qGwuNQmvbxsD/p3zcMZhw/AyYow21ldj5eVXtnrX61XpHRjh/YvJ08/BG6afDjOG1lslPI+2PMng/taY6qxsdGovMXnx1gqtRG5VLBnvJrPr2bHH24fT6U6+q/LQOr+xT72Sn/6fYPvFWbx02Ukxb5l/bdef3xfVdfyLMe6desM4owvi2Si9U5OvtjymBc9FzOP+TLJ9E+C6/f7DeaOxwUFKtD8DZNtxp5lV8gAcrJ4PpJ18fRvJfvMzEzDP+orcGct/Y1n/GLfNn4kbJuXvIXGFQvS79dbPOocBKir4s2Ds7AnMkpGGCWjmmv2IrBpJQJlXyoSrUU3JdHNO+ES+D9/A82KqJMmCKQTAtnjLkBw9xbUL3g+ndxKC1+yjzsL2cfNULpnDQhWtbr38Pe0fIcqe1yl7n1L0bRj/b5sWGpL5Uy7Fu5eA1XpTaXlpDTrambfZXxHmn0RIMHqVr+bGSWHGlllhj6Z+j2F+l3l+wTJMGaS8fm3srLSeL/gcaTnf74P8H2C7x98ieExiSZ+n+8ffH5OF3viQjKN7wONISd2Vddha3k1PindhnnLyrBm+177LirxXBCwAQJjBvbCHy+YiO/c/YZkwthgvu3kYo88L24//0R89765HeJ2jtIsmzy8LyYOK0a/ohysVNlkb63YjLVqQ8oWpTkaULqk0gQBMwicemgJ/nL28Sr5YTsYf9Xxbl2mW8erw59Xdby89fOr2GciPz/f4BvM4if25vDj+xffL8zip/khrn8z85coe45fZ46RpI31+tP9t8eefqsKIrMca9asCVHjrE+fPsY9RQsg6p2fWqNLawTw72zURNPfb31Mxt3O9pxMMpUkE83gJ/bm8at98140bS818/soNoLAtxBwKE0gtwoCegYd2ZJ1obItSKAF96od8IpQS0QmmsOTBd8pV6PmtX/LDAgCaYWAu/dgZI2ZjqpHf9tCsEhLKQSMe8+UK4yssbr5T6lNJwsRCkafJ6fKyPWdcoVR5rZ23sNo2rYOudOvV9pUg1D7+l1oXPdlSvkog+k4BAxijNpkKls6Q/1Goksf9VIDg/DSmVvhGg/R3h+0gLjerBeumaB3+naGPZ+/dVkQbhZM1vg5awzA8H1q494azFmyFh+t2awItRpsr6iRYGDHLWs5syDQ6Qi4VdbZw987Ax+v34X7P1wuGoidPgPSYUci8OQ1p+BXL36M0t1V7e7G5XSgd4EPQ7oXYJIiy4b3KsTuGj/mfr1REWabJLOs3QjLCTQCg7rl46Xvn9ZmvFvHv3WlMD636swdXWksWrw8Vex1pThdxjFcIy2e8Zu11xpxkTTSYulf7Fs08iJpvMWKX2t7XenDLvatNdZa+79hwwZu+tyvcaZrOHLRsswgX1758qg1AfSxZtLJnOudoqw5yR2T3Bkq9vbDj0wuX+4jrZdY1k8i7LkemblX9eQflN5Kx2QFyaOEjRFQ9zdmWTi9quzU0GNVebMRaPZXI7D2c6Ok48GCzdGQyzzsZDhz1S78hS/aGGBxPd0QcLgz4Zt2HRrXfiHZZqk8uS63yjo7A9ljpqH+0zdQ/2HbmYGODA9yv/MzOPO6KS3Rf+7LMHNk+VQG2jWGXmTdB0oEful7qeyxjK0dCJBs9Qw+CpkjT1KkWXc0Z2Shtt6/bycjgwWafGr9/Kczx/TzmtZIjvX50W72umzlPnzUzvlKVfJqd00d3lxaiqc/Xo4doo/WjtUspoJA6iAwfkQ//EllnV3ywFvYqjJlpAkC6YLAjycfYZRR/P2ri027xJKm01UJxrOPGIh+XXLx/uqtqgxjKUp3VaFCaQMGm9WuHWmCQAIRIEn70a3fgdfjNiofMFNKV05gN1rTNjz+qZMfIj3/JtOe8Xv2z8b4fbzjF3vz+GmNPLP4a3tW2iBJGGn++L6g37+YvBO+/mLpvy17boQkGczztbf/ZNjrSoj0T/fPTDW9OVO/r0bzn99nlRSF736NMzJrbGQWtSCgFrjmZzzMY3vtwwevNcLi6V/s9188dsGPF4Ovdifq5j2YwJ9MOZUg0AYCKtjMXfbuPkNVSareCLGc2ZbVqiTdRqX1syP2TDR1ntzpN8D/5dsIbPhK4BYE0gaBDKVrlHXkVFQ+/CtFLDeljV9p6YgqpZd97OnIOmoqGlTWWf2CF1q0HVu1rFHj4Z3wXYMwa/jqfZVd9gVC/m8CfGpzgW/iTASr98L/yRwgJOVx0mGtONwZcKmSxe6eA5ExQGmV9RoMf1PQCCKw7AUbM8G0oLJ+WSPZw5c1vj9ojYdoOxdTyV5rrJkdf0fb6zL5nqxsfLFhO95eth5LNuzA11t2ob5R7rXpcN2JD/ZE4IFrZ+DzzXtw/4IV9gRAvE5LBI7p3wN/O3cszr57Dspr/TH7eEiPQoxQGWUnDu6F4sIcgyT7qHQ7PlizVWWWNcR8HvmiIGAWgd+cPganDu2BvNzcfc+7Ol4e/vxLsoLPsTpzRWskxVKpjXbJtif5F0mjLJ7x87mfz78k2eL1v739J9u+LY22WPET+25G0lZrjTWz+MVTKVFraodrxLW2z8nJ4bvuLMfatWtD/fr1My4WTZ6xLIoum6JfZvWxLsPIl+Pwl0P+u93tGRxojVc8+Im9efy4fuvmP4HAeiEfzD4ciJ1JBNS9j+XLmDmWMWCUChiHVFD5PTSu/FiVp4suRuxSWmos01j17J9jJ9tMDlPMBIFOQ0ARMbln3ozaN+8zCGVp1kAg87Bx8E2+XP2OLkP1S7d/e9AOJ9w9FInSaxCyx56jNgpsQvXzt+2/z6mXP6NWnzTLI+DIyETWyPHIHD1VZVrnorauTpWp8O/beciXG74XaEHzWJ5fw3fiansdLBD7gz//huPHSg3cpEj8+P7F3fZVKpD41MLluO+9L4zMNGmCgCBgLQQGdS/Esz86F+ff86ahzyRNEEgHBNSTIV7/4XT8+uVF+GxDdC3vDJVZduYRA3D1CcNR5MvCPKVX9uiiVVizo1L9zjVLGdN0WBAW8oElQZ+4YryRraKTEXQZbwbX2WJ5fuVzmt3tmblDcsQsfla1Jz9CPsDs+FPFnpluJJfinT89/vbY8zojfmb6ZyYe31fbY8/NonV1daJxFonJbK9Gm2iUmdco43yYwa9X966ofvp/D0pUWOi3WoZqQQQcqmwVtX8YXHapHfpQekFNOzeiaSuz0TZ/ixzzHDLGKHvm//R1C3orQxYEIiOQOWqiUbav+rm/IxSIfXep4Jl8BDyDR8M77jzUzKFe6DpklIxQpRzPRO3cBxCsUNm03zS3us/lnHEjGtQGgfoFbZd3TL5HMoLYEHCo0otdkdHvUPWfyizrcwjqg0BDQ4NRBpsvfbFojKWKRphZjTQrj59l87OyspCRmYWlG3cammhzVEnHNduVHqs0QUAQSHkEXCq4esclk9HQ7MTvVFk7KT+X8lMmA4wRgUuPG4oCXyb+9fbSAyy45of3KsCxKittdL9uyM3yYMnm3fhcEWxfbNqNctkEEiPC8rWOQMCpnn3n3jQDwZoK4/SRKieIxlmzIfMkGmdBgxyNVyMuERptonF2oMZbPJUKiX/MGmdlZWUhvmhxseu0NF1WRQtyhx/zpsHBaOZcp2UyA03sexq4CH7bDGa3s9YPd94WOhpRM/tO2e3eEU8Nck7TCDh8+cg6dBwy+o9SlcualB7aYgTKliBUX2OUr/OdchXqP34JzVW7TfchhoJAKiHQond1Heref1bpm32WSkOTscSIgENlDIaaFWuimm/ypSqb9iRUPvgLBCsP3CnsPeFcZClttPK7blSlHUVbNEZ4U+pr1K1zdSlWGnenIWPgKKOOfWVVtVFDn2RZ+POsFhAP3znLl2XaRHre60h7vXPTbP+JstcC8PH6r/vvaHvO2eLSrbj9jU+wYstu1DUGJCk0pa5AGYwgcCACRb5svHHrhZh5/zxsKq8ReASBtECgW2427rzoJFx471wwq4yaZ5OGFePCowejUGWWLVi7DQ9/vBKrtrcQFNIEgVRAgNmSd88cj+MGdAfjjSxDqMkRHZyP9flP27MsHzNnOtOeWGpywEz/ibCn/8zcMdt/suzJb/B9xmz/6WLPzXncTBnv/OnKGMmw57rVlVHM9K/ta2trW0o1kjgje86LiemTPDlB4eIwK+Adi30kQcV4+hf7XW0KsNsNf2raNSt9qLoPnkmF31gZgyDwLQRY9spZ0B3M0nAXDweDlcGK7UbAsvaNexBqlKwcWTbpgUCmKu/mzOuCmtfuSg+HbO6Fb/Jl8Awfi/J/X/8t3TLvyRcqHbvJqLjnx2hWOo/Sr0fu2wAAIABJREFUrIOAM7cQmdzUMfBwBHO7od7fgAKVWaafH7ljkuQZN9VFe97WmmYMAvBlKtyemWqtBZhbC6a3tvf7/eDLDftPhj3Hz/7pj9n+qUFm1r69/be254qsrKoyMtG2Vzdg0bqteP6TlSojbReapayqdS5YGamtELhxymiMGtAbP3zqA1v5Lc6mLwKZbhfuu3SCQQaXFOWgKRjCgnXb8MXG3Vi1oxzV/kD6Oi+eWRqBW6YeiUtUxmRbz6/6eZnxSD7/sZFc05loOr5tBXuWpORze7LGb7Z/Pq8T7/bY02/Onxn/9ftCMuz5vsH3NbPjt4o9ry9uNmx9Pen3LV530fBvjz3foQ7QOOMg4hHwZufc6amZuHgFwMXe2vhpjbvw+Y9VwI87MxJqr4I1gaXvGLpS0gQBKyDgzO0C7wnnoFml/td9+KwVhixjFAQOioCroAd8KtuM+lhN20oP+n35QuojkDnyZPgmXIyq5/+Opi1r9g2YmwByz/uZKkG7BVXP/CX1HZERwuHOgKuwFzJHjoN72PFobGo2CJWDlWEkdHy+Cy9jTjJNa2zx+T+W5790tI9HgDqS/2btudmR71Hx2PM9j+Qm22frt+POtz7Hss27UF4rG3fk9iAIpBIC/bvl49kbz8ZvX1mM91ZvTaWhyVgEAdMI3DRpFMYP7YOfPb9QaZZJZplpIMWwUxGYMao//ufMY1QljmYjaN+60kGsz78ko5Jlz+d8Pv+Z7d+sPckcrQFH/0lyxINfOtgzs5DNrP/anpUqSNLGi1+y+w/XGDMz/lSw56bE+vr6Fo2zvLw8I9OM6ZN8GeOLNJlL7vwkc8uLjMckO/h3Os3J0+SH3mkq9oJfZ68fZkbyh8D/zsMqULu2U39IpTNBwDQCLjdyplyFhmXzEdi80vRpxFAQSCUEqIXlyM5H9Yu3fys7KZXGKWOJHQFmy+aedRMc3lzUzntEkWer4Rl0JLwTvguoko7UsQvu3Rb7CeWbSUEga9R4RZidhGafElfO9hqkC19G2np+50sCd+7x+Z/P+yxPE8/zv5XtuXOU7zNm/U91e768s9XW+7GrtgGzv1yLf8/9DIFgc1LWpnQqCAgC30bg5lPHGFlnNzwxHyEBSBBIAwSG9SzEn88+Dpc++LbKMGtMA4/EBTsg0L9LLl66XpWlV8/E+nmYm8fCKy3oSgUFBQXGpjIe8/mZz1s6Pq6/z+fp1vb6edPu9vn5+UbmlFn8OtJeZzpFmj/yJdxEGK3/ZNnr8Zrt30r2ka6fWMZfWVlpbA5ty57kuEGcsVQjSzKGa1LFIwDOGyaZT76E6xqvYt+yOyySgKRmzrUAueDX/vWjtoCg+tk/icaKHZ5e0sRHp9I+8026HNXU5VNaZ9IEAasj4PSqNX3qtah64o9orq+2ujsy/jAEHJ5s5Jx2DTJKRgAOp/pLCM2Vu1GrdOwCpV8KVqmIgNpd6sxTItUDj0DmUVPgyml5mSdZxpcDbjjip9bYivS8SrfCn+dpz52LfH5NlH08As6R+rerPYMxnAez/mt7Bmu4WTKkNvM8/tHXikRbh1XblI6HkGipeFXLmGyGwJu3XIhbX/wYqyU7x2Yzn77uPnPtVPz8hYUo3S3lvdN3ltPLM5d6np5385lAQ+0BGk+xVGrT8WA+v3LzGZNOmKwSa6W3dLFn/FtrrJnx38r25EfYzPqfTHtmGrKyBZvWeItn/mhPjbNwjTgr2tfU1OzXOCsuLjbIL11GJJxJ1QLhuiwjwdMvr/r7rY/Ffv9OAu5M0OQYP+PFT+wPjl/w/7P3HXBSFVn3Z2LPdE8kwyBBBVSiEgXJAhJcMGLChCi6pnXV3fW/67fr7rrruqJrwpwJZkUFQXJSEEGM5AEEyTA5D/Ov88YaHm3P0P26Z7rfvFu/335+zfR5deu8eq9v1a17z/6dyPv0mfr1Ky2jqdcMxLbsgLiWZ6Dwi/fr9ThlcM5hwDNyMsq2fI3C1R87Z9BOGmmMKvOXqspstOlkZJiV7c1ERVG+kxiwzVgZ6EzsdwHiO/QC//99yr/norMm/5NBGC5u9MlYnWnGxQ6Da3rxVJ3/X5/wXBxyPPS/rYzfzvjCklJ889MB/N97y7BF6c5IEwaEgfAxMKFfJ9wwqBvGPPUJyo9K3ln47oT0HCoGbhnUGbmFJXh91cZQXVKuIwzUOgMPjuuDUZ1aGYeVvPe/dWaZzpRiMgkPl9F/9PV9J+AZHGHzd/x6v5uZZuQvHHgd3LHafzjxjNdwXnH9Udf26/WS1f7tgHe73aJxJhpt1jXqQqpRpl6u/mpk8KVk1kjzeDyI3/q50jdbUus/mtKBMBAqBtwDrkDJ1jVG2TNpwoDdGYht2hae4RORM+0BlB8SPQ6730+x34YMRAGxTdog/vQ+KmDWG/llFSwrUaVpJRpltaPRFojGWLg1zsz916SRxu35vIJCLNywC2+v3oBVW3ZLqTgbvhLEZPsz0CTFjYV/ugL3Kk2oxZt2239AMgLHM9CtZSPcM+JMTHhpPo6qAz3ShAE7MEBtvsfH9zdMDURjit/X/rdonInGmRWNN9E422cc/rSq8RYKjbTjNM4SExONsoIMSmgBP5481WmljFzyM4MbOi1Vl2X09Vmn5Qm+Mi3Xafxxcc6TAlbvfyB46vCVzX9BnYCXzVo7OB5io6p0pjIAksf+DnlzpuJonpzoljlhfwbc/S5m9T7kzZbMX/vfTRmBrRj4pSSje8BliGvb2QiWGaX31CKDGgr0P3Vwpyb/nWPWJ0Ppv4UCr8vSeAeXfK0ffPVfX/DeZewDHX9d43lSmq2goAA8Zbl2xz78ceZi/HQ4VzY6bfVyEGPrAwMT+nXEgI4n4/aZS+vDcGQMDmegoScB028YhpuVdt+2A1Ku0eHTwTbDb57qxrs3jYDHFV+1X65ljvhfBtPMm/u6DHpN++VmPP117pvq4IAVPP19Bufi4+OryrD7078OBlrFm9cL4eif9pM/JnVY7V/wwfGny1Ba5T/S8Tt37uSaaErUtm3bKrjI1sEuTv6a0irNguIkRwdHiGNwTfDO5c+fMpQ1zR8r+AqlpZOndKL4X2nCgB0YiDv5TLja90LevBeAo+V2MFlsFAaqZSA6MVlpm92EnDf+iorSYmFKGBAG6oiBmIYtkND9PEQr7blYd7LhfzM4Vl0ZdS4qubjniUcrZcAF7zz+uJngUmvEGFciVmzahTdWfI9VW+WgWh094tKNMGAwMPfe8fj77LX4aucBYUQYsDUD0So7/snLB+CrHQfw4oofbT0WMd45DKQkxOGNiefCc7QY6enpVRrBJypjrv1x+s8sQ8h9c+6fa43husJz/5Vl/E7Uv67s5V2WPRLwuoxjTfzVZH+48DoZyWr/4cQzaUonw4TLfn2Y00r/WpOb62NqOuvganXPn/f80ficnBzGx6ZEZWZmVrRq1cqITJsj31pAnItr1m4NNPIdKrwWsLbafzjwfNlozTgr/QveP/64+ZMeXYL8T59DRVmJc369ZaQ2ZiAK7nMuURmSu1H8wwobj0NMFwYUAyrbxd3/UpU5mYOChW8IJcKAMFAHDER7UuHqNhQJZ54LRMcYh93oN/JkKRe3DHbQ+ddlYcx/15UltL/v/Vn7n3WNJ208PGXV/lDhrY6/pv79qdQRKXiOn/OHTc8f2q/t4zv//TWb8Pi8Nfj5SJ6xbpQmDAgDtcvArcO6Y8xZ7XHZ8/NQXCYH7mqXbbl6bTNwfpc2GKn0om6buUy0+2qbbLl+SBiIi4nG1CsGoH26y8jGN2dysQNu7muNJ2oF8zP3z/31/yIBzyABM3+s2m/GB1Kpjvyx0gH50v0L3v9Kf9pf5764Vf7o7wu+ev4oDaWe5SlRW7duNQJnXCwxEq1PopaWlhqfOYk5mfmZiymmf5Jclshj5I6f09LSjMWuP3iXy2WcdGU5maysLAPPyD0jgLzZ/My/V9e/4IU/PX8451yHtqNgyQz1zpDFe0g8A7lI7TIQE4ukkZOR/9lLqCguqN2+5OrCQC0zEJPeFJ4RNyH3vUdQfmBnLfcmlxcGHM5AdCwSe5+PuPY9URTtQqHywykI7ct/pj9Nf57+OxfB/MzqEvw+/e/s7GzDv7cjnusPrh+s2i/44PgzyvLkFmD2+m14+JNVKJGNfIe/mGT4tc1AA1XeboHSOrvrnRX4Ytu+2u5Ori8M1CoDiXGxmDlpOC5/YR4KSspqtS+5uDAQKgZ+P6wrruzZTu13HzTki/R+tdnf1vvl3v4396/1fjn3z52IT01NNeINVscveGv8MT7D+IpV/iIBz+eJ9uvMsUCeHx2fCgbPeZubmzslavPmzRXUOMvIyDDeK94C4jUJSOvv87/USBN8JX+8mYyUM7BjhT/B+8mfWrwXrvkEJT+uDNVvolxHGKhVBqJTGiGx52jkL3i1VvuRiwsDdcGAq8sQxDTIQN6H/6uL7qQPYcCRDETFJyDu5G5IOHscSmJcoM/u7X/rMo0MJumyGlrjzFsjy+yva/9d43VZDrNmQV3i9WE9q/0Hiw92/MH2H258IOPnqevC8ig89PEXmPddJvKLSx35fMqghYG6YOD6gV1wzmmt8dsZy+qiO+lDGKhVBv43/hxMX70ZqzIlEFyrRMvFQ8bAwPYt8MRl/X/lf+tKBfRbdeaOrpTmy9/29t/DjafdtFeXcTRrpAViv1W81ojzpbHmT/+Cr9S09qXx5i9/3nhdqcQpeG+NNe/x79ixg4dOj2mc6RqOnLQsM6gX31rTQH/WkXRGzvVJVdacZFkXnmwVvPP4YySX6cncrPGeL/7Mn2Dw+R8/ifIje0P2oygXEgZqk4HEPr9BedZ+lGz4oja7kWsLA7XOADfzk8f+DjnvPIyjWbLwrXXCpQNHMhDTtA08w69HTEpDHFWJ9XvV4pb+Nys1aI1hf/0vnXkmeOEvVPOHmX+Jbg8OFpTg/95bjhWbdzvyOZVBCwO1zUC6yjqb9buLcOfbK/DDz0dquzu5vjBQqwxc2uNUDFKBiFumL63VfuTiwkCoGEhWOmfL7h5nXE6XtdaHjfR+p05+8N7/pP/NTCvul3P/nI3BirrCc/+e/bNZ6V/w1vljfITzwSr/Gk9/m0FCX/eP8RcGP33NP3/6rw7PTC8Gg2l/sP2HA68rKXJ8un9miurDmfr5q2n8/D6rtCh+j2mcMbLGxsiiFgTkxbRGVyCRx2DxZuOt9C/4Yw9PfeWPL4dGyR7kvfuQqtJ4NFS/iXIdYaDWGIiKi0fyhfcgf+HrUtau1liWC9cJA8rxT+gxCtHuVOR9MhUol1IrdcK7dOIYBqJVoMzVeSASug5GVm6+oalQ08k/LWisF+sMpnGxRD9eaywI/lhlDL3e4X9ZKcLMn9aIs8qfnfH68KM+DOnv/GEWZHJKKmat24JnFq5D5oFsxzyrMlBhoC4YiFKd/O3Cc9CyUTrufGs5Sstl7VsXvEsftcNAp4wGePHqIRj9xMc4mFdUO53IVYWBEDMwbeK5aBZ/1PCvzf4jK43Rb9KZK1qji/6lt7/py/8MN57JD740ygKxn+sO+r8MsgU6/mD7Dze+Oo02f/kTvG+NO6v8UTOb89FfvLfGmzc+KSmJ15oStWXLlorWrVsbD4sOnrEsiy7boheT+jON4MW4ODcvDvnvTsdzc8Kbr0D4E7z//HE+lv30IwoWTwvxT6JcThioHQZim50M9+CrkPP2v4GyktrpRK4qDNQBA1GJyUqr7ybkz38VZbs21kGP0oUw4BQGohCvNMzcg68wSt/RWTeXUeRiVGua8d+1oLg//qP5JCIX95GA15sFVu0XfOVmTaTw10ytH8vUyc6/f7ASb67aoLIkRX/YKW8uGWftM5DsisfSP1+Bq15egG0Hc2q/Q+lBGKglBhLiYrDwd2Nx/6zVmL9hVy31IpcVBkLLwF3ndsO405saWsHcD2fzx//iPrlOZtBl1J2GZ+YOK9hZHb9d8YyP0E+3an848UyGYrKKzpRkBlcg9y8S8KykyPUu+bdiP/HMGFUHWEXjzFckUgcHRaMssjXaClfNQsnGVaH9RZSrCQO1xICr8yBEJzVA4efv1VIPcllhoG4YiD+1O+JO6Y5cBoGlCQPCQEgY4OGKhO7nIa71GTiKqKrFSSAaY6JxFmucBLaqkRaIxpd5/WDWmAumfztpnPkav+aPZUVXbN6lss++xpfb9oTk+ZCLCAPCAHDH8B5o16IR7nnvc6FDGLA1A/eNPEsdtKjAf+ats/U4xHjnMDCgXQs8rvT59qpkCTZdqU1vzovGWSMEqpEmGmUVhkxWMBpvonF2vMZbIJUSOf/81jjLzMysSEhIMMoz6rQ0XdZFL9bNn/mSoDE6cq7TMnkCNlA8F5eMYOqbLfjKtEJ/+Xcyf43S01C8WJW827/DOb/WMlJbM+BR2WZF3y1RZRp/svU4xHiHMxAbj5SL7kHeR0+hbO82h5MhwxcGgmcgKjYOCT1HI+HMc5GTl4+8vDz48r+1gLf55CoXW/S/fX1fZyIRpytJ8ORgfcDrk5tWxx8sXp8c1gLwVvm3itf2Rzq+XK0tX1j8DZ5esBYFJVLSN/i3hVzB6Qy0bZyKt347Freqco3f7DrkdDpk/DZmoGV6Eh4c2xtXv7LAxqMQ053EwKlNUvHKNUOQkhBv7Idz/9xf/+/QoUNGGUPu3zLzpS7xvEc6OGCl/1DgOX5m7ljtP1x4xie4nrLaf33BHz58GMXFxQHfP1YG4bozHHjOW12ZxUr/Gp+fn19ZqpGBM0bL+TDpk6okhZNDC4gzAsrPWoCcDz2DXfr73gKI/uDZn7cgYiD9C97Z/MWUlyB/zjM4mnvYSb/XMla7MqB+MJJG3aL0oJ5SmnxSusiut1HsBlydBqqMmI7Ifee/qCgtFkqEAWEgCAZimrWFu9+FKE1rAepEFRUVGYsLntikALSufKD95er8by7CuRgNFq/9d6v9B4sP1n4zPj093djUMK8XTsQf7Sf/5NMKnv1TANwqPtj+awNvXu8Fyh8fDW6UbD9SgIdnr8byTVKSK4jXhUCFAZWLDDxz7QhkqUD03z5eI+VQZU7YmoE3bxiOm6YvQVaBrCdsfSMdYnya24WZE4ehRZrHOLTGw1tmf5n+HxsPV9F/r2m/PBLxWVlZRsWGcNlvtX/trwve2v0Lhj+ud7he5XrLCv/+4vk88bCgd/xJr7c4b2vqPxg8k8yO0zijEYEIiGsBaR2J81dAWmt+Cb7ceNnalT+tcWe2318BPp7MCBZ/NOegEYSoEK0oh7gq9h5mbIt2iD+1BwqWzrD3QMR6ZzMQE4uk4Teg+McvUPzNImdzIaMXBoJgICo+Aa7T+yKx7wVAdIxfAsbmMuJcjHOREogAt+ArNZr1ZkYo+AtEgNoX/1bxDAZyHOHC6/nnb/9czLo9SXhm8Xq8tvw75BSKzmsQrw+BOpyB5mlJeO2mMbjypfnIKZJnyeHTwdbD/8uoHti0Pwtvrtli63GI8c5ggPvYr187FK2SYpCammpkIvmz/6krPXC/3btSQl3gaScP11nt3ypelzEnXpexDGT89QHPzEIdTGWQJ9DxazwrTTBIaxVvlf9g+2ewS2uMWbE/EvA8lKh0DSs1zlJSUow0Np4K5GKMUTVGDnlykosdPmT8rAXJOWjePB380CddA8Xz5CL7E3zlSWHhz7/5l6Z+qOKP7EL+otec8Ssto7Q9A+5BV6kSjTtQ/P0y249FBuBcBuIyOsDVbRhyZv5TZU4edS4RMnJhIAgGolMbwzP0apSnt0CuKs3IxYz2/5h1xpN/Zv+b/rb2l0/kfweL9+X/B9K/xnORwZO3XD8Egtf2hwtP+8k/74dV+9PS0myLtzp+nWlYE558JiUnY9uhfNz39lJs3CsVI4J4jQjU4Qw8dOkgfL8/B299tdXhTMjw7czA2K5tMLHf6Rg39VPJnrTzjXSQ7XcM6YzLz2wNlm/j/q0505/+Hw9lsXIB/V+zf6/3u3Xmvv5s9ncFH17+GAxlkCfQ+8d4CZOIahOvM618zR9/+vfGcz3J+cn5V5t470oV+rO//QeC9/X8+IPPzs42KitWh2dw2wicsVQjSzJqDYQTRc515FeXjeF7UgvaBSJgLvgYI1gp/AU+f7ihFPX9IpX1sMJBP9MyVLsyEBXvRvKFv0f+QmrybbfrMMRuhzMQFedC0vm3o3DlByjZ9KXD2ZDhCwOBMxClMjbjTz8bCWePQ7TKOGPTGlUsmc5W08lTLsZ58o/+MxfrdPLtjg9EwNnX+J2K1xprVsdvBa/LnHD+BYNPSkqCK9GNf3+8Cu+u2YSiUtE+C/xtIginM9C/w0mYcsUQjH5ytmSdOX0y2Hj8rRok4Z0bR+DCZ+di15E8G49ETHcKA31PbopnrhzoV6U2ckL/XpcNZ9IJ93/9rfRWX/CMH2iNNSvjtzOe8RE2q+MPJ55xIVaWYNMab4HcP+JZGcWsEWdHPLXHqzTOMjIyjBqsuoyIOZLJTDM2/p1NlznRAuP8rBezgq8sA2Pmjydt+bBb5U/wv+aPfOZ/8iTKj+xzym+0jNPGDMQ0boWkodcg++1/AeWyQWTjW+lo0+Nad0Jin7HIfu1+VBQXOJoLGbwwECgDUYnJSBo9GbHq92C/qrRAv9nsPzMYwcWFzjzTmVrsh4fT9OJFBy+0v20OJgk+NPxxccj7Qf/bCv+CPzF/RvCtcRNs2XcEN7w4B/ty5Dcl0HeKfN/ZDMTHxmDJfZfjycXf491125xNhozetgyofVW8e+N5eGrxt1iwcbdtxyGGO4eBhLgYfH7vhUpvssI4zKYzy3SmEv10Hm5jq2m/XPvv9RHP4Aj58Hf82t9mphf5E3xg/DFew3ViuPgLtv9w4vV6ryb+3G63aJzZWWMs3BpxwWqUBYNv1jAdOW89KKXCnOOj2Hqk8R16I6ZRSxSueNfW4xDjnc2Ae8BlOJq1HwXLZR47eybI6ANiQC1kYjPaI7H/JShJSAWdb132PBQaW6Jx1tQIcvmrESEaZ5Uab8FqpAWqccb7463xxk2VxmpzhVkGD32yCot//AnlKqAsTRgQBvxj4MIe7TGme3vcMl3KwPvHmHwrEhm4qld7NEpOwGMLvolE88QmYeBXDLxz43C0b5pm/Lu//icz9a1qjAWrkWZVo0yPzyq+PmiU7dmzxwhKBasRFixeNM6sabyFQiPtOI0zagowjVSXaeTDycW4TivlIst7ce5dltH8WfAn5s+7LE+g/EUyXpfhrGn+1GR/TXhO/oYoQP68F+VnXBiwBQOeQVei6LslKD+4yxb2ipHCwK8YiIlDykX3IOvFe4QcYUAY8JcBtdBydewPd/9LoRzsqsW1L/+Zl+TijItqnlTVlQrofzPYQ79aL85rE6/9L6v9+8LXtF7guHUZEo6/PuEZnGKQ1Or4w4XXJ6UZHOP8C9R+4rmeJN7/8Ufhyflr8dSCdaJz4+/7Rb4nDCgGlv2/y3HFSwtxILdQ+BAGbMlAQ08C/je+H656aYEt7RejncfAP8f2Qt+MZDBThv4ykzH4Xx3c0GXU/fGftL/NfdNg8PTXGJyhdlQg/fPuadklK3jzesEKPtj+idf+ptX+BV/pr1vlT5ehrK/4nTt3oqCgYErUtm3bKijmrGtQcvIz7dS7DIz5pCAfRgoakhwdHCGOwTXBO5c/X2U7vct46jJDvuaPP3her2zTFyj6crbzfqVlxPZjIDZelee6Bfmzp6KitNh+9ovFwoBiIKHnGJXhC+QvekP4EAaEAT8YiEpMgvuci1FxUkfk5uUb/jIXJVyc0v8xlwHk5fzxfwQv/NXr+aPWkcs27sLfZ32OnYdy/HjK5CvCgDDwuxHd0eOUDEx6Y6kEnWU62JIBlyo7Ou26Ibjz7ZXYlZVvyzGI0c5iYEKvdri576mg9pG//jvL6HEfk+sBrVGsy7B775d6f6b/Hwye+68sI36i/mkPg32+9m/DjddlCGviryb7w4XXyUhW+w8n3pzMYsX+UOD1YVJ/+vclY6DxR44cqQoO+vv8aU3xnJwcxsemRGVmZla0atXKiEwz6MWHxVyTlIt7noD1jlzzZKj+Piep+XMo8VqA2mr/4cDzZcPFrU6rJemB2C/46vlr0aI5Cj//EKVb1jjrF1pGa0sGYlt3Rny7HihY+BpwtNyWYxCjnc2Aoc007i4ULHgNJVvXOZsMGb0wcEIGohCT3hSe8yYhOq2JcSiNh9Ho1+mTpzX5z1zc8uSjLgtC/7su8dr/tNq/VbwOHlodf6jwtWF/Tfdbr59qsr8u8Ry/1mTWZYUC6V/jjTKMKvOM8zcQPPk4kl+EO6YtxOpteyQQcML3jXzB6Qx0ymiEGbecj6tfWYgf92Y5nQ4Zvw0ZiFbv/UcuOhsb9mXh2WU/2HAEYrLTGBjUrgUeu7Qv9in/no2aXNz3ZXCJWsX8HIj/Ewl47lczc8iq/Wa8rlTnr/+n/UXdv+Ary9DbhT9dhtLq/Yt0vMfj4b2YErV161YjcMbFDh92fRK2tLTU+KzLxvAzF1Mul8s4KVtYWIisrCwjHTQtLc0o52EVn56eXqX5wOvx+oH0L/ja508L1vu6//7wHyp8i2ZNkb/gVZTvFSFkpzkpdhyvW5VpLM/ej+J1n9nRfLFZGEBc264q42w0sl65DygvE0aEAWGgBgbiT+8Dd5+xyCoqM/xiLga0/8PqDizrQv85Ozvb8K/5WWuemf1fLj7oj3MxKfgSYzEv/FXOn6KiImP9ZXX+RDpeJTcjt7AYLy//Ds8uWq90z/gv0oQBYaA6Bl6/aTS+3n0ETy35XkgSBmzJwA39TsPQDhm4+tVFKC0XrUtb3kQHGd2uSSpmTDzXWBeb/XW9X+7tv3P/VO+XM/OFQRG93+0UfGpqqhFvsDp+wVvjj/EZri+t8hcp+JSUFCNpK5D5Q20yZqrxeeT4reI5b3Nzc6dEbd5NtGiEAAAgAElEQVS8uYIaZxkZGcbrzlvAOVgBaSfi+TJkpNyqALfgq+ePP1B5Hz2Oo7mHHfTzLEO1IwNRLjc8oyajaNUslP28xY5DEJuFAbiHXoPiH79AyabVwoYwIAxUx0B0DBJ7jEJct6HGglhn3vjSiPLWeOVnLaDNYAhPnoYL74/GWE32B4v3pfHmrRFxIv68NeICwdvd/mD5C3b8Gs/HRGtmWOGfeD477361BQ99sgr5xaXy7hEGhIFqGGiUlIhpt/wG41+Yj8JSOeAkE8V+DHRs0QBPXNoPV768AHuyC+w3ALHYUQwkueIw/44xcMfHGv661jjTmTO60pgvf1Xvt/O//Hu48bpSnC7jaNZIC8R+q3itEedLo82f/gVfUa3Gm7/8eWu86UonTsF7a7R5j3/Hjh089HpM40zXcOSk5cOvF+9aU0F/Nmee6ZOyjOSxvAYXq4J3Hn+MRDM9mZs93vPFn/kTCL6itAi5b/1Lyt45yj2x52Cj01S5ruETkfvew0CZbPrY8y462+oYNYcTB1+FnBn/QEVZibPJkNELA9UwEBXnUqUZb0Bci/bY+0uZbl/+kDnznpn6WiPYX/9J8JWZZzy5K/zV//nD56OgsAi7c4pww0tzcSBXNlPlJSwM+GIgJjoKz103HMszD2La6s1CkjBgOwZi1D7ivNvH4K53V2L9rkO2s18Mdh4DM1XG2UlJsUhOTq7a/9TJD977n/TfmSnD/XLun7MxWKEPG+nv1xae+/fsn81K/1bxOvPOyXitcW2Ff/Kn8aw0wSBhIPfPjA93/8HaXxOe8ScGq72fH11JkX/XeGZ6kkfz83ciPKvEqOsf0zhjZM0c+eZndq41wgKJPGpBQat4s/FW+hf8sclTn/hjZqQ752cULp7mvF9nGbHtGIhr3RGxbbqicMl029kuBgsDyruHu/94lBfkoGDJTCgvQ0gRBoQBLwaikxvAPeAylDVujcREd9XimcEwHiYz16iv6eSeFrTWi2fBh48/rTFn9f7ZGa8PP+rDkFbmr9ZIY/A4FPi8/HzszCrE/e+vwHe7Dso7SBgQBnwwcF3/Tri0zxm4/MX5KCiRrDOZJPZj4G9jemDH4Ty8tHKD/YwXix3HwE39z8A13VuzhJtRaYx+k85c0RpdrOSm99f5X1+fiQs3Xvtr3hpVgdjPdQv9PwbJAh1/sP2HG1+dRpu//Am+UhPZ6vzz5q9Zs2ZGUo+//HtrrHnjk5KSeK0pUVu2bKlo3bq1sbjRwTOW1dBlY/RiXn+mEbwYF/fmxSH/3el4Cvh58xUIf4Kvmb+CggLEfDcfJZu/dNyPswzYfgwk9rkAZUqLr3T7evsZLxY7noFoT5rKopmMvE+fQ9m+TMfzIQQIA94MxKQ3R/LYO8CyvD/74f+ZT8JxcUC/WguC++P/1Ue83iywOn7BV27W1Hf+eNoz3u3BbW8swIpNu+VlJAwIA96HONR74Iv/uwo3TluKH/ZUZhZIEwbsxMCAds1x3dkdcN1ri+1kttjqUAY6NE3D25OGGZvz/uz/6mQG7p/zkBL309n88d+4z253PDN9GByxOn674hkf4fywan848UyGYiaXzpRkBlcg9y8S8LqMKvm3Yj/xzBhVcQjROPMVidTBQdEoKzciv/rl7m/kttY02tRLJ/e9/6CiMNehP9EybNswoOZq0vl3oEBlRx7NOWAbs8VQYUAzEHfymYhv3ws576hSo9KEAWHgGANRQLx6Plx9xiKvPNoQ/I4UjbJgNdJCpXGly2BY0XgLRqMs3BpfwfYfbnyo7j8flmA1zrzxlAWIdiXiyQVf481VG1BaflTeSsKAMGBi4LZhZyHJ48Yj878RXoQB2zFwUnoSXrt2MMZOnYucIikPb7sb6DCDWSJ3+e/HITEuWjTOVHBBNM7KjeBmoBpxodBo89YoC0RjT6/XmBSl7Q+k0mB9wPutcZaZmVmRkJBgTHadlsbIN0nQgs7mz3wnkkxdRoYRSH2zBF+ZFij81c78aZaWhDzqRUkTBiKcgZj0ZkgccDnyVbZORXF+hFsr5gkDXgyo33XPyMmqLO5MlO7fLvQIA8KAZkA9G/Gn9oB70OWIiok1FstcbPjyl3UmkPantQC3+eSo0/F6cWeVP6fi9clVq+O3K56ayKlp6Xjw41V4+8tNKFdrV2nCgDBQyUDrRimYcfP5GPnkHBSWSrlGmRf2YsDjisNr1wzGU0u+x8KNkllsr7vnTGunXz8UHZunV2X+V7d/zn+n/8IyhjwcxswXHZzw1/8NBs+7o4MDVvoPBZ72M3PHav/hwjO+wfWc1f7tjOd915U9rI6feK57g8Xz8FxxcXFA84f268ouweDzVcl4o1QjA2fUXeDDpE+q0igOTgtw88QoP2sBcz70/L63oKHgY42bI/yFfv6wTEtaeS4KPnvJmb/MMmpbMRB/ej/EZrRHwYJXlTaUbOzY6uaJscbcTThrBHLffxQVRRL4lSkhDBgMREWr52I4Yruei2ylacDgg9Yk0wLYRUVFoHPOE4fp6enGoTSzv0z/mYfNtL9cE54C0Lrygfa36wPe1/rBF3/Vjd9ffHX8nwhPAW3aY/X+2RnP9Qvnr3n85vnqz/zzHn+o8YfV/UlNTcPM1Zvx30+/RJlknskLWhgwGIiLicZLN5yHhZv3Ypp6PqQJA3ZiQCXz4+EL++BIYQn+OWetnUwXWx3KwL/G9sKANg3g8XgMf53+Dxszd/jZl7/v7f9zvaD93XDjs7KyjOSZcNlvtX/trwve2v2zA398nnhY0Nfzoyu/1HT/q8Pr9Q7nfXV4Jpkdp3FGI3SmlD8C5lpAWkfyAhWAFny5cVLZrvxpjTuz/f4K8PFkhRV8yabVKFr9kUN/mmXYtmFAnUpxq2yz8kO7UfzdEtuYLYYKAzo44B6o5m9elso4myGkCAPCABlQ2WUJXQYjodcoY6OewRcGxQIRwDZrBAeD14txq/0LvnIzIxT8BSJAbS4Dr/u3irdSRj3YMvShtD/Y8VdmnqVh+qpNeGrBOuQVlcp7ShgQBhQDl/U5DeN6tMekN5aiuKxcOBEGbMXAuG5tMa5LG9w0XeavrW6cQ42d3P8MXNuzrbHhXtP+ua40wf1270oT/uyfBotnxhQzvaz2bxWvy9gTz2AcgxSBjL8+4JlZqIOpVsav8TysySBroPyFu38Gu3gfrdofCXgeKiwsLKzUOEtJSTEypZg+ycUYo2qMfPPkLF8EfMj4mcEO/p03jYPXmWf6pKjghb/amz/pKFk3DyU/rnToT7MM2y4MRMW54BkxCQVLZyh9s0N2MVvsFAYq42aJSUgadQty3n5I9CRlTggDvzCQ2O8ixHQ4G9k5OVX+MDf/vf3fxMREI1PJ7D+b/WXtP+vDQ/UVz0UGT85y/WBl/OHE8+Qi1zOB2K8rTfD+2xnP9R/nrx3Gz+AZuV6ismvumLZQ3lXCgDCgGIhXWWdz770EN0xbhl1H8oQTYcBWDDT0uMDyd+NfXICsgmJb2S7GOo+BYae3xENje1ZlltEn4aEsZu7T/2WwSO+Pa39fZ+5zPcC/m/1dwYeXv9TUVCPIE+j9Y7yESUR2x1udf3r8tYnXmWa+np+a+veulOELz8p2DE77sp/fZ3DbCJyxVCNLMpprstYU+daRX102hq/IUAtAS/8/G788vk4uOJV/nuouXjYTZbs2OO9XWUZsKwaiPalIHHgF8mdPtZXdYqwwQAbi2/dGTMOWyJ//shAiDDiegSiXGwk9RsLVaYCxGObJPfq/PLlJJzsQAWbB/5q/QASoffHnVDw3WzgPrY7fCl6XOWG/kYTn4c+vfz6Ce2YuweH8Ise/s4QAYeD2YWeBQfxHF34rZAgDtmPg5QmD8ODcddi8P9t2tovBzmLg9GbpmDlxqDHomvavddl2Hppjsoq/ld70frDd8dy/1hprVsZvZzwrrbFZHX848cwUZGUMNq1RFsj9I95bI82O+Ly8vGMaZxkZGUakXJfh0JE4RsaZacbGv+vB68WT/r5ezAo+2phcZv540pYPu1X+BF/JHxfqebP+pzJ4DjrrF1lGazsG4k7uhpjGJ6FolZQVtd3Nc7rBqhxd8kX3omD+ayj96UensyHjFwbgHjoBaNXZyD6i81+d/0sfhX/XJ0t1phUp5OEy+seB4M3+tx3xwY4/nHguDnk/6X9buX+Cr1v+GLxOZvBsdxYmvTxX3lrCgOMZOKtNUzx77XCc9+Qc5BaVOJ4PIcBeDNw84AyUH63Ac8tlHWKvOxe4td1bNUK7Jql4Z12mLfVKk1xxWHH3WGOvUmea8b88XMRG/0SvD7z3y82aS/y+znSqD3geLuR4/B2/9reZ6cXx1yd8dfES8/2vafx2wDNexDiRr/vnj/2Rjne73aJxZmeNsXBrxFnRKONJDD5UljTOjpYjZ+bfAfVfacJAJDPgHnwVSjPXo3S7nPSM5Psktv2agdiWpyGh5xjkskxjcYFQJAw4loGoBA/cgy5HXOtOBgf0X0KlUabLnodCY8uKxpponInGWbAaacFqlAWL92U/S+Ss3X0Ef3hrKY5I5plj390ycMAVF4v3bx+L6Wu24a2vtgolwoCtGOh3SjPcMbgTLn1hvq3sFmMDZ+Dv5/fEkA4tMPrpT21bmnPOb1VVivKiqsNWvjLPgtUoCxZvVaNMr3+s4uuDRtmePXuM/WurGm3h1hgLd/+RoFEWrMbacRpnTOdn1pn35gAX13pxYnVxLviDxgllJ/GnT1ZYnT/e+DhVIzgVhcif82zgv8iCEAbqkIGo2DgkXfxHFMx7EeWHK0uuShMG7MJAQp9xQHQMCj57xS4mi53CQOgZUAskz/DrUd6snXF6jpUEuGgNpIy4rjRAPygQPDOt9ElLBheI52EjLtr86T9YvC7DbrY/kP4FH2OU4bEzf5x/bFbmny5jyvlKPIPEgc4f9m8Vz+DZN3uzccNL83BUnXaWJgw4lYHJg7qg+ykZuHXmcsiT4NRZYM9xt2mYjDeuHYKLnpuHfbmF9hyEWO0XA3cP64qLurU1gqQ/eWkyRis/Ijqq8jLl6vc8Un/SHxjTAwNbp1EDyQieUbss0DLu+jBROPD0V7XsEoNDVu3nesUKPtj+tb9Nf9Nq/9pfFXzg9z8U/Osyllb5r238zp07UVBQMCVq27ZtFRSD1mUYOXhGJk+UVscyMhycrrlKHINDgncuf9wc8k5Dri4t2df8qQ6fm5uLhN3fonitlGDxywuRL4WNgZimbeDuPx55Hz2uMnbE2Q/bjZCOLTGQdP5tyJvzvJTEtcSegOoDA1Gx8UgcMB7xp571K3+GizIuLum/mMv4cdz++D+CF/5k/oTm+dFlXXTlEP38cbOKwbMvfzqEu5XmWV5xaX14LckYhIGAGYiLicbcuy8xNqRziuQ5CJhAAYSNAVdsDN6ZdC4eX/QdPtuwO2x2SMe1z8DEvh1wU//Tce1rS/DDniNGhypehvM7t8YlZ52MZimJRsBs3a6D+N/C7/BzduRVQxnTqRX+8ZseYGZSdfvn9P91GTvun2uNZK0hdaL907rC68pgvvZvWYZcl5Gszv7axJM/HZyz0r8/eO/7Z07msIrnYTpdxvNE9vuaP4yvhAuvD0Na7T8UeH2Y1Cr/Gk/JBR1c9ff504cBc3JyGB+bEpWZmVnRqlUrIzLOoBdPBuqapLwoNwd4glVHzvXJQb4c9Pf5kJg/hxKvBait9h8OPCeX1qSw0r/gf81fwZLpKBPNndr3YKSHoBiIP+1sxLXtqrIjnwnqOgIWBuqagZj0Zkg4+wLkvvNwXXct/QkDkcFATBwSe4wETuuLrKysKv+Xh8nol/nj/+oyiLqsB/1nO+G1/2nVfqt4HXy0yl+o8LVhf03rJb1+qsn+usRz/Dx5y8b1i1nAvqb5bw4eE891IBer4cLrso13TlskwbPIeLuKFWFg4IEL+iKntMIIQEgTBuzEwB9HdENJWTmmLBDZAyv3LTEuRmVrRSG/pMwKvFYw8bHRuKzHKfjtgI4oKi3HWhUM+2bXYfx24Bm4ecZyfLmj0vfooXTPnr78HHz87U48suAbtEz14NFLzsaWAzm4650vUKb8lEhqLVLdmK3KNULl9jK4RK1jBksC8X/4fe67hxPPIAEzd6zab8brSmv++q8cfzB47W9q+wPtX/CV/rpV/nQZy/qK93g8jHVNidq6dasROONiiQ+rPklbWlpqfNZlX7TgucvlMjYTmI7KjQWmc6alpRkRYKv49PR0IwJIsnk9Xj+Q/gVfz/lr1BC57/8XFQW5kfQ7KbYIA79iIFGVuivPPoCSH1cIO8KArRjwDJuIEqXLV7x+oa3sFmOFgdAwEIXEvhfA1fEcJVBeXpVZxsWU9n9ZnYGZLvR/s7OzDf+Yn335r/Rn6U8LXvgL9fwpKioy1l9W51+w+HDPf3/s53qUa9OlW/fhrhlLpGxjaF6SchWbMTC6a1v8bVxfDHt8dkRtoNuMRjE3DAxQ5+yy7ifjtrdWhqF3e3fJgNmUi/sgRtU5vO3N2uWPgbBz1L1i23owBy+v3IiswpJfEciKi7eoANl1Z3fAy59vwspt+9AyzW1km2WkeXD3u19gwcZKiYt/nN8DnVo0wPgXF6BYBU/ZOjZPx4sTBuL+j9Zg3o+7IuoGJbniMGvycDRMSjD2r3l4yNv/5/653i9n5guDRHq/W+9/M/hgFa/7i2Q8DzQx3uBr/P7YHw48ta3oT/L+Wek/EvDM1GJ8xar9kYJPSUkxDuUFMn/IP+3n/OL4reI5b1UFvClRmzdvrvBH48wfjQa+xcwC6maNKyfhfWl8BTJ+wccYZT/1/GnojkPh7KdRUVocUT+UYoww4M2AZ/gkFK3+EOVZ+4UcYcA2DER70pB0we9VidEnULZ3m23sFkOFgVAwQG1KV+eBiO5yrgqI5RjBLp15Y0VjTJflsKIRxWBIOPHh1igLVqMtWHyw4w+2/3Djgx2/xvO51JoZgWqccf6HAs/njwvt977ejofnrFEn3CPn5H0o3ltyDWHgRAw08CRg8R8vxa1vrsAXmbIuORFf8vfIYSBBZUxNu446Z59FjlE2suS2QR3Bcq1WMvYYcDu1cQoGtWuBVg2TcCivCHN/2IUN+7JQfrRSMdEdH4tnr+gPZlsxU4zBut5tm2DL/mxMmrbsV4dVUhLi8Pq1g42g2qQ3lqKkvDJrbHz3U3Dfed3wfx9/hQ/Wbzf+7dVrBuG7n4/gsYXfIjEuFh6XOqTmdhlZZ5+rgBu/G0mNc5WafCkVhcZhOm7SB6pxRn+Jm/o6c6cu8bpSnC7DaEXjjPZbxYdC4ywYjbb60H+oNdp0pZQWLVoYj9qJNLa9+7cb3lsjzdv+HTt28NDsMY0zXcORmwScfHrxrjUZ9GcdyWbkVZ+0ZSSP5Ua42SB4Z/HH+cD7z/RiLna958uJ5o8/+Kicfcif94JSBpVFbyQ5CmLLrxnwjLkN+R8/qf4gUtwyP+zDQNzJZyKh+0hkv/ZnNXUjqwSGfVgUS+3KgKvrUCT2HG0s9OksV+f/misvsNKB1vj11//xB8/Fhw4+ePtPdYGvyf/3p/9g8U4ff7D8Cf749SsXwzzV/ezS7/HUgq/t+ooSu4UByww8f90wbNifhycWS7lGyyQKMCwMMHB24/SlyC+W/Z9Q3QAGvK7seSp6tG6Mg3mFWLPzIN5Xh0vMjfpifxzRFYcLilWgaj/OaJaGU5uk4G8fr8WcH34yvtpL4aeqwNkDn3yFD7/ZYfwbA2dntWyIV77YhEJVitHc0lXga+bEoVi86Wf8a+6x3+KW6R58cst5eHrpD3h22Y8G5L0bh6GRyt46UlAClnd0qf/FqH1GBt++3nXICLyV/RLACxUvwVwnVgUanxzfDx3S4oyMMR7+N2sa68oTzJThfjn3z9l8+bs6eaI28KxUwGa1/2Dw5IXjt9q/nfEMhvJ+Wh2/xpN/BvkCvX/e/dMn5nX8nX/e/dsNT3sZn9L8+bKff2ew2tfzx++zyoz6+zGNM24WsDGyqAUBCdYaXYFEDoPFm4230r/gj938+sBfxd4toMaZbOgG87Mu2NpmIDq1MRLOPA8Fi1+v7a7k+sJASBlIPOdSlO3ahOIflof0unIxYSCiGYhSC/LTeiO251gcVgsS82KXwTAudukH6xr9/py804vdQPFaUFvwZVUawYHwH0r+uJjUhwH9vf/m/u2M14cfgx0/n3utWeHP8+PNXyjxXL+mpKbj4Xlr8c6XmyJqwy2i349iXL1ggOXDnr9+BC57Scpw14sb6qBB/N+os7BaZTPN+b4yWGOXxqBUb/W/Dk3TDJP35xbi7XXbsGlfdq0eq+2S0QCdmjfAm2u3olebJri+T3vcorJNS3/J7mL21uMqa6tNo2R8pQJm/HzWSQ2N///e91cZWWAMTn108whsVLbe8fZKIwDmUcG2py7rh7YNkjFOZQAeUQG1M09qhBdU4IxBsmeW/1jVR3X3qKHKfn1LBc54L/+rdMt0ow1f3DPW4Ocfc9YZ//ym+h77fGvtNuw4nGcETverIN++nMKq0o2RNBdYhvIBVV7y/E6tDNkhHTyj/1hTpg7HwL/T/+H6g/8NF746jbFA7Oe6h/6vlfEH23+48dVppPnLn+B9a6xZ5S+QSn9a05uZolqjzRuflJTEZ3VK1JYtWypat25tbA7o4BnLajASycWOXszoz3woeDEu7s2LQ/670/G++AqEP8H/er6xHmncz9+r8ncfRdJvpNgiDPyKAWYtAFFKI2q+sCMM2IeB6BhVpvEe5Lx+v7JZMiXtc+PE0mAZiM1oD8+IGxAVE1u1eK3J/zWfRKNzTb9YC3r7478JvrIMt9aEI396s8Aqf4Kv3GxxGn/UnOAhTX/vP9erqQ0aGnpnizbYaxM22Pec4IWBD277Df6sMkO4GS5NGLALA+OVxllvFQC6S+lf2aWNUcGTB8b0MPTFPv5uJ/KKSnF+F7XPqn6n73znc3yeuS+goSSrQFaCCi7xOncO6Yz1uw7ipnNOx0ZVEvGPH6w+riTi0yrrqXFSIi55cT56tmqMF64agLHPzMP2w7lGn7cP6oSLz2yLq19brAJSuWrHIsrQGLtOBdiufnWxUYrx3NMy8NC4Xrjo+fnYfqgSx3aKKt34zg3n4tGF3+G1VZtU0C0G70waZpRqZHDtM6U79tG3O7H2p4M+NUWZQfa2wi9SOmYPzFl7HAeL7hyDb3cfxu0qUMd234huGNu1Dfr9d5Y66GKPKijXKu22OxW/XEf78se0phn/q8u4cz+dzV//jZkvVvHcp9fJFFb6t4rXyTTE035W9Aik//qAZyYT/XSr448UvC5DGuj90/aHC89KHGxW+yeeFVcKCgpE48xXJFMHB61qtIlG2fEaZeQxkMivmT+1M4XStXNQsvnLgBwN+bIwUKcMqB/EpPNvV0GzhSjd8W2ddi2dCQPBMBDfvhdiGrdG/mcvB3MZwQoDtmIgplFLJJ57LbJLKozFjD4cFm6NsXD3HyqNK10GxIpGHE9ehgsf7PjDrVEWbP/Bjj+SNM68NdaMw54uD/78/kos3bTbVu8rMVYYCIaBu8/rgVaN0/D79+wTgAhmvIKtHwycrUr/PX5pP/R/ZBaKyo4v/ReJI2yanKi0rgYjUwWc/vThahzKLzbMbNckFW9ePxRrVPbcjTOWHWf6MBWo6tW6CSpU2tJPKruKOl+5xaXGd5qluDH31pF4Y/UWVVqxkaEjRs2yUR1PQv9Tm2Hss/OQrTTD2Pi3xSoA9YkK1j302XojoDXntyNxt3rmP9uw29Ake/mqgShWWWUT31hSbYbYtSqIdnP/MzBm6lwcUFleulFjjJlg3+85gt+pACCPWbKM4qgzWqnss4bo2DzdGOfWAzn4uwqMrVMlFc0tyRWHV68ehIKSMlzv1f8MVZKTgYXLXlpgQIa0b4H/XtgHf5q12tBWY3PFxuCPw7uikcpcu1tlxxVH2Hzoe3JTPHFxH8NW+mF1qVHG4FIwGmmicVZRpcnL4GKgGm+RoJEmGmcHjEOZ+v4FUimR989vjbPMzMyKhIQE4+SeDm7oshpa0Nn8mS8EGqPL0PBFp2+W4JsZvAh/e4xNj1DNH+qblR/YGYk+ktgkDBgMRCV4kHzhvcifMxXlRyrL3koTBiKeAfV7lXT+HapE4woj6CtNGHACA9HuFDXvb0V0SiNjsURn25e/ojN5tD+jF5fmk5eCD44/vblglX+n4vXJVavjdyKe61zqFByNS8TVL3yK7QdznPC6kzEKA+hzSnM8ctlAI4vkUH6RMCIM2IKBjDQPZiv9q4ue/wxbVEAm0tvJjVIw8/oheGPVZjy+5PvjzGVgKUsFuXZn5Rv/zkAXS1GOUhlqDEZlqfKHLK+4R/39spfVIVwV4GK5wpV3jzX+/9dXb8ZT6prU9mquAmrUBXt+xY+Y+osumOaK5RUXb95j9LHmDxfgpZUb8fSyH1QJxni8fs0gVTayCJOUblx17do+HfDbgWfgfBU425tTUPU1jWegbuK0pT4DbwycPX/FAPygxnPb2ytQbtIh43gfvrA3eqhMuAmvLsJOFSRka9UgCbMmjzDeS0P/94nxb6mJ8WAwjZl2DNLxb9Rlu0hly3G8L3++MeKmQtOURMxRJS65Ac9KFL7WD8yUZxlDHg5jWTi9ue+v/xsMnoTp4ICV/iMBz/Ez88eq/eHCMz7C+WC1/3Died91ZQer9hPPdXOw+MOHD6O4uDig+0/7dWWYYPD5+fmVpRoZOKNuAx8mfdKVRnFwLpcLFEDniVF+5klCTlY+9Px+dQLmghf+QjF/GNDl/Mt7+0FUlFae2pEmDEQiAzFN28Az5BrkvP0voKzy9Jc0YSDSGYhJbw73udcb87ai8FhJjki3W+wTBqwyEBXngmf4RBQlNUFScvKvBLyLiopA55onDlnWQVce0Jk89H95WEz7y+ebNVgAACAASURBVN4C3nWB9+V/cxFO/9yf/p2Cp//IYIle39S0fjHzRwFvfq4Of6L7b2c812+c/+bxc7yaH3/mv/f4Iw2fl5eHvYVHcdNrC3DQdKLe6jtFcMJApDPAsnEL7r4Yf529Fiu2BVYqLtLHJvbVXwYYbFl0xxijtN+CjZGfJcxyhK9fM9gIOE2esbzGrKguLRrgpQkD8R+VHUYtL7b2KvD0zOXn4L2vtxtBMmZ1Lb7zfON6V6hg2lF1KF23B8Z0V2UVW2LU058aQbehHTLwD6WzdY0qw7hJlXFkY7ba2p8OGdlvOvB1UAWhJk1b5rOcIjEsjfmc0i67R2V1zVPlF3XTeOqbMXCmg2LMZGMWGRvfM0/9Ui6S5SDzf8mc09dg0IzXXr/7EGas2YrmKiuOGXcMJg4/vSX6PPxhFWcnpXswse9p6Kp029h2Hs7H7O93GtlzZh4iZfZzri68YzTK8isDvDycxPWD2f/R6wXv9YN5vUH/SZf1Cwc+S+k9h9N+q/1rfz0S8d7329f9r8l+wccawa+anp+0tDQjacfX/T8Rf3q9UxOeMYnjNM540UAEnLWANB8uKwLQgi83TjrblT+tcWe2318BP56s8Ad/QPHTwBWF/I+fiJTfRbFDGPDJQHy7Hoht1REFC14VhoQB2zDAMo2xLU9H3idP28ZmMVQYsMyA0vNzDxiPmLZdVTDlkLGo5Uk4fwW8zRq/DMZojaW6xuvFtNX+BV+5mREK/gIpQ24uA6/7t4rn/Au0DHqwZehDaX84xm8uA1+sTi2v2nEQv5u5BCURVvLJ8vtNgMJADQxM7N8JzdJT8fD8b4QnYcA2DFDv6rAK1jzzS2ZVJBvO4MlfR5+FkaqUIoNB76zLxJeqPCNLNjK4xWwx3S7o1sbIOBv2+GxVErEyC5R4Bs4SlH7YjSq4xfKUL00YoDLP4jD+xcoyhrr1UWUsGaT6mwqGz/pmB347QJVX7NIKE15ZrA6EVF5v+nWDVTnFGFysMk0T1H+fu7K/kcV27etLkKs003Rjf2xFSquM//+820biK/X7yJKIOkCWkebGNJUFxtKJ/5r7NVh68aObhxuaZv/89GsUKyyzrh5RJRb35Rbijrc/9xk4pAbczcrWFKXddkhxwuy8734+jAm92+Hfc9dXlamM5PtcnW1PX9YPLNlYnQwQy8hxv927UoU/+6e60oVVPINxPDxW13hdBp/9c/wMUgQy/vqAZ2Yhm9XxazyDsQyyBspfuPtnZQzeR6v2RwKehwoLCwsrNc5SUlKM4BfTH7kYY1SNJ215cpWROz5k/KwFvXnTOHideaZPIgpe+Avl/OH8wu4NKFzxth1/P8VmBzGQ0HMMyg/tRum2dQ4atQzV7gx4ht+AghXvofzgsVOFdh+T2C8MVMdAQo+RiOpwNuITEqv1XxMTE41MI7P/a/Z3T+T/1hVeHz7y9r/97b+28Vxk8OQs1w/+8KcrVVi1P5R4nlzk9fT6x5f93vyZ+yee66Gaxi/4suNOYtcFf6yEwedFnwQvLC5RG5vb8fCna+SlKQzUewaaqvJuMyePxuin56oN/KP1frwywPrBQPdWjTChVzvcqUr22aEx8DSoXXNM7n862jRMNkoaMjDGrLH/zv/WKGPIdrUKFN01tDPu//grxKkyZu2apKCZysDqojKsyhRm/IsLweyuv47ujgFKz2zIL2UMNQfxMdH4UAWuNu7Lxl3vfIGHxvVCRrobV7+ypOr5fvzSvmCArddDH0BJqOEvKlB3rsrwuvrVxdiudNjYYhisu+Ico3Ti3+dU7mGwVOPEvh3wl4++MjTTmEl377AuGNKhBS56bj52/FJmsY/KTvvvRb2NEpQMujX0uIzr3DdrTVVJSu97prpT30swAmfkxRzAs8P9rcnGWwacjhvPOd3w/5i5T/+XwRK9P+6duc/1BP+u/WX+PTU11TjUZQXP/uh/Ct46f+SfQZ5A+ed6gYez7I63On/0+CMZrzPPdOUM8/PHMu4MTldnP5PLjMAZSzWyJKNZk6qmyLeO/EayALTY/7PxXmcJTjYzH3a7f0VfzUHJBns4S3b/wRf7rTNgBCCWTENF8TEhXetXE6QwUPsMxKQ1ReKAy5H7wWNq3h6rY1/7PUsPwkDdMxB/6llIHHi5sVlPP4gnL+kkByrgzZN7umy54IPnLxABZ24GePPvVDw3WzgPrY7fCp4Zbnxe2G99wXNO/fn9z/HBuq11/1KSHoWBOmSAekGvTByOaWu2GVkj0oQBOzAQpwJEb90wFBc8+5kdzD3OxlMaJavAVVN0VsGw3m2UrpUay58+/BLLtuw1Amv8HwNfOUUlyFHBp4MqUHZEZadt2JuFlZn7VDb0UVzV61TcfW4XI/hVogJq5nbOKc2UblgvjH9hIf5+fnfjWg+qbDDd/qbKOf6mcysMeuwTUJusQ9NUvHDlAGxWpRz/ogJ2LLHYq3Vj/FsF3Z5d/mNVVl8DFQBjwK77SY2MgF8TlUmWVVBilI/81Ovd0VpplLVX12Xbm12IH/YeOU7bzHY3LQiDB7VvjgdHdYXb7TauYt5/1WXDeWiKySr+Vnrjdbifa3c8111aY83K+O2MZ6U1NqvjDyeemYKsjMGmNcoCuX/Ee2uk2RHPEu9VGmcZGRnGZoIuY6EjcYx8M9OMjX/XgzcvnkiGeTHLz4Kv1MDQJxv5sFvljycjnYo39EWWTUf5/u1B/IwJVBiofQaSxtyKvI+fUh0dK8NQ+71KD8KAdQYS+4xDhSpdV7DwdesXEaQwYAMGouISkHzxvYh2pxjl7bj5r8vOefuv5pOh2v9lWQx+n/6t4P3jT2eacXpY4S+ceK3pTP/biv1OwnuvB/n8BDL+cOO5vsouLMb4Z+bgp8Oi82mD17mYGAQD9/+mD1o3SsUtb65QewtBXEigwkAdMvDWxKFGxtnP2fY85McSjAwwvXjVAGMMk5RG2HlnnIT7VVnHm5UW2lc7DxpZZr4eyd4qY+xZVb7xkhcWGAEvc2MW2fTrh2B3dj46Nks3yrAu3Fh5eJ7ttoEdcb3KHBv77DwjE4xtQLtm+M+43kYQjmUYPfExqmzxAdz3wZfHlUlkkK+5ylJlUIzZaSy/mKc0y+S9Uf3EP7VxCl658hzk52Ybh4vY9GEj8365uew1/64z03SmE9cldsfzcCLH4+/4tb/NTC+OX/D24o/rZcaJfN0/7/W2r/kf6XgGw0XjzMYaY+HWiPNHo8xX5h8fKn81zkoLC1C88CUczarUgpMmDEQiAzGNW8PVeaAKQLwWieaJTcLArxiIinPBPXwiitctQImUF5UZUo8ZiErwIGnEJOTHp6CgoMA4OafLjlvVuAo3XjTKQqdRZkXjzsy/VY2ycGh8icZZTFXw26wRF6WC4gfUqfqrX5grwbN6/FsgQwPOaNEQj10xGNeoUm0H8yt1kKQJA5HOwH8u6IXPt+3H++u3R7SpDJAxW4tlFPfmFOKoKcrEQNRUFQBrlpxolEqkHtir1wwysrhe/WJz1bhOa5qGs09ugve+3m5kiTVR36fmGAOHizft+dX4dclHloQc+r/ZRvaabmO7tsZkVTrwtrdXYsv+nKp/b9MwCf1VttrtgzsZ5Rg//eGniObVLsZlpHnwurqnRdmHDJPNlb+C1SgLFi8aZ+HTWAu3xli4+48EjbJgNdaO0zijpgCzztgY7PC1uLK6uNSLEyfhzQLUVsYv+MrFbUVhHvLnPoej+Vl2+c0UOx3IgKvzIEQlJqNo9UcOHL0M2Y4MRCc3hEcFE7LfuN+O5ovNwoDfDCT2Ph+uTgOr/Fvvxaz+7F3GWmf6M0jiT3AkVHiePNUnLRlcYf88bMRFrz9lyIPF6zLs5vEH0n+w+GDtDxYfrP31Ac/5x2Zl/ukyppyvzDQMdP6GC8/xzvtuB+6auUTqBvj9dpUv2pGBxX+4BL9/bxW++fmwHc0Xmx3IwM2/6IX94YPVET16V2wMXp4wQGVxxWHCq4tUEKu0yl5qnz1/eX+kJsbj6tcXo7CkHO/fOAzJSutrzNS5htYXg2tPj+9nBNWufGWREThjVtmqe8bh6WXf4xVTgE1fmLpiL101EF+qrLF/fOq/zjpLNFIDbY/KgLvwuc/kdy8EMyvdHY9Xrx6EVulJAZeBp79k3twPtIx8MHj2q/01ZrpR+ynQ/rW/aAUfbP+RgOf4eajS6vgFHxx/ugymVf5PhN+5cycP306J2rZtW0VCQkJVGUZOPkYmT5RWxzKENE7XXCXOCHYI3rH8cXNJlz2yMn/MeL60G7iiVODsedHfCcGPuVyi9higvlnp9m9QsimyHfraY0CubDcG4k7uhtiM9sj/7BW7mS72CgN+MxDfoQ9ie4zGkewcwz/looaLQ11GmxfiZzZ//BfBC38yfyLj+dFlXQJ5fs0yAuYynPr5Z9mq55d8i6cWrT8uU8DvF458URiwAQM3D+6CZI8Hjy781gbWionCADCkfQvcNbQzLnp+PorLyiOakomqNOItA85QGWOZeG75BhzIK0JGmltpjbXGNX3a48WVG43/MRutRaobDyl9sZNUoGVXVj4aul2gitm/lU7Z8m17q8oi8pprVGBs/e7QBbsZsKOG2ozrhuBPs1Yb+mjSgmMgQQVOX7l6IJg16L0fyvWDLmPH/XOtkaw1pE60fxpuPA9BsQy3LiMZqP2hwJM/XscKf8RZwZuTWaziqelF3sKB1zID4epfHyYMpn99mNQqfxp/5MiRquCmv/NXH+bLyclhfGdKVGZmZkWrVq2MyDKDXjxZqmuS6rRQgnTkWZ883bNnT9X3+dCbPzsdz8mhNR20gHYg/An+KLKzs5GKIhU4ewE4WhbcL5mghYFaYiAqPgFJo29FwfK3UX5gRy31IpcVBkLLgHvINSj6ZhHKdm0M7YXlasJAhDAQ06AFkkbdhCiX2zjMRL/KH/9Vl+GjX0v/jRlMTsJr/9Pq+K3iq4IXanGrNYED4T9U+Nqwv6b1kl4/1WR/XeI5fvLPpvkPpH+N5zqQi1U+P3bCF5WWY/LrC7Fm+74IeZOJGcJAaBno0rIRHr9yEM576lND40iaMBDpDDCDhyXwrlBZWLtVgCmSW6wq/fvAmO4Y2qEFmIHGxueM+mDT12zFs8t//JX5fU9uamigUcNs3a5DdfJcPn1ZP5zSKMUImN2uSjlKCw0Dz1x2Dk5v4IJHHU4IxP9hcIX77gxOUSuWn+saz/1+Zt5Y7d+M15Xm/PX/ON5g8Nrf1PYH2r/gK/11q/xxvcBDqfUVz+dZzeUpUVu3bjUCZ1zs8GHVJ3F5Mo+fddkTLZjucrnAk3qFhYXIysoy0jnT0tKMCLBVfHp6epXmBK/H6wfSv+DrH3+cT9i3DQWL3wjNL5lcRRioBQaiUxoZJe/yPnwMFSWFtdCDXFIYCC0D0e5UeEbdjLxPpqL8yN7QXlyuJgxEAAM80OAZNRl5MR7DP9X+K6srMFOF/isP59C/5WetWWb2P+n80x/mYkrwJcZiSPiT+RMJz09RUZGx/rT6/NaE5+J/15E8XKP0zvYq3TNpwkB9Y6BRUiJm3DQSf/74K6z96WB9G56Mpx4yEBMdhXm3jsLd731hBJYivTF41rF5GlIS4o2yi4fzi7H1YI4R9CuLkGA1bVPnw1BQUgbqo0kLDQN3n9sF485ojkKlqWxeP3D/XO+XM/OFQSK9303/musP+h/mzHg74fV6ydt+akMxPsDxp6amGvEGX+MXfOV6szb4Y6YW55dV/iMFn5KSYiRtBTp/tP3B4Dlvc3Nzp0Rt3ry5wh+NM380HvjKqU4jzUl4XxplgYxf8NQ4a4Li75eh+Ov5ofklk6sIA7XAQGzTtnCddR7y50ythavLJYWB0DMQd8pZiG/fG3kfPa6OQUo2b+gZliuGlQG1YZHY72LEnnwWDqjFaKAaS9yM12U1rGg82R0fbo2uYDXKgsUHO/5g+w83PtjxazzfAVY1zvj8hRPfSG1erNy6F3dMXxLxZcHC+q6Vzm3LwPPXDMXmg3l4dJGUa7TtTXSY4VMu6oNlW/bi/fXbHTZyGa6dGLiwWxvcP/KsgDXCtEaZztwJVGMsGLyuFKfLMFrROGP/VvGRoFEWjMZbJNgfao00XWmlRYsWxuN3Io1t7/7thvfWOPO2f8eOHTx0e0zjTNdw5CYDJ49e/GtNB/1ZR0IZOebJQ35m5I/lRhgpFbzz+GMkl+nFXOya54uv+eBr/njj+fDxFEb5l7MM7ShpwkCkMhDfrieiUxujaM3sSDVR7BIGjjGgfqcT+14MlJWiYOlMYUYYqHcMxDY/FfFDJiDOlXicP0L/xFw5gZUKtEav2X+h/6E3/739Xyfga/L//Rl/sPhw8293+4Plr6bxm08OV/f81Bd8w0aNMWXeWryy4tdlterdS1MG5DgGRndui/Fnd8DkGcsl28Rxd9+eA768xylo3yQVf5u91p4DEKsdwUCn5g3wxrWDjtNU1pljer+c++dsvvw1nTxh1lQOFZ6Z+mxW+w8nXscbrNofTjyDobyfvP9W7A81nnvsDPb5O/90/7z/xNkNb8QUVHzLqv3Es0qNCmYf0zhjZI2NkUUtUMiHV2t0BRI5DBbPwTHSbrV/wdubP84fvmBK5r+Ao1JKzBGOhl0HmdhnHEp3bVBaURvsOgSx20kMxMYh6bybkL/gdRzNEg0XJ916J4w1OrkB3KNvwZGCEsOH4GKTfqSuse/PyTm9WGUwrS7xPHxGDTar/Qs+dPxpjbVA7r+Zfzvj9eFHfRjS3+fHe/x832jNCn+ev0jB6/Fz3OlqsTzx5QX4asd+J7w+ZYwOYoCl7+bedQEue3kRsgtLHDRyGapdGThV6XE9OLYHLn1xoV2HIHY7gIHEuFgsvWOkSkCJMZJKasrUIR38O79HTS7+V2e+aI2uusJXpzEWSP9cN9H/ZZAqUPuD7T/c+Oo00vzlT/C+Ndas8hdIpT+t6W3WaPPGJyUl8VmdErVly5aK1q1bG5sLOnjGxTsjilzs6MWM/syHghfj4t68OOS/Ox3vi69A+LMTni9Fvtz14pr3PxD7T4Tnj0nO9L+q/yvCxQ7wM2w7RM/IyShcOgNH87NtOwYx3DkMRHuUvtmwG5Az8x/OGbSM1CEMRME95CrEtelcrf+qT3JqDV36tVqQ2x//JVLwWpPNqv2RhNebBYHwb7Zf8JWbLU7jj5oZPGQXyP03V1LxB+92u5GZU4JrXvwMR9W7QpowUJ8YeHT8AMzduAfzN/5cn4YlY6mnDDRwu/DmxCEY9fRcyZK08T1m0H5S39NwMK8I736dWS93+WbfPAwxxfmGf2JOJmHmCtcRugw899PZavLf6gue+8QcP/0wK+O3M57JQPTTrY5f8JX8MVOSwa1A5w8rYbAFg2fFlYKCAtE48xXJ1MFBnjxkcIj/DSRyKRpl1ChravBmlb/G7thKDR5pwkCEMhAVnwjPiBuRP+95VBSLiHyE3iYxy8RAQtehRlCh6MtPhBdhoF4xEHdyN8T0Gofs3DxHa5QFq7EWKo0rXQbEisYcT16GCx/s+MOtURZs/8GOvz5onJk11pKSk/HKF5sxdbFoQdWrHwwZDMZ0bYurzj4DV726WNgQBiKeAXd8LF6+agD+NmctfthTWXJOmv0YSHbF4dnL+2FXVgH+NOtLlB+tf4dSnrmsH072KFUElWTiT6ULBseC0SgLFi8aZxVVmrystBeoxptonFWWfeR81/wFUqlQr/fCifdb4ywzM7MiISHBiIjr4JAuq8HMM32SkYPiZzaSocvY8O+aLME3M3gR/vYYmx5W5w/nU3rJYRQsmW4/j0AsdgwDsS3aw9VpgCp79wpQXuaYcctAbcqA+q1OvvBeFK58T7QjbXoLxWzfDMSkNUXSBb83/liT/6UXh/TTdBlyLlbprPvyV7z939rAawFwq/0Lfp9xSMtp/OmTq1bvvxPxenPJfHL5RPxxPcJ3xXUvfYY1UrJRfoLqEQMdWzTAazeMwAXPzcfP2XL4rx7d2no5lGi1hvnfJX3w+bZ9mL5mW70cY7gHFRcTrfbvVMBH7QmHo8WqbDR3fBxOaZRsZBVuO5iLglL77a/cO6wLrlCafOb1CNcPzHRnxQseDmPmjA4u+Ou/BoPn/dTBASv9RwKe42fmj1X7w4VnfITrSav9hxPP+64rO1i1n3j63cHiDx8+DGotB3L/ab+uLBMMPj8/v7JUIwNnjIbzYdInVb0FoLko5WB5kpDG6jJ71QmoC77Y4MvlcoEC2sJfYPOHm1hHt3yJorWfhuN3W/oUBvxiwKWyd6I9aSoQ8a5f35cvCQPhZCCmQQu4z70OeR8+iqM5h8JpivQtDISUAc7rorSWSFbZIUVFRaBzbPa/tH9bk//KRSz/7g+em+nmsm8MvnnjeWKRZSF05r3OBKL/HCye4/H2vwPp3yl4+t8MlgR6/yngTT6rw5/o/tU3PMer55c/89d7/HbH5+XlYWt2Ca59aX5I31tyMWEgnAzEqk3yz+4ah8cWf49PvvspnKZI38KAXwzcObgTmiQn4L5Za/z6vnzJfwZi1cb21Mv6YumWvXh99Rb/gX5+M12V2ixX/lhOUSm6tWyIDk1T8e66TBWkq8w4a5aSiPtHnokuGQ1wKL8YjTwJ2JtbgD9+uAab99tLDmN895Pxp+Fdjf1ys/+jNYy91w/m9QL9J13Wj+uHusZnZVVmc/JwlZ361/66Vfut4PX95f2rCe99v/VnwVc+H6HgLy0tzUja8XX//eH/RHgmmR2nccaLBiLgrAWU+XBZEYAWfLmRFmpX/rTGndl+fwX8eLLiRPii1bNQsuUrP3+O5WvCQF0zQD2dCSjfsxXFP66o686lP2EgYAbiTzsb8e16Ived/wSMFYAwEJkMRMHVsR8Sep3vlwC3WaOXwRStkcQglD/+S6Tg9WLWqv2Cr9yMCAV/gZRxN5eB1/1bxVspgx5sGfpQ2h+O8QdTRr+wsFBtJm7Fkwu/Eb2zyPwxEKssMPDghX1Rhij8/dOvLaAFIgzULQOjO54EBiUmTlsmOme1QP2SO0dj+da9+H8f+bf/5oqNQaMkFxh0Ky5T8ix5xcdlqz0w+iz8dCQfhwuK8f/O64a/qOt+8v1P+IPKyBp+egbGTJ2HwtJy9QYC7h91Jvqf0gy3vLkSm1SgLDE+BjOvHYwidd3LXl5kZMLZpQ04tRn+PbobEhMTDJO5vtCVLrjf7l3pwt/1B7PfreIZjOPhwLrGM5ihNdxoPw9hBTL++oBnZiGb1fFrPIOZDDIFyl+4+2dlB95Hq/ZHAp5JYWodUKlxlpKSYgS/mP7IxRijajwpy5O3jNzxIeNnLcjNm8bB68wzfRJR8MJfKOZP40Zqbq18G2U/b7bLb6TY6TAGomLj4R42EcXr5qFs71aHjV6Ga0cG3P3Ho2zfDhR/u9iO5ovNwsCvGIhOaYSkMbcgyuUxyjcw0z8xMdE4+Wf2X83+anX+q+CFPz1/ePKQ80GvfwKdP8RzPcSTw1w/1QZeHz7T6y/z/PWn/2Dx3uu/QPsPFm/Fft5f8sX7EQiemx38fnFZBSa9tgDf7JaMbfk5qh8MNE1xY+qEIRj/0qL6MSAZRb1m4GRVwm/Khb1x7etLkVVYUq/HGo7BvXn9YJSoEokTXl1SudGflKAyv1zYdigPJSqAZW6nN0vD/xvRFS1S3WCJRwbAVqoymv+cu74qqPn61QORkhiHwpIyo7zmUhWUyyooMcoY/n5oJwx49BPkq7/FqBKNo1RQtLTsKOZu2FUVJLtzcEdM6HUqRj49D/tzC31ScprKXGus7GyoMtQO5BVhhbIh3K2rypp7+tKzUZCbbQRL9P64d+Y+1yP8O/0nnamfmppqHOpi5Qz6j4Hg+X36f4K3zh/5Z5AnUP65XuDhLLvjrc4fPX674rOzs43gdnX2M/hrBM5YqpElbcyaVDVFvnXkt74JQAcqYC7jjzGCrWyMfIeSv6OlKqq78DWUH9oV7t8+6V8Y8MlAVEISPCMmIX/e86gozBOWhIHIZkCdNEv6zZ3IfetfkW2nWCcMBMBA4tkXoKRlJ+Tk5PgtwM2Td7rsOJ1krXHkr4C34EPLXyAC0twM8ObfqXit0Wd1/Fbw9PP5vPD5cSKer6bFG3fhjplLVckpGx1/D+CdKl91HgML774QF72wEHnFpc4bvIzYVgwwwDLrpmG4Yfpy7BFdPkv3jhw2VwFz6ontUNlg3NfV7T/jeuJMVUbxahWY/LMKivU9uanxp292H8atb32OXNM7YuZ1g1WwrAz/nvcN9qmg1jW92+GqnqdgssoY+2rnQQP3v4v7oL/Kvrp55gqs2n6gqp9+6rpPqsDSxS8uxNYDOb8aBwNhDNpd2LUNLurWGpe/vBgbvco1JrliMe/WkYhT46BdDMC99/V2vPxF+A/dt2mQhNevGYi8I4eMIBbXF7psOA/hcP/U30pvJKc+4DnPtMaalfHbGc9Ka2xWxx9OPDMVWRmDTWuUBXL/iPfWSLMjniXbqzTOMjIyjLIluoyFuSYrM83Y+Hc9ePPiiWSYF7P8HCje+3pmPE8G8mGpqX/BH1vMevNvR/4qSouQ/+mzOJp72JJTICBhoLYZiE5ugMT+lyF/9tO13ZVcXxgImoGYZicjoeu5yPvoiaCvJRcQBiKBgdiM9vCce60qm4aqYAr9H/PJTu2/8nAPg2T8u7e/6P1Z8JWVE3gyNhj+dKYV54oV/k+EN5cN1MEc8/0PBq81nek/V2d/Tf07Ea81BPj8WBl/JOPN8+uoWo/+bdZqvLs29BowkfBeFRucx8B/LzkHq386jPfX73De4GXEtmPgxSv741/z1mOLj4CL7QZjweAkVxwGqmAUSx7601gG8daBZxglFOf8sEtliXVDhyapak8X+HrXIdz57qqqgyC3D+qIa1UAbM1PB7Blfy7eUhpkHZun4wFVRvH9pYcnNgAAIABJREFUb3bgH7+UdE1JiMe/xnbHYwu/x+Zf7oNHBbKW/24MXvp8E55Y8oNh2l+UZtkFXVrjvKc/VRljRVXmMnPw3RuG4neq78Wb91T9e49WjXDPuZ2Vjl0i9uYUGplrnVT/k1XgbfWOY4E3AjguBtgY9qNOGsdXojLWWDIy3C0tMR7vTRqK1IS449Yner/c23/UmWX8OzPP+F8eTmI7zv/45fBYdXidKRUJeJaFpD3+2q/9bWZ60X7B24s/rhcZJ7J6/yIdz2o2onFmY42xcGvEnUijjC97X5mLfKhq0jjjZk2jZDfyPn4CFSW+07LD/YMo/QsDMY1bwaU0owqWvSlkCAMRz4B74BUoO7ALxV9/FvG2ioHCwIkYiIpPhOe8SciNdiM5Odk49OWvRgBPzumy41Y1rsKNF42y0GmUMdgW6Pwx829VoywcGl+icRZTFTy3ohGnD5fuzsrHVS/MU2WhZI1yone1/D3yGbiu3+k4r1MbTHhtia10hCKfWbGwNhj40/Cu+G7PEXz07c7auHxEXjNZBWASlZ7YKY1T8I8x3fHVTwdx7wdfGrY2cLsM3bfB7ZohIT7WKIU486ttmPvjLiMgxgDTEyq7q0uLBth2MBcb9mdhzY6DGNiuOagZ96dZX6rv7jaudclZbXGf4vfZ5Rvw3IqNhp4n8a9MGIBUFQy6RGWIMZjl3ZJVMK+5KtnILLIf92bhjne+ML5yc//TMalvB5VZtsDoW7eEuFh8/vsxeHLJj3jx843GPzO7jEEzBvBnfLXV0EZjgPBRlbX2RzXWeRsqbbRDi1Z7nZ/cPBzNUhINc0XjbI8RVLGq8WV3jbRwa4yFu/9I0CgLVmPtOI0zRtGYdWZ+uLkY5OJQLy6sLi6diPclQB0If5GID2RzIBgBbkaq01U95NwPHoF48HZwD5xpY3yHPoiKc6H4u8o64NKEgUhlgHp8SRfcjaIvPkTJ1rWRaqbYJQz4zUB8u55I7HfRccEyXUZcZ64wKMbghNUy0rrSQV3jab8+aWnF/mDxugy5jL+y0kVd3/9w8x+q/vkwh7qMe13JCPD54yZPTfY/u/Q7PLHwG7/fWfJFYSBSGRh6Wks8dFE/nP/sZzioNIKkCQORzMDoTq3QUelr/Wd+/Xj/MsjCxswpc9lE/hszqm4bdAaGn5aBeKUjxt8lZogtMWVp/eW8bhjT6ST8dc46LNj4M+5TJRZHn3GSUW6RQSy2f/2mB85V1/jTh2swf2NlAKpVugdvTRyCt9dtxyMLvjX+rf8pTfH4JWfjujeWGdlouhHfo3UjjH9xEQ4XFBv/TKvbK32xe4Z2xpknsToYwLFkHsoxSr+yXd7jZBUM64LrlC3rVblHc1t0xyh8nrkf981aY2ikPXtZPzBAeOUriw2dNTZqhTFox0y3d1UZRju1F648B6ckV2qOsdXkv3C9Qn+D918HlwItI6/xzNyidlogePar/R32HyjevN6ygg+2/0jAc73AQ5VWxy/44PjTZTCt8n8i/M6dO1FQUDAlatu2bRUJCQlVZRg5+RiZ1CcTq0srNTKD1MOla7YSx+CQ4J3LH4Nr3vMlkPlDfIX68Th6YAfyF7wSUb+P0ckNEe1JRdlB5XCUVToN0pzLgPucS1GSuR5luytPSkkTBiKVgZgGzeEZdgNy338ER/OORKqZYpcw4BcDMWlN4B51szq4oEq0/LLYI9Af/4OLGi4O6b+ay/AJXviT+XNi/z2Snh9d1oXPs7/Pr7cMAHFW8NxUSk5Nw8TXFmK9OvkvTRiwMwNJarN6sdI5o4bRml+0iew8HrG9fjPQuUU6fj+kE65VwZ1IbYyFNfQk+AxE91TlCMeo4N9UldV16ZltlY5YE6SrrLGflWbbAyr4lXmoMjPLFRuNqeP7IbuoBK+u2mIEqm5TJRfLld97p8rooqYXcR9NHoa/zV6Lzzb8bOAYvHpMZWmxHOJvnvnMyBpjlt55Z2RgwqtLsfNIpS57QlwMFtw2EitV8Oqe91cb/9auSQqmXzsY93+8VpV1PFYKkvgRp2fgqleXYJfKuGa7V2WHXazsn7psA5Zv22tkiDGINkplsZ39yEfGd0ae0RIPqqAbM9CWbtl73O1654YhRmnFK1SgjIGzpy/ta+iaXfXqYmNsbHep+zyh16lG6UeWgLRT+8OwLhjdvjHy8/ON9Qn9J13GjvvnWmNZa0idaP803HgeImMZbl0GMlD7Q4Enf7yOFf6Is4I3J4NYxVPTi7wJPvD7pzXJdRnSQO+/Gc8yqDq46e/81Xhqqav42JSozMzMilatWhmRaRrFMnq6JikvqgWgdeSaf+dDzrRJ/X3vz07H65MDVvlzMr6Fml8lm1aj6Ks5kfP7GBOLJLVRx+BZ8beLjf9JczYDSWNuReGKd1F+5FhtbmczIqOPVAbiWndGQo+RyJnxQKSaKHYJA/4xEBUNlh0tadwW2dnZhr/q7X/qMnq6LAgzsHgYjH6VP/6r0/Ha/7TKny98TesFff84AXSlC61pzPWHWUC9pvsXKrzd7fc1fwPhX58cJp9W+Nd4rgOZuRXo/bML3u12Y+PhIkx+Y5HP0lX+vdDkW8JAZDDw1k3n4YNvd+GttdsiwyCxQhiohoG2DZPw/BXnYMRTc6u0uSKFLAatqNN177DOaJnmMbKw3vhyiwr6bEZhaWUwiIGlf57fXQW6dqNNg2QVFNsMt9IHu2twJ3y/9whumrHCGNeZLRti6mV90f/R2eo3plK3q5/KCPvP2J64XAWbdh7OM77DzKbuD31oZKTFREepIFSMESRjsOuC5+dj+6E8TOrXwdAumzhtOTbsq8xCY/tk8nDsySnADdOXG59bN0jCG9cMxAsrNxrBOt1uVPhrTPiTVLbarJuG4cG561XGWuZx32N5xkH/m43swhL0adtEBf/64i8ff4WPvztek40ZZtRPO+fRjw387Sqz7soep+Chz75RNmbjmj7tEKv2oQerkpJvqvcS/91Ojdl296psO3/9LwZXuG/M4BS1YnWlsrrEM0jAzBur/YcTr/1Nq/YLvtJft8qfzpSsr3iPx8NneUrU1q1bjcAZFyt8WPVJXJ7M059JhhZMd7lcxkndwsJCZGVlGemcTEPVkWQr+PT09CrNCV6P1w+kf8HXH/4MMfpvPkPJlq8i5vcxpkkbeIZMQEVpMSoKc5E3e2rE2CaG1D0DUQkeI5CaP/cFHM0/5oDWvSXSozBwYgZc3YYhWjlDBSvfP/GX5RvCQAQzENMgA55RNynx70oBbfqb9Bm05pjZf6Tzzr9zMaT9V1ZX4Pe1/2pnPAOHXORYHb/ghT+ZP8E9P0kpqbj7vS+wYoscoIrgnw0xzQ8Ghp/RCiM6t8UfPqzUTZImDEQqA8yyYnCHJQs378+OKDN7tWmMRy/sbQR6lmzea+h+/X30WYZu14Pz1hu29lQlD59RQaPlW/fhD0q7q6is3MgSe+TCXuigSh9OUFldh/KLMa5LayMA1/eRysAS26lK4+yt6wfj0pcWYcuBHCNb7X8qu4wlDz3xcUaWWpLSG6MeWZr63+/fW42Fm37GBV1bG4G0m2euUPpox0owPqnKMmakuVWAbYFx/eYpbryuuGVQzxyourBba/zh3K6YrPDrVAlHaq29o8o83vXeKizaVPn7l6SCf0+rIFlnpaVGLTTa17F5mrpXg/Dw/G8xfc3W4+7V38ecZWTe9X/0E+QVlyI1IR5XqeyygUqr7VB+Eeb+sNsoPclyjftVCdlNEXavTzTxeJ+fu/wcUBuJ++ncP9f75Vy/MMik97u5XuH6hfvt5sx4rl/qEz41NdWIN1gdf014vd6rib9A8Pp+mPm3K56ZbhyPVfsjBZ+SkmIkbfmaP97333z/tP3B4Dlvc3Nzp0Rt3ry5wh+Ns0A0rkIpQG1FwDnc/Qej8cUauE7GFxUVoXz5TJTv336i36Q6+3vi2RcitllblGz7GvGn9UHeB4+horgyVb22GnWJolMbozxrH1BeeUpJWmQwENOkNRJ7j0X+p8+pYKroAUTGXRErqmPAM+x6FCydoco0SpBXZomNGVCZ357zbkJujAc8LMVm1gwIlcZZsBppdseHSuPKqkZasBptweKDHX+w/YcbH+z4NZ7Pp101znjy2x/7jbJF8W5cOHUOsgqlhLuNf10cb7o7PhazfjsGo5+ZF3FZPI6/OULAcQwwq2qaCsa8tnozZn+/K6LYefmq/sgvLsOtb39eZddIpTfGINEFzy3AT1l5RjDpxSv7G+UHp315LJj0u8Ed8RsVLLvmtcpyiunueMy5ZYQRnFq5bb9RqnFkx5b447CuRnlDlkwcpnTL/jOuJz5QgTlmju3OKlB95OOI0iHj35nxxjbw1OZ49KLeRsnEZVuPlUy8W5VWPL/zSRj42Gzjew1UUPLVqweogGSOCrqtMnTXNH7KRb1wuxrXCmUL23uThqostxj8+eM1xn+v7n0qDuQWYYy63h1vf2GUgGyhAoczrhuM51dsUJl3xwfOmJnHQN18FRzT2XgRdTODNIYB3k8nK47+P3vXAd5WkW5/WZJVLJf03nvvvfeekAKBhFBCb8uy7LL9LW/fLrAtbGGBAAESehJCCRDSe+8J6cXpvblJ7n7/GXlkWSiOdCVHV/bM+3hZyfe/M/Pfopk5c85hwMJ3vuL7OZweZ1o80qRSnJRh1OJxhvGe1ng9eJSF4vGmh/aH2yNNKrXUrFnzlvevnO95e7xFW7yvx5lv+0+ePIlNt0UeZ1LDEcwx3Dxy8i817eVnieQCOcdOV3wG8ge5FSDjKr4of/7y4S9/QEIB9vkeH23xmGx63y/Bth/xePjSF/yNgSlniD9Z4QmPiUsix5hnyLXhcz6hgWw9J1DG0vco72rpDtbMjTuRrdNwcq6dS7nnjoSnM+osYclAbJPOZG7QnjKWzOLzyWFlWE6tTqIyENYMGExmcoz9KaXhncqMWVVUBqI1A+ZGHcnKm1gu8vgUkzqAZ1LpAOMnOf7A5EEu3vuOX72VExAvPXpVvMrf7bh/vHeuarn/bkd8SfO/21F/Sc/v7ag/2P5jBPivFXtp9saD0fpqVe1WGaBYk5Hms1zji4t20Z5zygtX3RL6zsAr7JsFqcLX2SdMT2XHC+Por8v30qfbiyRPwSZb+ZMRNIs9uuZsOUoNK8UTALbPd52gfzN4Jsvkjg3oWZYrfPDDdXSokF31FMseTmHJv+8PnKGc3AIa2qImzd95gmauPyS8zqon2GjRE0PpL8zo8q7TNydtmQU2e1ofevG7nfTV3lOeP09kJtlvh7ZnucRvyclSknEMoL/PbQPjDeBfLktGosj4P3D814XxHetUov8w2w1yisfZl+2/aw/Q/vM3BGNsy4nLdJY92wByVo+30XWWbXQW+pbp6XqVdlvWPjucXGmpHuULuV4u1LW4+BvvSPKEt6esVM4INR5KcSha6y/P8RLv0JI/gJm4nrh+eogH01GCXb7zZX/3n2w/rj/ioi0e7cV6gdb2Ix4qLWxbVuRxBmQNBciiNChE8qTHWTDIYajx6Bw81bTWr+KjN381qlSitHkvl/ZvWWDnZz8VAGXGSrUog+UZDY4KLNH3OINoCyjnxN5i5zBWqUPWjsMIUlL5memUc2wH5bDcpLlxZ8o9e9gDtBmr1aeCjBRmf5Q8MYEcoLlOS8o5+QMVZLsCay8fZesxngqcqZS5ZwVjOgrUCThxQRxoZUCT+N7I3ObeoaWKyoBeM2Cu24rMTbsIWVHKd2vkq6IyEI0ZANvMxL+fKN5MM9/PcrIpNyNhHCk9AgLZORepeGw+g4eX1vpVfPjyJz3WsFgR6P3jnf9ojpebH+VmSK39x3MJMDLa4mX/g2n/KV40nPDmIpaQVb+x0fjbotqMbaEG+uO4bpSanUevrtynUqIyoOsMTOnUkNqyhN+vF27TzVKHmT3Gtvx8DK0+eoEyc/JYLtHMwJadavJ/qZnZtIKlG19muUbIN85hEGtT8mX6/bc7PHke1LSGYI89xH5ju85cE99DivHnA1uLzwCx1h+/KM7vXT59sL94fuFTlsaShyiQfPyf4e3Zq+wwrTxyXtT53eND6G3+/DoDXLJ0rlOZ/eJ60V3vrRQsM/ThXfZMw3me+3yL5zcNTLSn+janhexTJtsmzwG2ankExQJ5QL5kVp45M1UcWtL8A+MteJrhX8l8kR5nJc135PwnHPFyvObrURVM/Zh3YfwLkCnY9odaf6Tjb+aRFmj+VLx/jzWt+QtGKVF6ekPuUd7/vvEOhwNrDzMMR48eLahXr56Y3EjwDJN3KXsjJ4Pys5RBxOTee3KI78t7PBZnfPN1s/zhpYKLg7wBnMS/Kv48VYszUca3rwfye1Tqx4BtFjf0Yco5e4gytywkYqmohMm/o+wD6ylz59Ji9YPVEeNIoozl7wsfNEj5FeRms8RjQ3Ktm0c5p3mggvi7fkM5yXvItenLYvFWPj43eRflXjoZUr/sA+8TwJnv+QM5qSHWIphUAAXB+IuxxQsQUDej0kA6UdrH8KDG3meyuJ45yW69clVUBvSaAVuvSfwsu8i1cYFem6japTJwywzENu1K1H4YpaamicmY9MDFuFQaagcyfpI76aI9Xnq6ae1/pOO98y8XC4K5ft7tV/HuxZbbkT9vJRLMX3D/BZP/cMYLmUT2HNBafzjjMX97f8NB+sfSXbd8l6kDVAb0moFH+7SiEW3q0d0sA5dXyDTRa1tVu8p3BppWTaBfsMzgE5+BFZWvi2TA42vtT0fR7rPXBFh17Eqa8PlKceVQPv9W4plCWyuw9xg82g5DDvGLLeJvKG1qVmBArS/7DG6jJewxhjJ/+kD6w3c7aN+Fm0vtw7/s9wySzWcG24fMaMvKy6eXx3Si1jUq0JiZy+himouszCjd+PxoBr5O0f98u9OTr0pxFpFHsOGOcFtRLHxsAf9fNnsJqxJaBt66pxd1ql1RrI9LTzP8i/VzbNLB4jxKSeM3bzIKmC/lNR7jLPQf40gt+YtkPMhAGKdrbb+Kd+cPTEmAW8FefyhJoIQSD8Uap9OpPM78IZmheqSVZ4+yUD3aci8mk3P57NB+qcIUHduqD1nbDKD072dSPrzGuMQNfpCBpHwGyIraGNusO1k7DKGMFXPYm80NfBnMVrIPnOZmqy2dRXmXT5OBgaj48c9T9sGNlLljsaeVMfYEctzxMyEHKZlsWPCOia9EzpUfevzUYhL4B6NWM3Hu/IwblHv+qADJwlJijIJNl3ftPLe5NjPkznL9Fdkb6VMBBKpSmAHOE+4B18YvKD+tyGBX5UdlQG8ZgE8iWDpZ/L7JPrBBb81T7VEZCCgD4ndz3LNksNhLZJopj7MCMfkO1WMtXB5XyuOswDO5w2ZETPpK2jnpff9i52mk8heu64+Hu6x7nHlfzxxerJz81hLeta+8RAN6sauDdJeBJlUT6Z37B9J9H6wRXkmqqAzoNQNgRn36QH+aOme1YHfppXx4Xz/KYUDkwY/W3bRJVrORPmGPtssZmfTkZxs8cohSdvGfq/bR7M1HRfwvB7eh4S1rUzKzmpMYcAMAlsPg23EG5WZtPEI/nL8u5BAntq9P49rUpURrrPj7fgbaZm8+IsA5WfqzhOLJaxniXKrcngxAUnRYi1qispLGf8rjrMAzXgSZJFiPNT14jEXaI015nF0Wii3y/glGKRH3T8AeZ8nJyQVWKy/E84tW0tKkrI2c7Hl/xsOPxkgZHEwG5cVS8dU9zDFcBJU/92JBoPePkClitpMu2BHsDRTPYBYxayxr/3qWVrzGYNI5ws732Ja9KG3uSx4mlmPUU7zIwWDaojeLsbNim3Uja6cRlP7lq5TvTKGYCtXJMeJxymK2Whaz1mQxVq3PYMwDHD+T8q6fFzKA9n5TKCYuUfhoFeRkEqQbHSOfIIoxCSDLwGAbxDWcK2YLkEsUo5nsve+krN3LKa8Q6BPf8zUw8N/wbwHk2vJyfzxi4L+bKlan3Ct8Lt7VEVu/HeW7UthfzT14U6UwA5ynuGGPsHSnPliR6rqoDNwsAzEsLQvGbDrLzOanuWU/VFEZiLYMxLbuS9SyH2GcKg2sJVMfi/zYiYedm/7GW77jD3/xmOxgsB2p+FDbr+JDu/7Rmj+5c1Vr+8tjvFyc8t55HEz+bhU/b8cx+tO326LtFavaqzLgycDq5yfQTxdsUj5n6p7QfQbmTR8gAKr0QnlCPTR4WtdG9LMBrWnSrBWCcSbLPyd2o9pJcXTXuysFw+wTBv0Y76Jpc9ZQNm+6kAUeafN2JtPLS/eIr1ozC+39qX3oA2aSrT7mlmhswB5pzw1oJfzEnmIfMsUO1cOV998G3AtjmlaixMREMX8B0x2KC9gcBeaMXNwPdP4RSjxaKMEBLfXrIR79B/NHa/sjFQ98BPNRrfVHMh7XXSo7aG0/4jHuDjX+2rVrBK/jYK4/2i+VaUKJz8jIcEs1AjiD7ioeJrlT1deAWRqwY5ECjZUygzczYFfxWeLmsFgsxQzsVf5Kvn8SEhLIfGoXAz/LIv4raGndj/AfmF2GWDv/ZxVtgvwimBwZS94RvmVgf8WNfJLyr50j59rPcISn7QDNYpuyZvyn/8df55GpagOyD7pfsJVyThTJ/JkbdSRblzGUNv9lcX4AYHED72cAyyjYapSfywDcSDLVbi4AGwBpYKnZ+k0VIJpz9ceCBWesUJMZJo9SxrJ3meHmNn9F+yzthwjJSIBngql27jBl7VvjN8cxjorchiwqyMwo1WtgiLVxf1pQHrPm8l1hYs2VaovdJ8e1tw+4j68Le0apojKg4wwYq9QjOzNXU/XiGanjXKmm6TQDZguzzZ6jyyw1Izdr3Wz8iUkoxqeZmZmEwbH3+EuOb0savwYTj81i3rJzAN9847FjErIQGD/71h9qPM7nO/4Opv7yEl+hQgWxKTDY6w8Db+TzZvG3un5lLR79lfcXnr9g+18e4vG8xyUm0ZR3ltKxyyk6faGqZqkMlJyB16f0ozXHL9H8nSdUqlQGdJ2Bf03qRv9dc5BZVfp539ZgPzN4hKVk5tA/VuylrJx8GtKiJt3Rth7973c7admhcyKnfxnXhVpWTxIAm7c35vPsZ7b/4g1atO+MOG7WlN504no6/fn73R5JR3z/yrjO1JABtHtnry4GvOn6gpXDxt3XtTE90rU+JN7E/ER6GPvOH7znCxg/Slk/zB+8x0+3I/7GDTdrHpuroql+OV7X2n4t8XI8jOtXUrzv9ZafVbx7PhGO/CUlJQlw2t/1DyT/t4rH5t1iHmc4aSAG6tKzS4uBMmiqKt5tYB7t+ZMed3i5SkPGQA38BLOs0CPPOx4/LDGH1gopw0gWAY6wHJ8BwNWy96gg2yWaY6xYkwzsewb/suxDmyhr70oG1GyCCZZ7IZl9xb4o1mzBGkuqRulfvSq+N9VpyQvZdwqALffsQc+xlnaDKbZxZ0pb8FcBgBl4sTBuyEPCZwyeaSgA1ow1mzBg97ZHOhFSjjg27zrvQuI4c4O2ZOs+gdK++Jsb+OL223tOImONRpS9f50A00z1WvNx7Sjn6LZicpFm/h7gHHzYeKVJMOwyt37D0o3uQZ53gWQWzg3mWkF2Jv+pCCwM9LrFJFYV7DvXurmUc6YoF4HGR+q4mMQqZGk7iFxrP41UE1S9KgMBZcDSso94X0ECVhWVgejLgIGsHYfxBhZmnHHB+MLbYxdgiPQ4AogUyPijrMTLyazW/qt492JEOPIXjAG1twy8rF9rPO5/6ZGB8wZz/0swN5T4UNsfaryW/pe2jL4jPp72Xkynpz9do1gA0feDo1rMGRjasg4NaV2ffs0+S6qoDOg5AwCZ4Mv19V73RmG9lFY1kugPIzpQIksrwr4sjRlxH209Rl/uKfKwB8AWbzWxB1paMUDMtw8LHxtC65Mv0d+X7RX+aDHMWqkab6UZE7rRJd5QBo80xTjTy5X/cTvGsnwm7oXz593zF8jIYb3dV+ki0PFbKPFYfwd4p7V+rfFShhzxaD82YQXT/7IQD2Yhitb+y3iAmQCZgs1fpOuHsgOuo9b26yEepDCXy+X2OAPTB+AH6I+YjABVw05Z7NwFcoeHDJ+lITcuGjovd/7KnYgqXuXP+/7hG4xSUlICvn/yWUYwa/NXzMZyU9QjVUw1m5K9792UuWclA05rizcDXmBDH2ECWY5gdgnG2YgnKO/KaXKtn1fsWMfIpyifASznivfF9wDHrJ1H8uc5lHvphOdYW+/JzBarTunf/FtIPQKMixvOfmMXj5OL84FiYNk1x5CHRb05ybvYs2g9M8NyitVnBQDH8pCpc/8svsc57YMfopzjOxkkW+SWkeQfLnufuwnAVcbimQL4Qh8cY5+l3NP7KfvwVihA8oLlcJaDZKlI7qPH44xBNRuDa5CWdANnOZTLbczatfRHbbnVtTPVaEz2/vdSBvvHCXnKKCmxjTqRgb3f0GdVVAb0nAH74OmUuW0RA+ZFkzU9t1e1TWXAOwMxDPrGse/mDVeu2Mknx5s3G39KpQObzSaO9x6/eo9XVbz/8Xuk8ofrgcmk1vpLIx47D9EeOf8p6f7xV39ZjYeSBuZ7vvnwvX7oP+aD2DmN+aM8PlLxaB/ao7X+QONxv1gTKtD97y1nD5roUVJQvzwqAzIDDSsn0Mxp/WnE60tUUlQGdJ2Buzo2EKyrVwplDfXUWJvZxMCZWSy7pLiyKTNXmw/bg92b0JN9WtC2U1foxLV0alDRQbUrxDHglkp/X/4DnblRuupAesppNLald6Nq9K+J3Xn+4l4f9mXue48fpVIBZB2xqQvKGRg/yfHH7YhHfRi/aa2/LMRLWc1g84/xHzZnRXu81usv+x+t8cArAG7frP0glwngDFKNkLTx9uQKxMBaysTgRVaeDKAl8q36bxRgazivf01mojlXfcDsreOR+31kcAgAlcEWT2kL/yXk43a5AAAgAElEQVQ8zooVAE9972HgqZobeGLZxDgG0uBLBjaY9A+LSarKrLGHBRjl2vSlOAUYIJY2/YXMX961IrAobvhjguUl5P8AnMHPbNQzDGKB1bbKUz0Yb5ZW/chYpS4fn0eZu5ZQzsm9Hl81W++7GSyrSukLGYCT9bUbxN5pr7Pn2aVi3YB/Wr4rXZwHEo5gpeWeOyI+o5hqMXjIAFvG4rfcjDYuQnqySRfKPrpdgHrGynWYvdZeSD+6Nn8tWG/+SgwDTeZ6bQmeS7kszYjra67bkkHEUZT2+SuFrLXIXfJgarYy8w+ynNnHtgcTpo5VGbitGYC0rGPsc5T+7euUn3r5ttatKlMZCEcGIGFs7zmRzvFgFQWS4pjMYeeclL3GIFd6FOHvKLcy4Fbx+spfMAbO/q5/eY3HYgqeA6391xIPhhqeN9Sr4v3nPy0tjebuPkP/WhHZDYDheAerc5S/DFRnJswnjwyhBz9cpxbly9/lj6oeD2xag+7t0pimf+SzwTmqenHrxnapW5kGNqtJFe0WBs/SaPupq7Tj9BVmoAWv9nPr2tQR4cxAqxoV6IP73KoZUjYcJBSsnwaq9OY9/wF4Fq3xWD+XHmta+h/N8VBaQ9Ha/0jGgykIZQwU6VEWzPVDvK9HWjTGp6enF3mc1apVS8iWSBkLqbkJZBxMMxT8XXbee/KEZPh+Dmc8diriYdFav4qPXP6kZm8g1w/XFw9m+qI3KP/GxXD+bgV3Ln7AsdMdLKybMaEgaQhZRLCx8hmQMtdtRTaWRIQUYhYz1LBobWnFxq+JvIt632rKYuYaiqVVX+GbBvlFMNRQDFYHOcAuS7lIzpUf8jcMnLF/GXxdALjlJBd5obkDYoS/GQAcU7X67mMAnnFxjH5GyErCfw0FTDYTA2LwThPbnoIoRj533MAHBDgoQD5mmCVM+hXLKjJItpGl3wpBMkvL3gSpSeeK2cw+S/5RDQIE5P4BiMw9e0iw2AqyMtx5gzzlPDc7ThZ4sZmZ1VWQmS6YchK0C6LppXqog9mFmXtWiL6oojKg1wyA0WntMIzfp2CVuqVmVVEZiJoMMCAWP/4X/FsXzzI0+WJzFkAyf+NN3/GnVD7wHr+qeJW/YO4fTA6l0gaemUDuH6mhL5lNmE9h/qHiI58/CfaV9P4o6foFE49FrVzeQzbuzUV0PsUZNa9c1VCVAWQg1hhD7943kBawrNzXe93zVFVUBvSYgXa1KtIbk3tSzxnf6LF5qk0qAwRJzm+fGCIAE2w2kpu/vGW7Mb6QzDLJ9MK6KY5H8R5/3CoecWBK4bhIx0MWEu0JtP1yvCzbr+KjK3/Ai4ATab1+eo+Hmo3yOOPFGBTp0aU83s6Ll1xJO7elR11peJzhWqR9+Y8iaUCd/ugCWItJqCz8v+BDJiYbzMQC+wpSiPkplymHgRV777sYZFrgkZ6U8oRgdgmwi/3JYuu3JWOlWpQDZtr6+eJcxqr1KG7QgwywvUd5l04KphbYZmBqyUVwgy2BHMMe4bgDlLn9OwGoJUz+nWCNOdd8Is5j7zeVYiAByTktqQCIM3E7TFwH2pSfcYMXLJMEMCcYZwxkAsyydR0j5CTz0655Tod22Qc9IJhx2Qc3FK+G22TvxR5rLO3oXPWh2y+N82PtMJTMDTuK65z+7WsixsBMPwsz0Mwsk5nL0nIGXiQ1VqpD2QyewUtOMuEieksAPJz4K8pg6c28q2cj2hRVucpASRkAaAamZ8byOSpRKgNRlwFsMjG07i8G4HKnnfI4K/J4Ux5l4fMoA5gSrEeed/61epRFwuPLe7FGi0dYOD3aItH/0vY4w4tWzp++2HWc/vjNNsoLctNa1L2sVYPLXAZm3NmL0rPz6I+LdpW5vqkOlZ0M1GfZwo8f7E9jZy6jK+nwW1dFZUBfGbCajLTh+dGC/IFxYygeZaF6pGn1KENGMf/SGl8WPMqAD4Ti0RZpj7FI168Hj7JQPdaKeZwBRQPrTD4c/iZXWieXcnJWnuJv5+TMnyxRNNef+ukfbyr5p6+fw5JbI3zS+k1h+cVZHnYZIrAgGItFQQZh8p0plLl1Idm6T6CcU/vcABgXSFTZuo6ltK9fpYIM9oiDH1jfKW4Q7tQP4hjh/8LAWfYhlnPcxyw3CxvNjv+5kFHM3PatOMbW604h61gScCYZYWSKFT5ouWePCEaYpc0A4ZeWsfhtBsquinOZGNBL++LvxToufNQY5Ms+tLGYrKRoIwNycUMfFqwx55pPPdfVYDKT446fi7wAUBN9rteGWXsTyck+cbmcCxQAd/b+08i57jNu1+GIX/4YR0X23HlCgH24LqqoDOgyA/xuiRswjWVRkylz9zJdNlE1SmXgZhkQvqHDHyVDYhXPZBPgGSYtgciIS+YIdlzKyWow8VKGWzLlMdm9nfFov9xpqaX9ocar/rtlyCN1/SOd/3DVj+c7WmX88fzhfaO1/Yi/kOaiqbOW0dUMtaCrfu2iKwNP9mtN3RvWoMfnbqBs0CdVURnQYQYSrbH07eOD6dFPN9D+Czd02MLy3SQDdx+/owX8f7hWY1rXoc92JFN2Xvl6pyx/ejhVsMfeUkYe4w3JNINiRrAy9DIezC0ofgUTj3rleAfgXrDx3vMtLfGh1q+HeMzXQCrR2n8VH1r+pAym1vzfKv7UqVPkdDpnGI4fP15gtVo9Moy4+YBMSvDsZrRQPNSSdorKEAdwTMWX3/xh563v/RLo/YOXdKLFSOlfzSgTIw2AX5B0zFjylpAl9C4GBqkMYHaBrcaDCgBS+c40Zqq5jwPoFtukMznXMtjEi384Hv5iplrNmLV1lmUMnSwDWZW/NwvZR8gaggHnGPkUg2hr3AwtLrEshWjtMlqAU/AWQ4GMJNgogvXGLDdTtYYMTt1Lrm3fUM6xHZ5mWhm4M9dsInzb8p2pZGNfN2NSNUr/+p/F+mKsVJuBs/sp+weWpNy/rtjfYvj4uMHT2attM8tVrij2t/g7fyOYeJlb3RILkLoUspJgx+XlutvKYCD84/IunXB7qPHgK5IFzDmAoWkL/sZtzIlkU1TdKgM3zQCecfgrOld/LNiiqqgMRFMG8Ptn6nknWWz2H40nMCnB5A7jT28ZPPQvkPGHilf5U/dP2Xh+pKwLrmegz7+3jYCW94evDYEE1/zVX43nQ68u203vbzwYTa9f1VaVAaqV5KC3p/Wn+z5YSzdcPj7fKj8qAzrJQAyvnyx+cii9tGQPrTxS5Buvk+aV62ZA8vU3Q9tRqxqJ5MrJo4zsXML1euKzjZQfJha2hdlc7WpVEN5veE/tPHOVsnQI9M+a0ps61K4oQBVvGUXp0Sw9pG61fhqt8d5kDsigSxnJQPvvHY/8SeZeNMVjM56U4dTS/vIeLzeTar3+Mv769esecDOY+wfxqampwMdmGJKTkwvq1q0rkGmAXthZKzVJJS0UN61Ern133srPUuZQxdcQD4f0RJAG2sHkrzzG3+Cb2ZF9Q3hllYViacuMrSZd3cCTl7RhKH0zVqzBfmpt2CcsXsgcZjFYVZCTJU4pJBMH3EdZzDDJPrpNfAevtLiB94v/nbntO8p3pZK1/TC3BCPkBq+cYbCqiQCDANJ5fLtYNtHe524hEQnGHOQobT0mCgnJ9K9e5bMVAVjC343ZaJCH9PX9ggQlgDPUnX1su6frhlgbxU/8JXuFLadsZsuhOMY+K06bk7xL5Cs/7QqDhgVk6zOZgUdmrK2bG7RPWyi59hdrZjlLeLqlf/d6uE+tzqcyELYMwE8QvoKp89jbUBWVgWjKAMv7Osb9lFJ4XwK8oqSsCTZzYVwUyPhTyuhJWRGMXyMVH2r7IxEvx59SlgQMtmDy5y/ee37gzRz0nj/gNgX46X39ZP9vZ3y0tz/U/Mmdw7geWvIv4zGPxGQT908w1y/UePRfbuaMRP2y/XjvxCUm0aBXF4pFQ1VUBqIpA2ueH0fTGDg7q3z6oumylbu2vnZnd1p//BJ9sv14ueu7njtcxWGl1+/qQVNnr6YGleOpaZUEWvjDzT0TTWzPYTMb2dO4gIG23Ftuk3ZYTPTq+K7UrFqSOB6xBy6k0Atfb6MUnYH9fxjRnvrVTaTEhARBUvEdD+EzCsARrLsDXML8Ryq1+TtertfL84UrHuMWjJ+01h/JeDne09p+Fe8er2vNH+YL2NRaVuPj4uLw7M4wHDt2TABnGOzjYZU7ebGzTn5GMqThusViETt9XS4X3bhxQ9A5K1SoIBC8UOORbJwP59dSv4qP3vzh/ss/sdvDQNLzgCCQtplqNydT9YbMtFrp8SULJE7zMUYzexpVYPZZhvhPlpj4SiwP2YfQHrDcIJuYzcwwSEOigKkWN+Qhyk+9LKQWYxIqkbl2C4phJll++lVyLn2XCnJzCKCRrfs4Bti8ZBPhYdZ/qvBoAxOtILu4JI2xUk0BnLmYVZZzvEgrPyapKjlGPEGuDZ+z15tbehL+bHmXTjFD5oIA/CBFCYAN4F3OmYPs/zYv4sAZ8oi2ZW51S2GqojKgxwwYK9cWUq/pX/9Lj81TbVIZuGkG8DuF35QcHk9CtgLjQe/xJ9QRwDSR40+MV/EZ40/f8Z/8XFbjU1JYxpknOSX1H/nBZFCO373zdzviS7p+gdQf6fhI5y/S9Yea/0i3P5L1Yz5coWIl+sfyvfTZ9mPqra8yEFUZeJcZZ5/vOUWLD7I3tSoqAzrNwE/6tuBxUAzNWOFe01AlsAzUTLTTNWcWZTIbrDQK2GXxFjOlZN6asTqwaQ2a3LEBVYqzCMbYlpOX6Y21B28q6WiMMdDf7+hC1eJt9OKinXQpLZOq8/9+ZVxnOn4ljX61cJuuJGYf7N6E7m9fS8xTEhMTxeYwMF8AMsn1bu/5imS2y/EXvJUwnsD4PZR4rN8nJSVprj8c8Wg/1nu19B/1lxQvx3s3y195jgdTSyi7lZD/kvKnl/gEBp8BGvu7fwJpfyjxuG/T0tJmGI4cOVIQiMeZVgPsUA2oozE+mj3G4CESqfZDzg9+XaqENwMSHINHGiQafYupVlPBpDJYHQJ0g2+auUE7BtpiWQpyjsebDAAbgLXMHYtZVvIymRu2o9iGHd2MsuM7f3ReyEnGDYFU45ZiUo2QnLQzkyxj5RzKu3hCxMVP+AVlH9nmkZn0PpnBYmPWmyu8SdFwNmuXUZR39RyDgD/uq4bTqRCVgVLJQGzzHgyi83O68YtSOb86qcpAaWXA1ucuyq3WhDAm1epRFqrHWXmPD5fHlVaPsFA92kKND7X/odYf6fhQ+y/j8Y7Q6hGGndda42X+tMaHs/0Ahw/fyKZHP1oTNnmq0nr3qvOqDHhn4L7uTalptQq8MF206VFlSGVAbxkY1qIWDWhSnX71dZGqjd7aGOn2jGhZm5JssR5WXu+G1ejfk7rRo5+sp22nr2puHgAse6yJXMyozmWmmG+pV9FBd7avT53rVhJ/Sr6aTm+sO0inrhdt7h7avBaBkXXoYgp9f+Asy8TaaRLHrD9+kX6zcLvf89ZOiqPZ9/ah9zYfoQ+3Fm1KeaRHU7qnc0N64MN1XEe65n6FO3BEy1r059GdbpvHmWT+BOtxhuOljKIWjzOM97TG68GjLBSPNz20P9weaVJppGbNmuKRuJXHuG/90Rbv63Hm2/6TJ09i026RxxkmC9iZCkQcnZeTDyDjuJnkYoJEcoHcYqcrPgP5k7I4Kj74/AHJBT1Xa/5vZ7w381Bef1k/Jrvy/rjZ/XOzeKDgBdu+plxmF6kS3gyAaWaq2Zg9z7oITzS/heUZcVxBDu8OYv8uyL0Z+J7Mz0jxHA62lZCgZHlGMURihlnm7uXsVbbXA655nxuMsbihD7PkIutbs2QlmGsGK/uWDXyAmWRJlLGM5SKvuXczOsb8hPKvniUns9D0WiBfmbVvNbdZaanr9RqpdhHZ2Y8w5+h2D6tU5URlICoywAzm+Em/pIs30sR4COMJ6Ukmx5/e4wcoHWB8ip2Y8niMPzD4lYvfKt7taaaX/Mmds5g/aLl+Kt6981jlL3runyyeU098ZwWdu1G0WBgV72PVyHKdgV6NqtOfx3WlIa8tKdd5UJ3XdwZqV4ijP45sT9M/Wq/vhkawdXOn9xfsrXtnrxGtgC/YW/f0pP/7fjd988OZoFvGZDIa0qwmTe3SkCrYLEIq8eNtySzFeAoOG6LUrRhHb7BU49WMLPr36v3C3+xFBsjSsnJo8nurxTGVHRaaN30A7Tl3nX7x5VbBEsNxT/drTnd3bEjT5qyhY8wg8y2tayRx+3vRrxksXX30gmCqVU+w0SBmrt3bpRE99tkG2nn6WtD9Kq2AplUT6JMH+gnlB7lejvVTgC0lzVe8PZmlckSo8VCKQympfkme8Fd/IPFyvqE1PtT69RgPMBPz00Dy56/9iEc+cf21XD/feDAdAXL6u/9Kqh/tx30bbfFoL9YLtLYf8dgIx+BykccZkDUUIIvSoBDJkx5dwSCHocajc0C+tdav4qMvf5Beyl81m6X6LpbWb1e5PK+xQnUyAehiJllsww6UvuiNkPMAgM1giaN8J/8A84u3pGKq0YisnUfx8Xbhy4aS70wRnmwZLAOZn8peZlysHYdRbLPu5Fz5AeVeYK1yHjzhM/zYXCyNWOBMDbndoZ4A7Dnnig+ogIFFVVQGdJkBgA/jnyfX2rmUe/6oLpuoGqUy4C8DsSyFi98BOdmSm4kwDpQa/4HsfIvWeGw+g+eX1var+PDlD5sHvT3yArn/vPMfzfFys2So/cczDvA70OfXN3+Ripf911q/v/h1xy7QU5+u5QUH9e5XGYiODLSsUYEg13gXL3KfVz5n0XHRymkrP3mgL93zvhsUKs8FvmJzpvWhdzceoXm7ThRLBTzB0rPcXpsAct6Z0otm8XGzNxefJwJUAwusFYNTCVYzbTpxWZzvCgNgskxoX49+MbA1rTp6ng5eSKW2HNO3cTV6ecleWrD7pDgMn5/o3Zz+smwv7TrjBrG6N6hC8KQDgHeQGWbta1WkmXf3oBkr99FnO4ra62CJxxXPDKPv9p3xy3hFG2fe3ZO9zNxrMZm5edy3HOFt5uL/PWvDEdp/wQ0Q6aEkch4XPTZAbHhC8cfcwfgHnmb4VzJfpMdZSUwfeb5wxMvxmq9HVTD1Y96G8S9AomDbH2r9kY6/mUdaoPlT8f491rTmLxilROnp7e3R5hvvcDjw7M4wHD16tKBevXpiciPBM0zegShisignM/IzHgqcTDLL8BngGv4NJl7uDC5L8f7ydbP8+et/eY7H/Zf62Z8EO0mVMGaAn0tzreYUU7GGYIblp1wK48kDPBWz2UxV2EeRQbL8LKfwRItt1Ikydy31gGkA1hwjH2dfMzvlpTGDgIE5fJeTvJtcm78KsKLSPSxu+GOU8f3M0q1EnV1lIIQMwBNQ3KfM8MxnP0NVVAaiIQPYjBF/52/pKu+mw86um40/5U446YGLvmGygXFkIOMn33jUIw25VfyPx/u+49fSyJ9cLAgm/9LTDtcvmuK9d+JicSLY9qt4k4eJCuYdNmkGc/2983db4/k9NfmdpbzIqJ/FvGj4XVBtjFwGEqyxtOCxofQSL4avPaY2tEbuSqiab5WBjxk4m6KAMzIZDbT5+dH0wZZj9M9V+z1pAyNrdOs6HpAMUofv39ublhw8S39d5vaZR2lUOZ4+ur8vHbiQQv9de0Cs/748phPl8O/s2JmsLsSsNfiWff/kEGaXnRax+TwGA0vsj6Pa05HLaZ46IONo5O8RI/eLwJPs84f687kPCdnIXg2q0qsTu9L/shzstwySeZcP7utDFeyxNPrN5T+6/M0Kgb9PGWybteGwOD/agf+wOQX/6qkgF8ueHEyutBQxv8E4GuASNtlgPR2lpPGvNxmlPMdjnof+YxynJX+RjAcZCM+T1vareHf+wJQEuBXs9YfyCkoo8WCMOp1O5XHmD8mU4CBealo81iLlEYabIpIeZaHUX6NqZUqb/xe/kn/h/AE0mMwM3NQWEoEFOUU7aMJZhzqXxgwAYGO/NWN8ZXECAG05Zw/pBkyNG/YIZSx+W2PnVJjKQOlnAM+PjRme6d/8hwpYSlUVlYFoyIC5fhuy9b5LTB6lzKLyOMv3TA6wmQ2ThltpzCN/oXq0hcvjSnmcFWi+fgCDI5W/cF1/vHfKu8eZ7H/16jXojTX7aea6osXMaHgvqzaW7wzMf3SokHL7aBurgKiiMqDTDLzF7KNfsR/WNS9WlE6bGpZmgTGWyMD2dWZYHbucKoCjinYL/WpIGxrUrAY52XMsg/8Dw2zSrJWC/fXqhK404Z2VdPJaOklm2g72N/vdNzs8wNZU9gcbzn5cv/hyG11IdfvKQ/rwp/1b0tTZq+nQpVQhh/jyuE70MEtjQmLxVgXMtQ61K1LdCg7BdGtRPYk+4fcJgL2u9SrTf5iB9vflP9C8nSeKnQpMtM51K1Onvy78URUA4OZM600/nL8h2uoNlHXhmPOpTjpzw3mrpt22vwNY/PbxwZSb5mbe+VPOwHwH4wWM+7R4lIUaj3qVx9klAWYi/8F6vCmPM/d8B5saZf6CUSqU851IxgfscZacnFxgtVrFzj1JS5OyJHKy7v0ZDz2SIWV0MJmXyVLx1T07n3ETlLf8+esv7o9A7p+KdjM5v3mt1IEzU40mZO8/hSUL36R8JQt52wYO0V5RTFwSWbuOEVKSqqgM6DUDsS17E0CIjIX/0WsTVbtUBn6UAVvfu8lUp6UAh0oaf8rJnVQqwCK/NMAOZPzhLx6TVQzWIxUfavtV/EUx2dV6/aI1f3Lnqtb2hxovZfy11h9qvJb2y8Ul753HwbRfazzeazfIQpNn/Xj3vPo5UBnQawb+Or47pfECPCTYVFEZ0GsGXhrTkRbuPU0bWVYwGgtbhpHVbGTGGPvKs0kY/MjA1JIFDKs/je5IzzNINL17ExrWoiYhBv/vp/O3CDlFe6yJnmRpxAFNq4v45xZsoRNX091ATaKdFj42iJ6et4k2Jl+mOD4WzLLT7Lv508+3UJ40JvNJHhhj/ZpUp7/d0Zle4LqXHz5P93RqQM/0ayEYficYhLtZMXNffjWkNY1qVYe2nrrCTLRjzEhLFYDXYQbgAHg1qOTgdvRjcP6UYLZ6F3iwNamSQAP+/b3fKv4+vjN1qVtF+KCduu72D4X046ypveg3C3fQ4gNndXMrADj7bHo/qs9+fGC6QzEDm6PAnJHgQqDj10jGI6ESXNDS/nDEo/9g/mitP1LxwEcwDtRafyTjcd2ksoPW9iMe4+5Q469du0bwug7m+qP9UlkmlPiMjAy3VCOAM6DfeBjkTtWbGXBjkQKNvZUBu9Z4vERwfhXv3wD8VvmP5vwZ0q+6ZfBKmWJtad6DLB2GUtrcl5RXlW6GFfpviKlmEwFIuDYs0H9jVQvLbQZs3cYRxRjJtW5uuc2B6nh0ZcBgdZB11DN0Iz1DjP8yMzMJg1v4AVSoUEGAInJ8WtL4U45/9BKPHYuQhdDafhUfev5w/0gDbMxvAr1/YMCN++lm8dgseDMDdNx/ZS0e/ZXPF+Z/wfZfxV/md0Elmv7xetp33r3rXBWVAb1nYGzb+jSidV36yfzNHlaK3tus2lf+MvDzga0E+wqeXXovVpORpjCzCwDWgYtu6d7xbesKZheYVGCKnWTA67/rDtLus+7filoMfH396CDaefoaHbmSSov2nyHI/70wqA3VSLDR6JnLKJ3jUP7MABuYWsNeX+JJhYmPXf/cKHqVvcQ+3ZEspBU/faAfuTjm4U82CClGWfC31swS69uoOks3OqgWyzpCwvHPS/YI/7I7uK2/HdqW7v9gHe0vbL+/nA9kZtorLPP4Esd9ufeUOMRuNtHbDIi5cvLosU838EK6gRY8NICy2Jfs7vdXU24hgFeJ2XPz+fvlh87RnzjeX6lgs7BfWjfBtFvKx1lMMdSTpR+vMuvw+S+20lWnfhSlDIxwzmJPOXizSQ9jOX6U4ynv8T7Gj1LWD/MH7/HT7Yi/ccN9X2JzUjTVL8frWttfmvG+8wV/17+k+lV8kUw7Nrv6y19SUpJgbPq7/oHk71bxIJkV8zjDSYMxwC4NA2VV/3lx0f3RePESg0yP9JyIdP6lxx3aJQ0ZAzXww84K33i6fo4ylr0XEnBmsDnI0rIPxTbtSvkZKZRzbAdlH9tOBZnu3Sgo1i6jyVy3JaV9/le/P8YlfWmq3pBMtZtT1t5VVMBeXaqUnwxYWvQi3F+ZOxaXn06rnkZdBuwDplHO4S2Uc2pf1LVdNbh8ZgAbWSyt+pQoQyjHP94euwDTpMcRNhUFMv4oK/FyMqu1/yrevRgRjvwFY0DtLQMv69car0VGPlQZ+nC2PxL9j6SMfkpKCu28yDv8528U8zxVVAb0ngH4nL13X3+6m2Xa1C2r96tVftv3YLfGQgLwha+26SYJ8O96rHczemXpXtrv5W3ZpmYFeo9BlAdZ6nDv+evUuEo8vT+1D32++wS9vf4wWWON9I87upKNGWjYaJGelSPYZZt+NoqOXUmjRxhwAriGMqVTQ3qeQcN7mXV14GKK+O7pvi0I+ej2j288QBRjYbTkyaH0PbOw/rHCPTf8L0skVou30hSOzc51A2dgov1ycBvq1bAqA3uX6Bv2HctmUOvte3rRf9ccpHc3H6FWnOc50/qwTxl/3lQEVKIOgFhgyqVm5hBkH382oBVNfm8VHeV2oyTaYmnm5B5CWhGAHSQl+7OM5MtjOgvw6w0GC9EG9KFD7UqiX2DF3aygPtTTrX4VZs3l0/f7z9IXe05RJrdZTwW5+ffEbtQ80UQJCQli0d9X6SLQ+QuY+lrjsX6MzWO3O97bs1rKUAbT/7IQD2Yhitb+y3iAmQBZg81fpOuHsgOuo9b26yEepC6Xy+X2OEtMTBQPE+iPmIwBVcNOWeycBHKHhwyfpSE3Lho6L5lncidiuOO5gSu2a64AACAASURBVITJhtb6VXx05M9ut5PDeZmcaz7h14q2CWWMLYHsgx5g37JMyty1lAxmK1nb9GdWWR5lrHifKDfbPTDgY/C39O/f/NHvqrFKXYpxVGRvLTbtvPpjmrelzQCytOjJsTOF/5Yq5ScDtu7jKY+lPbMPbig/nVY9jboMOEY9TemQaczX18Qh6hKpGnxbMmCItVLc6Kcpxp7oURqw2WyC6eM9/vQeb/qOP/EZkxGpVKDiVf5CvX+w8xD3k5z/BHv/ldV4yKxgvuebD9/nD/3HfBA7pzF/k8dHKh7tQ3u01h+OeMyfM3LyhVzj+RS18e62/MCoSkLOwNJnR9GoN5cV8xEK+aTqBCoDYczAmNZ16PFezWgUM6/0UiAzCJbRdww+vbKsSIbwro716fGezWjaB2vpLP8OvDe1twCbHvtsgwecrl/RQfOn92ffth20jAElAGeLGfiCFOUfvtvp6WL/xm4ZxZ9/uZVWH70ovgcj7PfD2tHYt5fT2UKfLwA3n08fIHzLnmS5RpRfMUA2gFlh4/i4TGaAoTzAgNuD3ZoIAHLLqcuiPZXiLAJ0g8/hDGasmVhubf5D/UWbp85m0K1QUrIet/m1Sd0EoAaArh/aNq4zvcpeZp9sP0712OPsuQEtCbKTYJw9yKBgCrMEUca1qUs/H9SKGXB5gjl2zZlNf+WcbT7Jm+PKAGKP6wcmYNfqdrGOLpUPsHnIe/4ilQqwJo9NXVDewPhJjj+wPu/L/A93POrD+E1r/WUhHvkHyBNs/jFfwOasaI/Xev1l/6M1HngTNgferP0gdwngDFKNkMTx9uQKxIBcGkjjpRcJA2hVv1EwvcpC/tPS0sh2/SS5NmqXwYtlppmVga2MJW9R3nU3sh+TWJWBsgcpa+diyk7eJb6LH/8L8XfnqiKvKgBpkDgzMqMsn807Yyx28a9ry1fMXLtBMXGJZG7QnkzVG5GxYk3RznxnSmE9BQKIux0MNGOVegwAZnn6p5cBYnloR9ywxyj70EbKOeFfNqA85ED1UecZMJoofvRPNLFpdd4z1bwymgFj1Xpk7T+NLl29JjyqUEoaf2Iyh51zUrYag1zpUVQSUx/nxd9VvP7yF4yBtL/rV17jpUeY1v5riQdTEc8bnj8VX1nkIZj85/Ii4wtfbBYSVKqoDERDBhY8NoR++fUOSr7qZo2oojKgtwxAou+VsZ1o+BtLBYtJD0WwjBhIqstSh+PfWekBgP4woj21qVGB2WTrBDNr9U+G05KD5+ifDDDB5yzBahasq1cndKX1xy/Ri4vca1fzpvcnZ1Yu3f/ROk/3OtWpRK/f1YM9CIvkEDvyd2/f3ZOlEDfSttPuDd4AbgDiQd5wwrsrBCB2X9fGDDY2paEs6ZjO50V5kdvWndlbD3y4ji6kucR3ddmX64uHB4o2/nrhdvHdqFa1BTj3FUswfsXecujrM8wSa1ApXrDELqdnUmUG3F4c2YG61atMp9mDDCqMOMc1ZyZ1rVdFSDjeKATOcE74qdVnzzOw386kZJQ5hutvWN5yfJs6gpwC8Azrt4EqvSE/cv4SzfHAGaRHmpb+R3O8nN9q7X8k48FUhDIGivQoC+b6Id7XIy0a49PT04s8zmrVqiVkS6SMhdRcBbINphkK/i477z15QjJ8P4crXmq+4mHRUr+Kd3tE6D1/aF/OsW2Uue07zeMdAGQMFVPG0lmecwDQihv6MLPHzpBr05f8y2ymhDt/QznJu8m1mT+LEYWBbD0mkokX8NKXvE2UnUlktpC9151MfsunjFUfUow1jmKb9WCPq7ZkiLUxmyOfgbMbLC35LoNqSWTjY9F2A8eZajWjzK1fM/PNvZMmnMUx8inKS2dATzDzVLltGeD7Kv6On7O/2eeUe+HYbatWVaQyEEwG4MOH95ST30uqqAxEQwYs7QZRbKt+QiZcjj+lcoH3+BObswCS+Rtv+o4/VbxbOSLa8ic16LVev3DGY3IolS7wHAVy/3nXj3jcz2BaqfjI50+CfSW9P0q6fuGMX8z+NC98uTkaXs+qjSoD9MfRnenw5TThjaSKyoAeM9C8WiK9w3KCE2etpIuFgI8e2glvMoBO0ufLbIwREon5jCKB+WUyGmjZU8NEU+E3ZuQxLo6BJxm8xjaeuEQ/Y78uFPQP0op3vLOCZQndykxNmdU2m2UT39l42OPv1pj9yD64ry/9kQG3Rcz8kuXV8V2pWbUEkSMwvgCQoS1PzN1IW5jZhTKNfdae7tuc2W8badeZa8KTDIy2BgxonWLw63H+HgX+avd0bEA/7d+SZRHzBTAHf7JnP99Muwp92XAc2GNJDNYBWAOgmcaykzF8NLzNsIlEm76UHq5s8G14qk9zmt69iWe93Fv2GuMLySyTTC+si2JzEoq/8UdJ8WCu4Txa4iXTKhzxYNbhfIG2X46XwfRC/f7i5eY5f/1X8e75RqTyB7wBOJHW+vUeDzUb5XHGizEo0qNLeawF7rEWbo+z3APrKOuHVcH/GhVGxE94QQBn+TcuUQGDX2CEEcs2mht0oNyLxwVLDCCXY8yzlLV/LWXtWSEiIfEYN+xRBtN2UebuIpo/GGbW9kMZiHuH8hmsQokbeD/7XMULmUeAafnOVDJVa0j2flMp9xIbrlodzDxzuaUhuRhYfgosOCxoG5jFlnftnGAs5RzfSQWF0pHeHcYxBmaN5Lt4Z58fejrYcjkndlPmziLTV80JCzQwxijAQrdPXHka5hQlyMDX2jHqGXIuf5/lGt1sRlVUBvSWAWvH4fzuc1HW7uV6a5pqj8rAjzPAvy12fq8a492D7UA1/rHzTcqGa/WoivZ45VEWPo8ygCnBeuR551+rR1kkPL6Ux5nRA75r8YgL1SMN+U+sVJlGvv49XcvIUr8KKgO6z8CUzo2pe8PqvIC/RfdtVQ0snxmoHGelrx8dSFPnrNUdM/LvDDy1ql6BJr67UrCq3r+3N604fIElDQ8wSGakRU8MFpKFM9nfDP9CvhFMLHibeZcZDHy1YIDwTvYMk3+rkWAXsolf7D5Ff1/xgzi8JoN1s7mOZYfO01+W4Tv3us0fmf3Vg8Gye5gRdoUZYbFc95ePsEoTA1orDp9nf7FDVDXeRi+xpCB82E5dS6ccBsM+3XGc5RqtVJ1Bu5fZr827VHFYGWxrTA0ZWPvNNzuYQRf+DeNl5Y6+h/3onundRICjWj3GMH5QHmeVxabAYD2+sL6PeaZWj7FQ4yPtMRbp+vXgURaqx1oxjzOgaGCdoWDxwt/kSuvkUk5OQo3XOjnVMjkKdXIZ6uSqvMVXqliBCvavpuzD2ndhJtz9B5ZWXEj57E1msDnIWLm2kGqEd0p+2lVmnH1Bxgo1BEjm2vYt5Rx1m8jiOPuA+yn7h9WUc+6Q27uMxxnGqvUprt8USgdwxt5WKI6RTwrpRufqjz2/5WChwf8KMn6+gFbckIfJWKmWkIXMvXCcLG0HkoUlJQHQZR9YX2w8YGnZl/8+wP1dXq5gN+WcPVjsGPQxc/t3lH3EvQMp0AIAz95nsmDaBZVjQwyz8SaQuW4ryuZ8ZXLeymOJSajC980jlP7Nv6nAlV4eU6D6HAUZgL9Z9oENQb8foqBrqollMAOmmk3J1OsuIf3gLdMomR8AxQAuAKTA328FrkkDaRVvEpvBtOZPyqBLpYJg8x9qPK6f3Gmq9fqHEh9q+1V89MvI4/7B+0arDUFJ8Uns3zhz41F6f9PhMvhWV10qaxkY17Ye/X5ER+o+Q7siTFnLieqP/jKw6Wcj6RGWJ9x77rquGte3UTWWXexCP12wlQ5eTKG5D/YTINPG5Muinf8zvB11qVuJxrzl3swtC1hcoHLJPdQvjmhHvRtWE+CgZNU5LGYG3gbRmqOX6Ld8ThQbyz2+c09PAaB9secU7WYGGPzPnmN22FiWCnzgo/V0kkExlNY1kghMqMzcPHqO2ydLHZZnBFvsGDNNb7VdekrnhnQHe8zZLEaa8M4q4X2myo8zMLJlLfqfoa3FnMafrDzG6xhvSKYZwKFgZehlPJhXUFwLJh71yvEOwKVg473nG1riQ61fD/G4ttiUqbX/Kj60/EkZTJn/YGTUvWVAbxZ/6tQpcjqdMwzHjx8vsFqtHhlGBKMyCR7djBaJhxonx9/RWMQBHFPx5Td/ADd975dA7h9MULM2MlB0er/m39uEu35HWfvWiP9uVuBRZu8/lUGpBZRzyr07x1yvjQCH8i6dFICbwRTLAwUeKvD9HGOJKwacxY//OXul7aasXUs9VQAIAyCWvvCfDKoxy62wmOu25vOOd4N0x9wDGjDi4vpNo5ikKpT29T8FQEYMTlk7DBXgVObeVVQAT7UK1cnSvKfoiwS6jEnVKG744wzCfVhcLpBzB3AO3msoeVfOCGabdxFebyxZiUX1YFh9ljb9mS3XlEHBTWTrPEoAhrmXT2q+RtEaaKxch+L630upn/9FyHeqojKgtwwYYq0UP+GX7mf0THHAXW9tVe1RGYB2i503phj59wWTO5RAxg+YlGByh/Gntwyeilf5U/fPrcffZen5kbIueB8E+vx72whoeX/42hBIcC2Y+uGTcNpZQA9/xON7lrlSRWVAzxnoyYv1/53ci0bNXMYL9mxloIrKgA4zMH96P5qxcj9tKASk9NJE+JXNn96f5RAv02c7T7LXWE8a9NoSjxcb2F2zGOj6x8p99NmOE55mg6kGn7AHP14vwLNn+7Wg8e3qCuDrxFU38AUJxCVPDqGjDHA9MXeTJxbA110d6lONBJvIx4LdJwVIBjBtQ/Ilj6dZqDmCHxvOC6+18W3r0ti3V4Tt3KG2TW/x8Hp7bVJXsV4uZRClR7P0kLrV+inGb1IGD+vv0RLvTQbBRslg++8dj/5jM18w/ddDvNzMqLX95T1ebobUmj8ZDxlTCW4G+vxIT/XU1FTgYzMMycnJBXXr1hWLFwC9sLNXapJKWiiCJHLtu/NXfpYyhyq+hngpSE8EaaAdTP7KY7xz9UeUe/6o5t86gEqsc0gZi98QHmRiUMEgGPzKCrKc/F2e8CizdRvnXlwu9KqClKOt21hK/+6/brZZYYlJ4B8lBs7yUvi5gO8ZA1wJk38vWFdgX8liZUAptnFnSp33ZzcQVlhsPSexb1p9t9Qjg2GymGo0FtKOGYvforzr50mwmQZPZ5bIZspi4Mxd4Ls2ngCWwUetICeLzHVaCi+19K9eZSnHVM/5Ypt1J2vbQZSPPgLsY1nBrIMMkO1bLfIAUA7AD4C1nJM/CMAQICGkIrHYjmOEbCT3T4zCOE8oMfYEMtVpxTF7WaYxnSztBgvJxsytCzVdoxhHBXE98grZe5pOEqEgU41GZG03lCU6+d5SRWVAhxkAOO4Y8QSzIl+j/BT3QqIqKgN6zQAkj8HiBRsak0bv8aOUwZOyGmAgyZ1jgYw/veMxWMb4NVLxUlZFa/2RiJfjT6359xfvfX29mYPe8wfcqwC//F3/2xkf7e0PNX9y5zCuh7z/gsm/jMc8Es8fnt/bGY/+y82ckag/kP5fZh+eB+asFrJcqqgM6DkD1XjxfdFTwwWbB75HqqgM6DED/5nUjRb+cJqWHCy+cVgPbe3HrLM/je5AH29Ppj4Nq9IUZo15l1fGdKQBTWvQjBX7aCczxO7v2ogGNqkhvNEW7jsjDr2bPcXu4++f/XwLHblctAaE7y4xoP29l5/Z7epzOwb9XhzZnjKyculvLBW5+6y+2H63Kw+B1NOqehLNmdZbHOo7HsJnFIAjWHcHuASvX6nU5u94uV4v50/hisd8CeMnrfVHMl6O97S2X8W7x+ta8ydlMMtqfFxcHJ7dGYZjx44J4AyDfTyscicvdtbJz0iGNOy2WCxip6/L5aIbN24IOmcFlp4AghdqPJKN8+H8WupX8dGXP7AdExMTybVs1o+YUoH8GMljYpt2JWvHEZTFXmnZ+9cLUMjaZQzFsH8KQCp4/3iAM7C2LrqNjk01mwkZQ+fKOexTduKmVcqFaedKll1kzzRZ7H151zwzxNK+mlEUyz5lcf2niTZI4Ev+UQJnzrWfUS5LMZoYELMzyJaB/rPMpKc/DIhZWvQqBN5SKJb/t7V1f0qd/5KHu2+qWo/sfadS5p7lbt80Br1i4c3WaYQbHOR2muu3IwA/5nqteUGdmaH8f9k/rBGylHaWyUJeck7tY/CvE9d/hgE3rwGd0UxGBrwA3OVnpjEuyWw89o0LuvBAIH70TxjcY/+3xTODDo90AEBLc4N25FzzSaSboupXGfCbAVO1BsymnUapn/7RA36rVKkM6DUDYjMH/3ZlOF2e8aPv+E1+9h5/YrwApom/8aeWeIx3cT7peeY9/gyk/kjGp6SkiEmO1vareJU/df9E5vnJ4/n2C19uoeWH9LfIq9ffDNWuyGQghje2bPrFWHpx0W5afEDdr5G5CqrWW2Xg54Na0enrTmZtudd29FTwDH18fx+qnRRHX+09RX9bvq9Y8yraLTSubR3q37g6e4/F0AGWdFzKvw1bTlyhvEKtxnhmdyXZYul8iotyCzeH66mPqi0lZwAswC/Yjw6AF+YbYL4AZJLr3d7zDclsx3wE8x94K2F9Xa6XYnOQlnis3yclJYnNaZGKx3ov8Aat9es5HvNBgG83u37If0ntL814MLVwP2mtXy/xCQkJ4hnyd/+UlD/Z/lDicd+mpaXNMBw5cqQgEI+zaPIYC9WjLNT48uZRhp8Lb83eYPqPndh40bgWvU756SHsZmNwxtp+KJlqNSODmZlUXAqyMhhUWkG5hRKQbtBqCssfbhGsMTDMYhLdjK/c0weErKJgXMWYyNKqj/h7zmke4PDDAvaYfeD9lM4Si/nOIklGx8inGBDKIOfy94t+NU1mihv4gPgM4EyyuPBZMsfwfd6V08zkGsQAWW83q60gj9lkaZR//SIz0ZjxFpfkYazZGAQ01mzCjLMigA5sN1O1huIYAGCiMHMs/o7nBVMsc8f34ispR5mxcjblXTzhPoxBPfQbuSrIzWHvrjTKPrnHLSvJubQ060Gxrfq6QToe9MEnDmw7b3APsQAU829c4KbnCqlLwWBjhppviXEkibryrl+IuvGVuWEHAY5mbl8UdW1XDS4fGQAwjndE6md/Kh8dVr2M6gxgc0ds8x7CUxfFe/ygPMpC8ygLNX+R9uiKdo+zSLc/1PrDdf3xXGv1CMPOa63xsv9a42X/Szt+1ZHz9NP5G6P6Pa4aXz4y8PVjQ2nBntP0wdZj5aPDqpdRl4G7OzWgJAaX3lyvT+/IqewF1oeZZ7O3HPX4m0VdklWDNWcgwRpLy58aLDzOwCRD8Z7/hNPjTDJ/gvU4w/FSRlGLxxnGe1rj9eBRForHmx7aH26PtGA9wnzrj7b4W3mknTx5Ept2izzOMNnAwwYkHJ2XHmZApnEzycm4RFKBnGKnKz4D+ZOyjiq+5Px5M/dk/oCEYrIWSP71HO+NtN/s/vFtP+4X3FvpX/7dLakYYjFY4VNmFmcpyMkW4JmnMCAEWUX4ksFPTQAhDAoJNlerfiypyNqnF44LMAhsrszt3zPA5jZMNfEOeTsDTRkM8OWluE1dUeIn/kqAa5lbvCQMY4yC/QFpwozlDJz5SjgyuJf2+SsCULN2GEaQW0z/5t9EzFSDHKIxvjIZEioxBmZkBh3rWzOoFTfoQQF2pS9yywUamA0GIA9gFTzICthfDYAewD4b+3EVOFPZy22+ODa2aTdm4w0XsVLGDXmKG/IwUbaTnOvni75LF1ozs9awCJ99lAHGw9x/vjfxOYZltdLQzkI5R1ONJszWu5vSF79JFmbDIUcF7AEG4M/FnnVCAhKF+2EEwMbAKNhr0VYsfG8U5GaJPKuiMqDHDACEANsUUo2qqAzoPQOOiS+QgaWQpVKB1BDHeBKDV7n4LT2Z5PjTe/wApQOMT7ETs7zEy52nGH9r6X+g8RI88M2/infv/L1V/lX+jEJ2SN0/bk9G+f7y3jnuSEikYf/9nq47o29MrPffF9W+8GbgT2M6U0pmHs1Ypd2HPLwtUmdTGSieAbC1ejaoQi8t3avL1JhiDMwU443IqpTLDIB1uOVnI8T4ESALxu/4t6T5jrcnLdZXMf+R6+1a46EUB3lHFa8t/1rzh/V9zG/1Eg/8ASBnoPefxCfQfpRoiwezE+sFWtuPeKi0MLhc5HEGZBAFO3+lQaEEc7w9Irx3Bsvj8a8vco7zaY1H54B8q3g3mBZs/qMxf6lzmSlRCMhE4lfVVKs5meu28vh+5ZzYLcA1T2HQzTGEPVksdso5c0CwuQzsnwbgLHP3MspmgKuosEdZ19Fkqt2C2WCzBFsLBbKRcUMfZY+xE+Rc+6n4zsKsLkubAZT2xd9KBA4dY58T54GkJAoWHeOGPCT+N8AytIUYqDNY7QzYWYRfnATOrO2H8O7+nsXqiIlLFG3JPr6LsnYv9TQd53GMeZYBtsuUsWI2g2luvzh4nsWNelqAR1nM4kOBvKO182jRrtwzByn3yhky12pK5obtmZ22yAM6Ch+3oY8wCMc+biwrKUsMg4Omqg0Esy4//brwfMu7Bq1nfQ0uATpC2jP37KFI3JqqTpWBW2YAADyee9emL255rDpAZSCSGTBWqUsWZmRjwA4lAxTv8aOcLGIzlvQokxr/gYw/ozUek1l4fmltv4oPX/6weRD5DOb+885/NMfLzZKh9h/PNcAzzF8CeX598xepeNl/rfUHGo+53V9X7Kf5O/UnLRbJ3wdVt/4y0J/9lsa0rUcvfM2KJKqoDOgwA3VZCu/Zfs3p+S+367B1qkkqA0RrfzKM7LEmv0obGP+AiYZ/JfNFepz5U+ZAPr3nQ+GIl+M1X4+qYOrHvA3jX4BEwbY/1PojHX8zj7RA86fi/Xusac1fMEqJ0tMbpB95//vGOxwOPLszDEePHi2oV6+eB5zBw4jJO5BwTHbkZEZ+ljKGcmewZJrhXwm+ldd4f/kKJn/lMV54hCTGU/rnf9HH7ypLHQrgplBXulijmBFmZmlEI3uGga1mTKpGccMfIxcztoqBbBwEMChuxOPM6HIxWLSSGV03yNJ2IBkr1ybnqo88HmtuGcU7GEibWwTM8A8npBoBXqFIMAvgjWv9PPd3FptbYvLyacrcymw3juH/J6Qacc+B+SWZbrbudwiJyNR57I9WWGLiK4m2AwTzZlJhUTNu0AOif9lH3Gw7WeKGPSaqyPje7VNmASDH4FnGsvdYrvGi+zBmlyXc9Vvhm+ba8Ln4Cn2OG3AfZe5dSdkH3dI0ov5BzJiDfCNLPQJcM3B+Xczcyzmxp3jaK9ViVl43IQOJPOeeO+L/+hSLCt8HW++7KHvfmqiUmQxfFtSZ9JwBW69JQpI254Q+d1vqOXeqbbc3A/jdMDbtLganKJgsYPwYyPhHykBLD9xQ4zGulYbcWupX8cHlz1u5Qu68lYsFgeRfxktPOuQ/GuPl/Rut7ddD/nH/YJOn1usf6XiwzzafTaGfL9hC+f7mG7f3taxqUxm4aQbAlphzf3+6/yPvDaIqYSoD+smAw2Kiv43rRE/M3ayfRqmWqAx4ZeDz6f2oHgO8KACXsMlGbh4safzrTWYB8wXzoPIaD6YT5gFa+x9KPOapyL+W+kEGwtqsig8tf7h+wA2Cvf5QfkAJJR6MT6fTqTzO/CGZyuPMKCajeKljcUu+3JGXQJDfYDzOcPNXtBop49volBiDHKM3SOU9SohJqipkIQGwQYYxP+2aAKNyz0KD282qMliZOcagEs4B1hoANiOzsKyt+1LmrqXCjw11OMY+K8A2gHQijgGnuMEPCKaWcx2DaYXMMH+jFDtLN0LSMWPRm54/GyvWYBbYwwzYfVbYHvefzPXbCbacc80nQrbSu8QNe1T4n8nz2HpOJCODWhlL2GPNS2Yz4e7/KQacmao3Invfe8i1+Uv2XvtBeMih7WDNgXkH0A1MPhyDf9O/+Y+7WgbhrOwBZ27UUbD0AGYa+Vz5zGwDswZ+cLIYbPHFGIO5l09yzMmwDNrsfH1c6+e6fehUURnQYQYAoguGqJRH1WEbVZNUBvBOx++RqXpDkQzlcVbk8SY3p4XqURZqfLg8rtAfObnBZjpMGksaP3r3H2BqpOJD7X+oHmORjg+1/7fLI8z3/eF7/+DvkfBYC6b/yVfT6N73V5EzO1f9OKgM6DoD3zw5jMa+vVLXbVSNK78ZAJPn7cndaeoH68pvEspJzye04w3eZhN9sK34GpXeu4/7s66tQCiJ+Y5flMdZgWe8hvwE67GmB4+xSHukKY+zy0KxRd4/wXqsBexxlpycXGC1WsXOPUlLk7IacrLr/RkPOxojZXQwGZYXS8VX9+ycxkNc3vLnr7+4P0q6f7CTLffqGXIya6m8FkOsnWy9J5GxYk1eXIphDCyXcpJ3sxzkYndKeLHRMWQ6g18JlLV/Lcsr7uQF8lzBVDMxAy5jGctBpqcINpi5bmu3VCIzxiDhiAIGWQHLYDpXfuBJsYl91ux9JlPG4reFRKIsZvaAs3UYShmrPqS8y6eKXRLHyCeFRxnkJ8Fwsw+YRjEMdIFxJr3L4C8XP+nXLNO4neUavxXxkMC09ZzgZtoxGGeq1kDEgimXfYz7UlggZQngLvvgBnE+YyVmqg28j7KZgZa5FecqEACgg5lyuZdOFYKIDEByWwAcAKgEOAlQMcYez+fZJGQ0Qy2QxHRyPqLRny3Uvqv46MgAgPX0L2dER2NVK8ttBvButo96iq6kuTwy1NLAOpDxA8ZVOF4qHWCRWsVfFJubVP7c4FxJ8xd1/5Sd50fu3A3m+ZeLU947hyMZj7H92JlL6XxK6P7O5fZHRXX8tmRgEQNnE95dRVm5bvl+VVQG9JQBq9lI793Tk+6Zs1ZPzVJtKYUM/GdiV6qVZKcJs1YJsSVvwrYJrKC4WGpWNVHUvO00W5zoZGPKX8d0pA5VLJSZmSmUNsCcF9J+RgAAIABJREFUkYv7gY7fwZSHYkEk4pFPCS5oqT8c8eg/mD9a649UPPARzE+01h/JeFw3qeygtf2Ix7g71Phr164R1BqCuf5ov1SWCSU+IyPDLdUI4Aw6qXgY8BCjMVoNwFW8yp+m++fMIWZNfVYKP69RdEp+ocQwMAZZxnxXOrObeCLtNRqAx1hsi16C4eVc8ykVZKYzW81BdpZoA2st7/oFVmmMIUgt5rHEo4uZZBLosTP4hPj0714Xcocosc26k5UBsrQv/8HnyvAkSoBcPcaTc/XHxRhnhlgbxd/xvJB1BBhlMJrJzlKLaKNzxRwqyMsR54hxVCDH6Gcoi2UZs/a5B7CxTbqQtdMISmeJR7DLLC17U2yrPuRcPps9zdw77v0Va5fRFNugPaUt/BcVSHYZ//DYekwgU+U6lM4AHr43Vq3HANv9DOi9Q3lX+XxgqnF9YLoBVCzgfIZS4oY/zsDuu1Sg2DyhpFHFllIGIHHqGPMTSlvwt1KqQZ1WZSA8GQBj2D7gXp4suj1sMZj1NcDGpBKDW4vFIgysJfNdMnGkTLje47FjErIQWtuv4kPPH+4fXwPsQO4fGLBjPnOzeGwW9JaNxE5TOf/B/VtW4uX9i/7K/iF/wfY/GuLxvGGnqr/rF0j7tcb/c+U+mr2Z5cdVURnQcQbeu7cP/WvNIdpz7rqOW6maVl4zEGuKodlTe9Gjn22itEz3eoQqZSsDscYY6lynEt3frRG1r1WBFh84R7EmI81YuZ8upTMY5bDSi8Pb8TEV6YcLN6havI1MMQZ6f8sx+nTHiYgn45eDWtPEtrXFZj9v2XKML7zH+xg/Slk/zB+8xx9yvlSa8Tdu3BC5wuakaKpfjte1tl/Fu+dL/vLnO9/xd/+VlL/bEZ+UlCSUSrS2/1bxIJkV8zhDp4IxcA7UABkPn6+BIZB1FZ8naKkoWgy0I50/vLzxMvdufyAyjr4G4Fgcc1xL9rCTIv7LFm0N4EXzWGZpmWo3o3xnKrPMLjO4VVzjGyw0AEkFedmUc2gLZR3aKD7HNupEqXP/VKzHMY6K5Bj5BGUn7xKsNQG0MRBl4+PN9VpT2tcMYrFvG4C0uMEPijoBskmpSMESY3aca/NXgjWHYm03mEG/npT21asC6LJ1HcPtbeH2RuP23qw4xjwr6spY/FaxQyw4H8s3ZjCYBVad9GWD7GPuuaOiLQATY1i+MQ+su7wQZHAYjHSwt1s6y1FSITgYbbeIam/ZzoCxQnWydRvnBsZVURnQcQaw6cHcoJ0Ay7BZS3oUAQQLZPwgZbTLe7yczGrNn4p3L0aEI3/BGFB7y8DL+rXGa5FRD1WGPpztj0T/g5GR9/c+Cne8iRUaLufG0JT3VhWKt+v45a2aVq4z8KcxnWjP+RSavys8EvjlOpmq82HPgJlBlTfu7EZ/W7GPDl1KDfv51QlLNwNQn2pU2UE3XG7Qc3DTGjS8RU0Bgv5zzQE6ejmN4i1m+vfELlSvooMSrWY6fDmV9l9Iobc2HKbL6Vn0h+FtqW+javTcl1tp1xk3wA92Wo/6VegB9mcEmBbJ8nD3JvRE76aiCVj/xTwmEBlzHI/xiFTawHq9lnisv4LccLvjpYw26sfmJGzCCqb9ZSEezEIUrf2X8QAzAbIGm79I1w+wGNdRa/v1EA9SmcvlcnucJSYmiocJ9EdMxoCqYachdt4BucNDhs9ysQIXDZ2XOzflTsRwx3MDKSUlRXP9Kl7/+WOjPbKd3sXspDWR/D0r23Uz8BUTl0RYYIcnGlhe1o7DyBBXgZlpn/6o77FNOpOl7SDKYy+x3DMHyVi5NksotqUsllDM2r1cHA/JxLghD4tjXBvcvmsoplrNyd77TuFdlnvOvYsWDDZzvTaU+hmDdAxq2bqMIlOdVrcEzhIm/57Bt13k2rKwWBt9gTPhm8P+aCZm2+Vwndk/rBKsu3CUmITKDEqMpQxmxxHLXaqiMqC3DMSyNKupZlPBRFVFZUC3GeD3dPykX1JKupMw5pTjR8nUkEoHNptNMH28x5/e403f8aeKdzNlVP6yhAxIOO4f7DxEPuX8J9j7r6zGI7+Y7/nmw/f+Q/8xH8TOacwf5fGRikf70B6t9ZdWPO4vnHv460t44U956Or2t0s1jJ4byBsw2UfqL8v2qWyoDOguA0ZelJ8xvjPNY2B33XH3pnRVimfAwuysSewPtuLIBTqf6rqt6TEy82ty+/rUq2FVZonFCCDszfWHKSUzW7QDHnXzHuxLBy+mUo0EG526nkGnb2TQyBa1yMGA2RSW4ESbK8VZaGCTavQCs7fuZT+7AxfZpqQw/rP7+9BBBk1/+fUOyi9UbGpdI0kwEd/ddJT+u+7Qbe2zb2VjW9ehX/RtTHa7Xcx/JNNMMt0xHsD4CvMjbOqC8gbGT3L84a0MF+54jHelUkIk60d/MX4Mtv+y/ZGMx/XD5iqt7Vfxkc0f8CaA0ze7fiCXCeAMUo1g/Xh7cgVi4B2MAbL3+SRyrOLdMkUoejewLs3rhx0ImTu+p+zDWyL6g6Yq98oA+6zFNupAJmaqxVjtzPrKotzzRyjrwAYPeAQgLm7ow5Rzcm+RFxufIpY90iABmbHqA/ZIO+0e0MALjSUc0xf+W3yGTKSlzQDhuZbH/nai8H0AGUow0vIz3AMhAGfZx3cU+psVtg9SjT0nsVRjbeG1BsabCGcGXGyzbsJPDW3LPrpDyEUW5IS2GGGsWl9ISzrXMKuuUOZS3SsqA3rKAJ43SKZ6PBH11DjVFpWBwgzAw9PGvxkY78idk/hXegx5KxMgxN9nTKawcw7jR2z2UvHRn79gDJz9Xf/yGo/FFDwHWvuvJR5MRTyvqFfFB59/f/nDnPiXX22jpQfPqt8KlQHdZuDx3s2pV6PqdD8zN1RRGdBbBuB19dLoDrT77HVdyPLdzvw0qOSguhXi6Bx7ZR5hQOpmpR4f8+G03kK6cBYDSVoL/OQaVYoX4YcupVAe/4a1qpZE/RpXow4sk7jj1DX6ZGcyXXe6QTGU3w1tQwOZRbb88HnKyMoVx4JN9tjcTeTKySOccw4DXLWT4uiVZXvp6x/ca0OjW9WiF0e0p18v3EFLD50X30Gu8c27utOzC7bS+mQ3SJrADLRFjw+i2VuOCwaaLDjvyqeHMgPtGj0xr7gak9b+a40b2KQ6vTi4uSCEYP03UKU31If5kJQdB4klGuMx1pEeaVraH83xYBaiaO1/JOOxTg9lDBTpURbM9UO8r0daNManp6cXeZzVqlVLIN9ShsIbycbOXxT8XXbee/CPZPh+Dmc8mG54WLTWr+Jvf/4k81Bq9t7q+rnWf045p9UuNq0/xqUWxwwB+CcVgGnlI3doMFsFUJV7+STlXTzhaYKlVV+Kbd6TGVoso3jDPaBxjHpKMN2EpCMXAFvwZMo9fYCcGz8XgBRYbQDYchhAzSxktcErTcSt+rCoi9ymuCEPiXcRPM5+1K5YK7Pj2rE85CDKOXuIXBsXFHeODTJZ5oYdyFyzCTnXzwvpPEFWqw5XGQg4A3huwPyUbNCAA9WBKgO3MQNm3lQBtnEev+/l4ru/8aMcP2DnJcZvKBJs83e8HH9KDXUV71aOUPnTfv9gciiVNrTcfyr+qphPgmmmNX/hjC/pfePv/YHr511/acYXcILgcfavVftv49tYVaUyEFwG7unUkB5gqbGxb6+knDy3V7YqKgN6ysALg1pRNt+b/1x1QE/NKtW29GpQVQCGFmZx/ZVlKhfsPnXT+iCHCMYWAKvM3MAVdBiTpP8b1Z7MvNFtwZ5T9PuhbamCPVbUs+30VfqCv/u/ke1p88kr4t0wiAGyxQfP0R8W7RbMr+oJVvrq4YH09PzNtO3UVSFLDP+xeQ/0pbnMEHxt7UGC1CbAsCSbme77cD1lZLstNppVTaCP7+sjrukH246L71pVT6K37+5OLy/9gRbucwNskHEEcDZna3HgDH97956eor3jZ60q1Wtxq5O3rVmB29JD2CJ5y15LzzNsRpJMK6yb4jOKv/FHSfFgjuE8WuJRL5hu4YjH5kacL9D2y/GirN9fvNw856//Kt493o5U/jBfx9qs1vr1Hg81E+VxFsUeY2XF4wyU4IKNc5mddPMf+1v9GKm/6ycDBoudYhIqUf511rPNde82srYfLACw7KPbPQ2FdCO+Z64Yyype5JgqwkPMuX4+A24XxXGxzXsIfzTX5i+Z2fYDHxrDTLX+ZOHvhYfaib0EAA/eawDw8qU8o9FMcQOnMUJnIif7qBWE4E0GthnYcr5ykfrJuGpJuc4APxOO0U9T9sFN7G24qVynQnVe3xmwsrdlVrWmFB8frzzOQvR4Ux5l4fMoAxgbrMeed/61epRFwuNLeZwZxc5XXD8tHnHh9jhDO3D/YMHxybkb9f0CV60r1xkY0KQG/Z6ZH5PfX0NXM7LKdS5U5/WZgcd7NaX6zL76FUv1lZcCBpnNbKK73l/Nm9IASf24VGawLJVZXrkMprSqlshSiUbazgwsKJWgNK4cT8hdh9psycPAF/7+3f6z9K81BymbATYshr/GXmFtayYJ/7g1LIW5n/3CRrasTWNb16bjV9Pot9/sYrZbqoh9bVJXqsJ13sfsVIB0D/doQne0qUOj31pRrHF/HtWButWrTMPeXCa+n3FHZ6rP/mVgtd5wudePKsVZackTg+ij7ck0Y6V7c0kjbu8sBqA+ZJDsnULmnJB6ZCBuP0s3/uKrorUmHP/25O5UxWGlOyIMnNVhNt0XD/fnVS/lcRasRxfAxmj2SIu0x1ik69eDR1moHmvFPM6AooF1hiINCDGY955caJ1cyslJqPFaJ6daJkehTi5La3KFdpUkoymvXzTVDx+TvOXvUH4a/4irUr4ywOwxc+0WAmjLu36ecs8W0etFIkyxgoUGCcd8J+QbDRRjT6DsI1spa/sicYjByl5rwx8VXmyZ275z549Zcvb+93K8mYGz9wUgp7VYOg0X8pRZO5dqPYWKUxkotQwAqI4b8QQDu9/wM1B+dlmWWkLViUstA3HDHqHLOUaxk7EkWUbJHMNxABcwDg3EQFvKgKt4k5Bx0Zo/KaMulQKCzX+o8bh+cqep1usfSnyo7VfxkZWhl/cPXmTRIoNvSaxEg1/7vtTeverEKgOhZqABS7PNua8vPfDxBkq+mh7q6VS8ykDYM3BPx/o0vHlNup/v0fJS1jwzVPh8PT53M1VmcAhemZBtnN61If177SEaz4DVE72b0TRmcZ24li5AJLDCHv1sM+UU2k/gu+bM7JrEoPjFtEya0LYO/XZIG5r+yUbafe66SOUrzGrr26gqyx1u8XzXmplf7zDz662NR+jdzcc8KX+kR2N6oGsjBqpWi/Y83rMJDW5Wg/6+8gC1rJbAbDMrNWCArBX7j1kZaBvHgNaZG076M7PaIMOId4z0YItlJtrGnw4XMo2/+manqAMeaLOn9KRlLPv41xVuMM3EHmr/mtCFqnEOpjHwBvlHFHirLXp0ICVz3x/jHEWy1OR2fzy1B8XbraIZ3uu5GK9jvCKZZlCMCFbGPpR4yQyTTDMohmmpX2s86pfjNTDlgq1fxbuV+SDjqTV/ZS0+GBl7bxlQmT/f+FOnTpHT6ZxhOH78eIHVavXIMCIYB0vw6Ga0SDzUklYKcApxAMdUfHD5w6IEZEG05i/S8VJzF+0HuOl7v9zq/gEo4Vz0OjOSbkTy90zVrdcMMLhmqtaAYuJZsos3R+WnXaHcSyc9XmtoNthrsW0HsBdbJhUws02w3vh4eD7lng5N/sbaYzwVpF6lrH1r9Joh1a5ynIEYR0WyD32IMha/JVidqqgM6DIDvOknftKv2QvBICZHGD96y7ihzYGMHzApUPEqf+r+iczzI2X4teY/nPFS1gXvg0DfH3qq37v9+N8T31tNZ3nxUBWVAT1mIJal4FY8M5Ien7eJ9l1w+1CrojKgpwyMblmL7uvSkKYySFRW5EQhrdi1biXh4ZXiymFPr8uUlpXD0oxGeuuubtS4SrwAn1AAcgHsAnD2xfR+gqXVtW5lWsoA05d7T1Mqx782qQslWmPpoU83euQQf8cg2caTl9l/7II4DyQdv3t0AG08cYX+d/Ee8d1vBrdmCcbqzCLbQGfZSw0FTLavHupP3zA77eVlrApUWEbydfjj8HY0gX/TTl3PELHj2tQWzOqLaVmi/QDU4IEGScatLPeYyUDXs32b83F16MFPNtDJaxme833LbTmb4mKwz62qglx8dG8vOsx+br9gdiHkIFEeZLDuUQbp/vf7PfQ9S0WiDGHADqAf2HOQcYxkAWD40ZQelJWeItbPpUez9JC61fop5j/eMorREi/JHFrb700GQf+x7h1M/vQQLzczam1/eY+XmyG15k/GQ8ZUgouBPj/SUz01NRX42AxDcnJyQd26dQWyDPADO3sl8iwN3BEkkWffnb/yM2iUKt6dP7lzQGv+ylV8lYoMnM0sZBRF8idN1R3NGTDE2shUpyUDZpWoIOM6e+YdoILM0HdF2vpNoTxmwmUf3RbN6VFtL6MZABvT1n8apc1/qYz2UHWrLGTAVL0hGbrfSXKTltxp6W/8KGXwpCwHGCRy51cg40/veAyWMX6NVDwmd6G0PxLxcvypNf/+4r3nBzivv+uP+1wqXUhPY9n/2xkf7e339/wEkz/JVBQLY4X3r5Z4zAfx/OH+v53xUiklUvXL/AVTf0ZGBs3cfIKlp46Whde96kMZzcC650bRz1gGbSv7FKmiMqC3DPRvXI2e7tOM7mXgDECM3gpYUblecoqJtlhqyrKDFRmA2sug11VnFmXlFvkHwsvrH+M6sf+XQXi3xbEcIZhZjzCABMDprvb1aCgDQ7WS7DRiZpEMos1spLU/GSZYVxPfXU2XGKSSBecD2PYgs7quMXDlXQCYwSsN8X8f24kgf3j3nLXikEdYbvHeTg0E4Hb0Spr4DsctYV+xTQyIAcCSpV2hl9cT87fQFv7bMGYBvsRsssGvL6PrhRKM/q7NVD7/EywZiTogCSnLGyz9WJXZWuiL57s7u9L/s/cdYFIVWdtncmRmyFFAVERAJSgqgko0ZzGsCRHU1VXX3f38d92cvt1vA67ruq66mBPmnFBRJAfJBnLOMDn0xP+81Zzhcu2Z6b7dM109fep5oOd297l16r11+1bVW+e8PXKzmMhfYLBAakdElz1z7el0DLcPEWp5rGs2iH3ZehCzIk4bGc0CovFZJvyqi/Pr18sxHsb4CAXkCNaNEUwBrWbJ1OYePwU6jpQ95ksIhvFafzTtZbzp1X+194/XveKH+QI21bVW+6ysLNyrUxPWr19viDNMNsDkyU5C3DRyDDBEcD0tLc3sFC4vL6eCggITTtm2bVvCTr5w7fFjgfPh/F7qV/uWxw/9IS8vz1x/L/h3ys2k8hnTIkJyRPOBqHW3TgQyx0+hKtaPqtqysnU2UFsV0wgkd+5D6addRsWv/SWm26HOt24EMriPlrfrbXZ6Iboi0PjRPX6QY+f4E8RbJO0x3sX5Ao1fgqm/uezhDyYfGA831P7CwkIzyQnkv9orftp/Yuf+Adm2YmchTX5hTut+EGjrYhqBD28fT3/+ZDV9ts6vQ61FEbAJgaFHtCNETyEqClFN0SxJTIiM5NSGiHz7cls+3cqRUIUVlfTEwZSGw4/sSD8bM9CQYps4ugpkEyKv7nljsdEqy05LpqeZBEJkFiKoCrk9x3bMoR+POo6eXLjBEEMoSIkIsumU+/3yFVJm/mAczV6/h375/vLD3v+f0f1pbN+uRn8MaRlRQJiN6NORzudIsa45mSaCC2kFEdl16j/8KYSvOLEn/eis/pyqcUF9qka8/yZrdu3l80w+GA2G97pwZNW7nB4RvxUvL9vsJ9hYp+zx+evpiYWHUjoO6JJrosQenrOG1nP6V0SHgWCb/OL8w+r44Zn9OH1kTzrjwY/q2wJdtn9cepLBaWt+mUnPiNImLcW0BdppxRXVJp0jSLgK1mqLdmnLROnTTJy1T0s06+cgmWS92znfkMh4Gf9DWwmfY/6Tm5tr5lGxaI/1YvgPvsGL/2rvHT/wM+hPjeGP+SzIw0D9zxb7nJwcE5wUqP8E43849qi3uLh4asLatWvrgtE4iyWNsXA1ysK1jyWNsUCaaS3pfw2naCz/BMTZobDsaD/ctH5FwCDAWmlZ46aQb8XHVL1jrYKiCFiHQHK3vpQ2aByVvPOgdb6pQ4qAQSCB0zRe8mPWo8wKSqNVNcrC0ygLF79oa3TFusZZtP0Pt/5IXX/c+tHQGItFjTNoPvp4YW/Mgx9SWVW1PjgUASsReOq6kfQ2p2V7dfkWK/1Tp+Ibgb5MLE29ZKjRONtf6osqGBz8RK9NOov2MfGFKDOkXPyQ0wf+d/46EgLla055et+7S83n0Px6lLXG3vtqG6cV/JbacbTUizeMpKXbD9D/exvpCAM358yjOps2n//YTNpVVF7/pReuH0Hl/ExB6kZnuZFTWU4+9WiTzhJpFFGgQQYC7nVO5wj/gN2dI/vxe33qo8TOZBLwrxytdvdri0wKRykPsq5Y19wMuuKJw+Us5t9zDr20dAtN/ewrVqcnup9JrsHd23Fk2hL6hoksRF/dO3oA9eXosMvZFpFoJzB5+MQ1p9G93F5JG4l6zjuum0nBOemF+d95PoJAK/FV067iQ22P6oVvpPJcJiKfZG02pNJEUY0zfzpNjH9Uoyx8jbemNMqQORAFkYwozmPgD3JMNreChML5QBYF+n5rtQdpiM2oIBndGmebN2/Gpt9DGmeYbGBnK0ADWKJhBmYYkx+ZjAsTCeZXdroiZ6SkJWzK3hm51trsnUxtQ/hJ+7FzwBmpJzk0nTn4cT3c+Lc2+7qyQiqb8V+q82luf1sf9vHqV0JKGmWOm0wVi96mmr06UYzXfmBzu1P6DKaUIwdTKUftalEEbEQgITOH2lxwp9mI4By/IFJdNFqd4x9Eysjit2iayfjTufMynuxlJ520H+NvjB+Dxc82e4x/Q7l+tvkf6/g35b+QZ05NQcxvgu1/ap9k0i4Fix9+33LbtqNrn55F6/YeSlFl4++5+hS/CPz+/MG0paCcpvHiuhZFwDYEQOBMu+o0msjEmTM9YbT8fOjyYTSU9cneZTLsH599Ux8Fd3y3PNYnO9Vodq3cWWDc46Av+v25g5g8yqMbOWKukNMK/pNJqcE92tGSbfvpfSasZ0PfzJVu8AhO0/g664z94NWFNN9BaD1w2UmEVI9Ij+gs5x7UH7uGUzBKysXP7xxPH3y9nf7y6Vcm2g3lUo7w+vm4gSZV4zrWEgOp9TiTWoh+e3v1tvpTIhrswoFH0JiHZhxWzxvs06YDJfTD1/0yF53bZNADlw6lzhzJhpSJotl29+uL6vXMEC02mnXUlm/PN7ZSoOeGNIzlvKnkoJxZtC5pWPWifcCwTV2FGf+CrGhsvuMeP2D+JOvtGP97sUekDtJDqn14+IG/AKkU7PXDej7W9wX/aNjD34oKf5QpAqZQkCYc/A3SEOLzQMcYz2dmZpr5pld71BdO/WKPOQj6faj+B1s/dMxwn7nH74gMRZYXJhsPaZyBWUMB8ysChQALF9upEYHPUQJFKkXKHhcHTKjX+tU+dvDr0iaNyj5+nOoq7d8tEtYTU41jDoGEtEzKHHszlc96nmqLNad/zF3AOHA4td9wSsjpSBXz34iD1moTYxGBpA49KHP0RNrFG7CgUdbU+FEmixjMi0aZ5PQPZvwZq/aYzAIfr/6rfeTwE421UPqfE3+132vuc0w+MY8L5v514xcte9ms6LV+r/YdOnain769lD5f55+La1EEbEPgyiG9qW+nPPrjDE1db9u1UX+IslmT69VJZ9JNL8ylHYXRX1P66dgBrEHWjUa7SCXokv3vBYPpJ6wXiOiuNhyJhIi0EZy+cRinGLyZo8Q2cOpCEEZTTjvapB1ElFI6pzwEqfSvL741mmiguKCbNvvuc+hvM1fTK8sObfD91dkn0EUDe9CIBz48LE0hUkJOY/LmLo4cm8tEHMr8e86lR+auqU8jiXrvY9IMqRvvYJ2yBaxT1pUJr7enjKJ/z/6WHj+YbhK2V5zYi9DO0x/44DB9tt+ec6LxF9FyUpJ5TD+kR1vK4OsETbKvOOIOqSzjpUCj7rGrT6Xc2nJDQjjnMxj/ILIHryBjQLKIxllj6+0yn4qEvYzX3BpVodSPeRvGv178D7f+aNs3pJEWLH4tZc/pBs0t16ZNG/OKY/QfkGO4fmVlZaZ/Zmdnm/cDfb8120v/d2daBB58LacmrFu3rq5Xr14GLAnbw+RdyDOZzIDhw+RH0hiKhoJEmuF78W4P8lHw8oJfvNkjLLRjZtJB4uyQeGm8PES1nXYjkJDRhrKYOCv96FGNiLT7UsWtd2lDziYOA6CKlTPjFgNtuN0IpPQcQBnDL6cdPH6UNNCiKQbPMVnAuCmY8U8ge0yWULzYY1wLe6/1R8Je0mAE478z8wM0D1B/c9jLeN89/g+2frX3z5eaCz+Qq5jcNXT9m8K/Ndij/zvTyDjvn1hsPxYrHlu0mZ5dtMHuH3T1Lm4R6NUui344agD96I0lcYuBNtxuBD65Yxyn9JtbH8UUTW+vHXok3XVGv+/oj53drxv9kbW8hDSCxhjSF0LPbP3+Ynpt+VbWH/MTf4hES+H12eQkkE5+Dbci1jub/OI8E7mF8tFtY2gGa3n9lSPGpEw57Rijq3bxtM9oe8GhjE6I/Hr3llFMtH1FL365yXz96WuHU4+8LLryyVlMxCXSr885wdQLku33H66g977ewfUn0PwfnktvcDrHP3x0iDjvnptJ53AqxWcWb6DK6kMkGM6Dc8QTMdZUX8tk4gzpOI/l9JQgl0BOYHEe45XGxi/OYBZEvmDdHeO/eLRHpBbmgV7bHy178CO4bl7rhz3mE7j+XtoPexBlIMdwHow30e++gOFvAAAgAElEQVRABuG1pKTEvN/QMSLRUBC5JeRaa7Z3zt9w/yHzIiLRGDfVOAvEBKvGWZJZjMGPsvPHCbgEw5yHopFWW7Cbyj59kuqqopuPuqkHnn4efwgkZuVxxNkkKnn7n0S1qjsRfz3A/hann3IxVW1aSdU7Dwku2++1ehhPCKQNOIPSThhlmhzM+CFcjS61D08jLVIaV5hUyeIANuNhUtbY9ReyI1yNrnDtw21/uPVH2z7c9os97nfVONtj5lHB9H/g9S6nwPoVa95oUQRsRKBTm3T62yUnGw0pLYqAjQgg4ux/OJILEVvRLqdzBNkDnG7xQtYf2+nQHzutd0eThvH/Pl1NM9fuCkmPDWQYCLnrHBpl028caTS+7n7NnxYRBdFmiDoDwbaMo9SkgND64q7xNH3ZZk4f+bV5+1T25x5OudgxO502s+7ZB0yUfcp+IeJs4ZZ9JjIM5cTubWnLgVKjR6YldAQQyfefCacQUnWiqMaZapyhH0RK460pjbPGIscw/wKZBpII5BrG8SDT8L4zMg3+BjpuLfbY1Iv2N6pxtnHjxjroDQAsCUuTtBoy2HceAzQw45JGB5NhuVjxbh8IL+ATLH7xaE9Fe5g4e0qJs9CfwWrRzAgktmlPGWdeS6XvMHGmRRGwEIFM7p/lrMFXW+qf2GhRBGxDIOP0K6gwo7PZKYfBtey8kzTgOHYuLjc2/lR7xU/7j3/narzfP/g9AckYyu+H7BwFfjbaL9t2gBc6lZSw7Rmm/vgRwML609ePpPMe+VQhUQSsRAAaUn/+eDWtsUArEtFYb04+iwmtRTTnYFpEgHYMRxxNu/o0ep2jt+4/SF7hfaRdbMcpG6EzhhSOPxnV32iB/ZajvvAeItOuHtybbhtxDF33zBzawiQXyiNXnkLQd7vosc/qr8mIPp3orxcNoXvf+pK+2LDnsGt139iBtGjrfprx7U4rr2FrdQrE2cMThlH3tFrKyckhaPdiPR3jkmDWfzH/QaQ9FveRqaOl7XFdJI2kl/ojYY/2I/LHa/3Rsgc/Aj7Aa/2RsHemYYSmGY6DJcckbaOkcWyt9tAxQ3Sd835Ev0VmGrxvUjWCOAPbiZtBBbhTzM0YrAC2W8Be8QsNPxC2ObWlVDbzGaIaf8i5FkXAFgQScztRxqmXUumHj9jikvqhCByGQNa4yVQ2+yWqLVPiTLuGnQhknXc77SmtNovcGF9Jmm+JTHELYEN8GGmc09LSjIC1RL6rfWzhhx17SEvi9fpFwh79xy3gHUz/gwA7xvMN2WOzoEQ2Buq/rcVerh/aK/Mb4Bdq+2PBHv0NZCR+f9zXLxj/I2GfkpVLo//1gZ0/5OpV3CPQLjONXp50Fp336EyqjCNtori/8DEEwMNXDKN/sQ7X6oNRUtF0HdFdc+8eT/+c9S09u2RjvStpyYn0r8uHUTfWDbuZI8J2FVcQZzWkicOOokmnHEVTps83qRv7dcrl751EX+8upP1llQSNrKGcrhGE2yNz19bfg7dyWsYeeZmGYKtmgg0lLyOV7XMMDsWc2lFL9BEAMfogRxoelZ1gtIyxGC/jKRnv4v2CgoL6tHwYPzvHHzLedKZNx+fO8TLGL5LWLxbt0X4UbG4KxX8Zr6t9w/hhPgQCCKQZyC85xnwcaRhBzpaXl5v+I8eBvh/IHmv6KLFsj/Zj/cHd/3C/oX2HaZzhzVAEnL0KIEvOf7WvMWlMULwIaEcbP/x448fa6X8waZicAuAIG82pYeLss6eZONNUeNF/rKsHTgSS2nWjtBPHMbH7lAKjCFiJQNYFd1PZJ48zcVZkpX/qVJwjkJRMOVfcZ4QaMD6QNNiisSQaRRi0BzN+UPtEkxlCJpNe8VN7/2JEJPBzC0g7Bd9x9zuPnWngpX6v9l7SqEey/nD9D9feS/tDSSMf6Peoue1B3F38+CzawwupWhQB2xDAYvyLE8+giS/MYw0m7aO2XR/1h+jvFw+l55ik+pKjd20oM74/huZt2ke/en/5Ye50ZdLsUY4Uy0xJps837KaurD02oEsefcRaZf/3yep6bTDojF01uBf1aptFa/cV0RsrttGyHYdSL9rQRvUhOASSDhJnw3q2N+u/mAcFm8ZZ5k8YI2C93os91l+xebGl7Z2as/Afm7BC8b812COyEMVr+8UeZCJI0lDxgz1SLIIMwzgWZBjmP8GkYYTfEpkmaRxbu71z/C+ZbhBUxaSgX+MsNzfX3EwIf8RkBKwadhqCNUTYGm4yHMtiBy4aLp7s3JSddmqv+IXSf7B4k3BgG5V9/ixrSB0SFQ3uEaTfUgSaF4GkDj0ptd9wKp/9YvNWpGdXBDwikH3p/1DJ+w9TXXmxxzOomSLQfAgkdexJKSOvNRMl53gx0PhRIv0xsMfOQUR+YOcgxp/u76v9d8ffip/PpEGJRP/Jy8szmSe89r+G7OEf7oWm+q/aB8bfK35YrMD81HZ7TNB/89FqTaHVfI8kPXMYCLRJS+FUjSPoDzNWWUNMhNEcNW2FCPxy/PE0m1MTzly324rWPXfd6VTF61sTn5/3HX86cerTU3p1oCEcRbb5QAnrie1ncqy4njSzogHqREQR+MclQwlpNJ2RZhLpjvEmxodYkwepgcgXzH9k/OLMDNda7dFejH9DbT/G64i0i6Y9rh9IKa/+N7c9MIJ/IL+w/o60i3IMfgefg1wFBySRZ9hs5/y+RJq1Vnu0W+TL3PcfgssMcYZUjUiJgy8Hw3wL8xttAWitP8lEqqFEQ4A7UvjX7tnExNlzRHVKnEX06awnCxsBLPqm9j2Vyue8FPa59ASKQKQRSEhJp6zz7qCSD5g4q/DnuteiCNiEQMrRQ4kGjDETGkTeYDKEnW8yGcQgXDSKGovUQZuc9hh/YLOX2sc+fqLx4PX6x6u9aJx5bb8Xe0yWcb/i/lP7DgaHUPAPBr+nFq6nf37+tU0/4+qLImAQgEbPI1edSi8u20IffrNDUVEErEPgx2cdRyt3FtBHluh3XTSgB6dPrKX3vtb7xbrOEgWH/n7xEBrcMcOQEcFmenPOf0CeSZrHWLMHfyAaaVi/DtX/WLYHv4Litf2RsAcp5tYoQ+Y3lGAjz7zaN6SRFmz9LWUP8hJtdM5HgVvnzp1N1F29xln37t1N2hJJQ+FksrHzFwWfi7Fz8I+TuY8jaY9IN9wsXutX+5bHTyIPJeduQ9cP+VWzyvZQ+awXovD40ioVgcYRSO7Wl5K796WKRe8oVIqAdQgk5nWmjBFXU+lHj1Cdr9w6/9QhRSB96HmUctRQ2sWL7SC5Ao0X3eNHGT9g5yXGbyjYHNSUveT8V3t/5gPFz3v/QWSSZNrw0v/Ufr+ZTyKyzit+kbQXsq+x3x/n7weun7P+lrRfvHU/3coaN1oUAdsQQKqxB1ijZ97mffT8kk22uaf+KAI05dSjWQ/MR6+t2KpoKALWIfDbc06gkT3amIxuzvGIbCaUSCusm2JzEkqw4w98H/bYqIjXaNtjc6OkuXOmuQ7UHsksgvYi0gf+q/138ZPNp248g8UP1wMEEPgckFFOzTNk60BBthd8D+QuXpGWUb4fC/a4t1C8+o/xf6D+B3xU4yyGNcZag8YZOndGMYc+fjHduoebOqQIpBzRn5I69aaKJe8pGIqAdQigb6YNYg2+T56kuupK6/xThxSBzNE3UDL3UxTVOIucxptqlEVOowyLF6Fq7Dnx96pRFg2NL9U4S6pfrLJRIw3ZX8oS0+mqp74gX3WNPkAUAasQSOTFtr9xqrFv9hTRY/PXWeWbOqMIAIFrBvemZCZ4n2GdMy2KgG0I/IpTiSIKMRSNKuf8STXOYlMjTTXOSurJuFjQWGtS4wwsGqLO3IsbmBx6mVw4J2fxaN/cAtK4To2ltYml+qs2LqeKhW/Z9mxTfxQBSjlyECVm5ZBv1SxFQxGwDoHkXgMplaN5SmdCI7LaOv/UoThHIDGJss+5lQqqE41mGXasOQejMt50j2ck8gM7vkAuYBwaShpxtU82aby94idpuCVTQKj4h2uP6yc7Tb1e/3DsY93/cPELt/2RSuOO3wUvaeil/V7to+m/yaySmUPXPzuH9pZUxPkDRJtvIwJ/vnAI7S+vpL/N/MpG99SnOEfgkoE9qEdeJv1r9po4R0KbbyMCPxhxLE08uU/9ervMfzBex3hHIs2QMSLUNPbh2EtkmESqIWOYl/q92qN+Ge+BHAy1frX3Z+ZDGs+G8GssLSLwQ4pCXD9EamEcjMg0vB9MGsfWYo+MiWg/+p87DfvmzZv9GmcbNmyogxCapGFE4/FlIb8kLNBJhuFmwk0tYaEgx2CHnZuh2mNSjrA4tY9N/NA/5Ppj5627vzTVf6o3gTh728bnm/oU5wik9B1GCcmpVPnV7DhHQptvIwKpfU8h6PCVzVYNPhuvT7z7lJCWSVnjp3DanEpDfmF8gEE9JkcYPzrTuAGrYMYPaq/4af+J3v0jafi93r+RtEcaV8xb0R+C/f2wqf6G/C/yVdPE5+fS1nzVLY33Z6iN7f/TBYOpitd7fv3BChvdU5/iHIFxfbvQSUe0pz99sjrOkYit5iMN7B/OPZF6tc2mO15dSPlMzrfGAuLsqoFdzRxINJoxjgl2/iNpDLH+Hiv2EsyB+ZsX/53BILDHfDKU9ttgL5sZvfofCXvcT8j0JuQY+p0zbaM7DaMco59BWgnHodoj7SP6Oja0BWOPMTr8Ay/lrB9kForP5zP9Hud0tgdpJxvzX+yb8r+wsNCkqnTej6KpXlRUBH5sasLGjRvrevbsaZhlVIqdvcI8wzkRgBbm2b3zV4537typ9gfxk50DXvGLF/ucnBxK3bqcfCs+bY3PR21TjCOQ2n8ka0eVUNX6pTHeEnW/NSKQduI4SuCIyPI5r7TG5mmbYhyBxKw8yhp3MyWkZ9Xv3Apm/Chp8DCoR+QQBq2y8yvW7CWtilf/W4u9c37gjDx0zh+E/HBef2l/S9rL+Bt+RqN+G9qPnasoXtovkY6YR+L+dQrAN3b/Oskv1O/VXjKleLWPtv+lldV0C2ucfcvp8LQoArYh8Fte3G6TlkI/fvtL21xTfxQBGnFkRxp3bDcmdpcrGpYikJWaTOce15W2FpTRgs37670cd2xX6pSVTi8u3UQ1PH5oqGSzPT4vr/KnM05LTqTju+bRJQOPoC5tMmg+azC+vmor7S/1WYcAUoneNqwXFRYU1GfSwPgWBeQI1o0RTAKtZkkj7h7/BjqOlD3mWwiG8Fp/NO1lvOnV/9ZuL5nqAkWeYb4Dcgn9D5FnOJagKtEMEw009zHO57bHOBpkG97HWBwFf6O4I9lQnxBbcsOCZEVfgo3bX3wH55TzwR+M+53+4xhkGr6DvowIMikNtR/ta6z/oj18701NWL9+vSHOUAmYUNlJiIrkGJMnEVxHDnbsFIajBXzj4zgvL4/AEoZrjx8LNA7n91K/2scWftz1KWnTUiXOrHu0q0NmMHbCaKotzVfiTLuDlQhknHopDx5qqWL+G1b6p07FNwKJeZ0pfdT1lMSRZzJ+xEAckRYyfsR4D2kcMX50j9/k2Dn+jLQ9xrvwx2v9zWUPfzD5Az4NtR8740BKBPJf7RU/7T+xef/ktm1Ht728gJZtz4/vB4i23koEfjZmAB3VMYemvDTfSv/UqfhGYHD3tnTTsKPprtcXxTcQFre+W04GPXnNafTxml30lwZSvuZlpHLkYDtatbOQdhWXH9aa568bwbY76fGF6837vx5/Ap3fv5s53xaO1D6vf3eqqqml2zlybXexXSmPQZzdc8axJq0eFullvds535HIeBn/I8oGn2P+k5ubazJ3YP09Fu0RMAG+wYv/4BvQfrUPHT/wM+BqgCFIJ0RVCdkFPEFeoT+BfALpVVjuo9lfb6Ya/ruhMrBnZzq6S3tzPdz26KNCVuF8mPPj/FI/jqV+Idbgk5BzqBPnwBwX58c9IOSaRK7BHt/HcWlpqSH9xH8cS3vEf/ghpBvql++7/Q90/0mkJJNuUxPWrl1bpxpnh2uGhavRFksaY4E0R1rMf+7svhWfUOU38yx+xKtr8YpA2uCzqWb3BqresTZeIdB2W4xAxpnXUm3xPvIt+cBiL9W1eEUgqVMvShp+Fe3nAXswGmXACeMR1SgLT6MsXPwipXHlVSMtXI2ucO3DbX+49UfbPtz2R1MjDDuxY1njDP5jceOnH6ymORv9UX9aFAGbELj7jH40uEc7Js4W8KJaw1EhNvmsvsQPAsd2yqH7xg6gG5/XdaVoX/UkRK2kJBGiqKUgWvW4zjn0u3NPYB1PH7331Q6q4gXtV5ZvocuOP4LuHHks3cwR10jd+N+rTqE3V26jqZ9/U2/fu102vXzjCPrZu8sMUTaIidJHJ5xCf/x4Fb25apv53jEd2tB/Jgyj1bsK6YdvLKHaRqLXWhqj85jg++3ZJ5hqneuvqnGmGmfharxFUuNs5dY9NGHqdCqvrGrwFvnVFaPohhED69MqujXS0KdBYDk10kQ/DSdF5JeQW4E00iT1otjDxhmd1pQ96ga/BU4HBUQcCLNAmm1Sf0gaZ5hsYGcrTgzwRcMMTBwupkzGnZFnstM1Pz/fOBaKPZhz2WncWuwR5unMoQ88GsLP2X4wmZJDM97sK5fNoMo1C1r62aX1KQJNIpA+7CKq3va1EmdNIqVfiAYCmaNvoJq9W8i3cmY0qtc6FYFGEUjucRylnXa5SbOI8STGR86dk1ggFo1b5/gHkTKy+O3UNFN7xU/6D3YtYv7gtf+oveJna//BrtuHFm6hl5dt1ieMImAdAjcNO4rGsI7U5OkLqJKjOrQoAjYhcDSTJr8cP1CJsxa8KIlMciVxFraqGj+RnszHN57ch846ujNlMnGGlIz3M/m1maPBTu7Znv5+0RBKT04yqRZX7synOZv20QtfbqLzj+tG940bSFP4twWpih++4mTq2CadLn18Vn1rzuPv/IyJ0euenWvO9+cLBtGAzrl0yROzDiPy72QtsetPOpKueno2bTxQ0oJoNF7VOf260q/G9jdr5iAWAs13ZL3dPf/B+rusl2P8gsX+UO0R6YVIHbUPDz/wH6FcP/ABWN8X/KNhD38xvkSRyC6J1EIaQiG60P/W7C2m7z30BlVUHSK93T37vouG07Wn9jPzMKe9UxMNaRkxv0d9OD8+kzSLeMV7kpJR6hd71AeiTPxFv8Ux7MR/tEci0dz2EmEm3xFyrLH2Q8cM9xnSpro11ZHlhWXLDmmcYXEDBTkwURmO0RjROBONBsmRGShSKVL2uAjQVPNav9rHBn4IUaavPlfizJpHujriRCDjtMvI9+18qj2wQ4FRBOxCIIFD0kffSDV7NipxZteVUW8OIpBy9FBKH3q+OZKc/MGMH2WwisGzaJzFgz0mBYjM89p+tY8cftg86NTYC6b/OfFXe3+0FCafmMd5wS9a9rLZ0Wv94dqj3ic4BdVDX3yrzxJFwDoEJgzqRZef2JOjQhZQmSOSxDpH1aG4RKBP+2z6BZMvk17UVKLhdABEivXIzTTRYjuLDk+VmJuRwukwj6KvOKIrMzWJkH7w7599TQu37Df6hw9cOpTaZabSDI4IS+Rx7fhju9CBskq66YX5lMp6ZNAo++elJ1FFdQ3d+vJCk1YR5dReHejBy06iH7y2mLXP9tFR7dvQM9eeRr/6YKVJzYjyozP70ZlMyN30wjxzzuk3jDD21z0397DmjjmmC/3v+SfSL95bbvywpYA4++WY4wzh5ZwPYfwITTO84jOQLKJx1th6O9qFzyNhL+M1t0ZYKPVj3obxrxf/w60/2vYNaaQFi19L2TelcQaiae2+Epr4+Awmzvw6goHKvecMpRtPP85Ejrk1zpwaY+763JFf4JwkksypsSbkWCB/4Y8zEs0ZXSYabU57EHsSedZU+6X/d+nSxdjI9YNmGv89NWHdunV1vXr1Mh+CrELj8WUhz2QyCKYOkx9JYygaChJphu/Fuz3IRcHHC36xYC9pHANd/2D8d9qjT9Wt/kyJM1ue6OrHYQhknHGNISVq8+0ZdOklUgQMAomcixrEGacS1Ygz7RM2IpB6/FlU0f1Ek5PeuRkLk0HRFIPfmCxg/NjY+EHsZSem0x6TJRSv9uHWH659uP6rfXjXX/GLPfww8YbmB+YQXq4f7DE5RrHR/t2vttOv319u48+6+hTnCIzv141uHX4M3czERGFFw2mc4hwmbX6UEOjdLov+74LBJtJIS+gIIEXilUyO33ra0Rw5xlFR/IxdviOf7uPUiMU+f/RJZ44Cg0bZ/jIf9eHUiY/MW0fPLdlI1Zy6tW9HkF3DmbBawYSVn+w6vmtbevzqU0wU4Fe7C817IMi6tMmga5+bQ5XVfuLsSD7XS5yG8U8fr6bXVm41791/yVA6ke3PfvRTE1EGUg7kHAg3HxNvDRFnQzidLOpAmsdXOQ2kLQXE2e/PPdFkcsO8BvMhjGMwf3Gvt8uxc/6EgAOsM2P8Eo/2iNTCOrLX9kfLHvwIrpvX+iNhD6IJ0VnOyC2QQZISEe/jGGXVzgK6Zfo88jVCnN0zqj9dd1Kf79i7zycaZNA8E90zEF14X+oT8k38ceqdiT38ktSLQo5JtJnbHt/FOB/ZbgzXcPAf3hdyTuoP5C/4Luf9h/sVkWhcr2qcBWKCVeMsyfyYgzHGjxNe3cxrYzvHQ9FIq1jwJlVtWmHLM039UATqEcg86zqqWPoR1RbuUVQUAbsQOEic4bezap2KYNt1cdQbIJA+9DwqanukSc+oGmddzSC8sZ2HsjktXI2ycO0jpXGlGmd1Zuctxs/B9H/n9QcZGy38InX98Rsgmg2htD9cjbRY1ziD/zuqUmjyi6rRo09S+xCAvtmvWaNnEusQ5XPEhxZFwCYEjsjLpKkXD6UJT31hk1st4ku7zDTWBiPax9phTvXB/pzK8PQjO9IzTG5N4GjRsZxqNS8jlTbuL6EHZn3DqQxL6/3D5z9kHcNXVmyhL7cdYCIsh24+5SiavXEP/eStpeZ7uekp9PT3hpvosR+8tojWc3SKFJBaiEjbVVTBRJqfEOOhL828fSw9tXADPbFog3nvR2f1o7HHdKXLOMUiIs9QEL32+R3j6En+3kNz1pj3xrGvfzx/EN3JUWhYzH/sylPoG07j+LuPVprPv3/6MXT14F407uFPD0sdO5i1z/51+cn015lf0Rusk2ZLGc7X4QEmA1FU48yfzQnryRjvhqvxFe/2kdQ4+3Z/Gd3x9kpDTjdU7jytD13at32DGmdI04jr6owMw3oAUuWjgOwCUYa5cSCNM3wHBBqkreT7eJXzSSpGSf8oGmsSXeauP2IaZxs3bqyDU3BAyBFJqyGTHecxnJadvbLTVi5WvNsHwgsdIlj84tG+ciETZ5tX2fJMUz8UgXoEMsdOoopFbzNxpiLt2i3sQiAhOZUyx0ykyvVfKnFm16VRbw4ikHH6lZTco99h4x8MjmXnnKQBx7GTXGhs/Kn2ip/2H//O1Xi/f7DzGiRTKL8fmOdiccUrfi1hD/8KKJ2+9+wcfZYoAtYh0JWjRB7j6BGkXdtX6rPOP3UovhFo7cQZUh+CYEIKNUR4oZzYrS39fNwA6tU2ixegiRZzysSfv7+CI0L9xPZpvTuY1IgPz11L5xzbjR6et4bSmGG7b+xAc57LnpxFJRxNlsOE2Ae3jKJP1+6iX7C9lCuYTPt/o/vTHa8uMukYU9n2uetOp4LySvr+K4vqCTL5PvNklMYaZl1zMuiUXu2N1tnxXfJMBNpvPvQTXohqu2tkXxr/yMzDUr7OvGMszd6wh355sH6kjPxgyij6iG1NZNt1w+mh2Wvo7dXbzXk6ZafTO5PPoh+9uYTJvUNrNRf0706/Ovt4+sFBn225K6Dx9o8LTzRkAaJhRAYpmPVfzH8QaY+MG1h/b2l7YChpJL3UHwl7tB+RP17rj5Y9+BFcc6/1R8JeIq1EkwzHbnIJZBbe31KeQHfPWMfEWcM6prcP7U4X92lj+qOQWYHSICLKTMgykFvO+p3kF/qH2768vNxEjgnBJhpnEjnn9h/flxSNOB8+R5HINnf9bnvomCEaznk/mt8ZzmyD902qRhBn+AIuplvAXQW0VUC7OQW0MfGt/fJdJc5seaKrH4choMSZdghbEagnztZwfviNy2x1U/2KYwQyx9xESR16mEG1U8BajiWyxC2AjR1mBw4cMANtGX+o/T5DEmCyGCv4YbKEtCSSuSBU/yNhj/7jFvAOBj8IsGM+1JA9Ngs2JOCO/huL9sAbZJzTf7l+aK/MD4FfoPYHshf81D54/IBvka+GU1PNjOOnhzbdVgSw4P4mL1SDONtVXGGrm+pXnCLQNSed/n7REN54cLjmlc1wQA8Mel3OArJrzDGd6T9z1x1GUA/n9/9y4SBOVbiIVrPG2PFd8zgl4VB6k6OqFnOEWBbrh/3wjGNpJUdn3cfpEqH/1YOj8F6/aSRt4siyWzjFoUSKXtC/G/1y/ED6/Uer6R1ODzykR1t6ZMIwuueNLw8joRAx9v6Us2gZp2z86Tv+FMLTrjqFstOS6frn5h0W6ZXMqR4nDOpJlw7sQXs48u1jJuF28+8ESLKKqlq66aD2HNqBtIsXT5tFOxwaatA0Q+pGaChKgUba/3BauB++sYT+y/Ve/uQXtKPwkO7aY1cOo16covPu15fQmr3FdAqTU3czBmj75OkL6yPabOgDfuLsBCooKDCL8TKekvEu5kP4DCQL1kgxfnaOn2S+5Exbj8+d42WMP2PZHu1HCbX9Mt5U+4bxw3wIBBDIMURmyTHm4yCcQM6CmNxUxlGhn21tlDi7bVAnuuKYPENOwV4iw0Beof/J+VCXRJq560d9KJh3CLkGe/RnzDkC+Yvvww51Ov1H/ahXPke9+Bz/cL/I+6gL77nbD3ucF+sP7v4He3x+mMYZ3gxFwDlcAWS1rzE7H1G8CGhHGyR5ONkAACAASURBVD/8eOPH2ul/sAKIIGrhPzpuzZJ3lDiz4WmuPnwHASz8Vix6h2qLNOJMu4ddCAhx5lv5GVXv8Ke00KII2IRAxnk/YA2ESpP2GQXjA0mDLRpDkqMfA+Bgxg9qn2gyQ8hk2it+au9fjIgEfqGkMXemgZf6vdp7SaMeyfrD9T9cey/tDyWNfKDfo5a0P+n+9236OVdfFIF6BD6YMppTNS6gnY4Fb4VHEbABgS6svzX14tggzvp3yaVfjhtIR+RlsJYY0bLt+fSXmV/TtoIyOpUjte7ndtw/61t6adkhja5bWHvs8hOOMHphIK7vOfNYGsDRXJMdRBOiw4Yf2cGQWkWsQ4gotTl3jqNH5q8zaRClIFrr1ZtG0Adf76Q/sq7YKI4MAyl3y0sLaSn7IgVL0f+ZcLKJILv8iS+oip39/bknENIhXvHk7MOIqWNY4wx6Zq+t2MppINcYjTTYP8DkHiLiLmN7aJXh75cnjmDttOX08ZpDOvKofyC357zHPjtUP5/gxetPN4RaWyYZL/jv54d1NeD45/NPNNFniUzcFXOb1+4rpp/xuW1LJwvi7N+Xn2TWfzEPCiaNtXP+hM1NWK/3Yg9SAZvvWtpe0pCjfvgPQiQU/1uDPSILUby2X+xBJoJUChU/2CMqDGQWxrEgzzD/aShSbE2+j34+bxeT4s6kr4f/wk/q344uPirHvOmOFAOZBiIM1xpFIrsQKRaofpBZzsg1zFExXxEiDPY4hv94ryn/3ZFs8EFIumDsneN/yXQD8o9JPb/GGcTbcTOBZcRkBKwadhqC9UPYGm4yHIsgOy4aLp7s3JSdhmqv+IXSf9CRfQveUOLMhtGm+vAdBJAKr2LhW1Rb7N99oEURsAWBhNR0TtV4E/mWf6LEmS0XRf04DIGsK35Ge/ftN4NkjBcxPkRmg4bGjxiU4nMMjLFzEANp7BzE+FPtFb+W7D95eXlmh6TX/teQPXYyYiIZaP7k7P9qHxh/r/hhsQL4xoo9fv9G//tjjjyr0qeKImAdAkqcWXdJ1KGDCIA4QzTU+S5yxTaAOrOfT3/vNFrEqQ+f+3KTcQ/aYm0zUzj94WKjLfQCp0PcVlhm0iGiIJjirxcONhFkIMqQXhF6Y5UcWVXOKRelXHp8D/rJqOPo0sdnmagviRibtWEv/S8TZFKSmGT6kFMzfrO3iFMaLjZk3YOXnWS0zD5ff0jbHcTXg0z2gOyacJAoA4F3zZBedN6jnx1W9zn9uhpS7bpn59G3fF7jN/97iO17t8umq5+ZY8g8+PTmpDOMf99/hTOnHFygv3vksXTt0N408sEZ5ON2SbmdtcxuGtaHPvx2J/2CI+ncBVF7wAURbyDLtnFEGiLObCtCnDkjzSTSH+NNjA+xJg/iAJFjmP/I+MWZGU7t/ZkPnJkOIoEf8Mb4242/8BvuzAvO+sGXYL4bDXuZrzRWP76Dz0FeoX1IWyjHIHHxOUglcECVdazJXVplUr82VNqnc5QaVRuCzG0PGxBdwA0YoT7M6SUyzV0/yCmJVMP5JEoN3xN/JYIM53Cfz12/nA82sMcxbNBGRJo11H58D+0PdP0RXGaIM6RqhJP4cjDMtzC/4Qo4q32SiTRDiYaAdrTxl7Q9vvmvU9WWQw9y2x5y6k/8IpB93h1U9sULSpzFbxewtuUJqRmUOZYjIhe/RzV7NlnrpzoWnwgkpKRR9mX3msa7BbCx800mgxjUikYRBKLd32/IHuMXbPZS+9jHTzQevF7/eLUXjTOv7fdij8kk7lfcf2rfweAQCv7B4IfzAduLeWf+7hJNhRefT1C7W/3RrWPoZk65hsVpLYqATQiAOHvymlPpHCZ0bC6/ZE2yE1ib7Lrn5tanQ+vXKYeeYt//9OlX9AanXoRO18/G9qcJT802qQmh9/WfK05m7bIqTqe4xESpobRJS6H+XXJoQOdc6svn6NM+m47k1IVXPT2HNuwvMcTV9BtPZ0KpilM8LjwMlhdvwPt+rTKkefzglrPoNa77/s+/qf8e7P/N9YLsu5J9gbbahQNYQ4zTPI7/z0zKZ60zKdBbQ3TatPnr6XGOboMNUkIiSg5E3Q3Pz6+PVL2OCbIbTjqSsjjl4+KtB0yqRRBvVw3uRT9+88vD0leCGIO+Ip6JsaytOLRHO3rwkkFm7oLxQzCZ3oAtxseSdhwkAdaPg80UZ4s9+APRSPPifyzbg19B8dr+SNiDFHNrfAXSJDO/KRydhgKyC0XSMIIIQz8Eb4TzBbJHv3TqjDX2Owx7Ie/wPVxjiTLDsfv8Tf2mN9WeptoP8hXfcc5H4Q8y5yDqrV7jrHv37oa5lTQU7pyraAg+F2Pn4B8ncx/Hu70w05JzNlT84sEeZKHJXzvvZaredSh0vKmbQj9XBFoKgaxzb6fy2S8qcdZSgGs9QSMgxFn57Jc4lei+oO30i4pASyCQkJ5FGRfcbcaMGP/geY+JYqDxoowfJWe/c2cfMh2ghGIvkTvYGejFPtz6w7UP1/9w7cP1vzXYY2evZNoItf9JZFy820ukqVf8ImkvZF+wvz+4/s76W9Ie82f8bl7/wgJax+mmtCgCtiHwyffHGK2iLfkshKJFEbAIgVghzp67bjjt5WirH7/1pUldKOV1jsJazfpkv3h/BSXxcwCE1+b8UiaSllJeRipHqZ1qSDWQUigprDn4CBNV3XIy6dH5a2nuxn3me9AK+39vL6NP1+02xNmjVw2jDllpnGpxtkmfKOWtm89kXbAiE2WG8n8XDKLBrHWGyDIQdChpyYn0PhNqn3EU2u8+XGXeQzrFJ645hW5jrbUlrK0mpQ1HwD3EUWsg7w6U+SgzJZne/XoHR5ZV0JRTjzKRcuv2lZivIzosh7+PNvg4DWMBE3D4G+328SadxqJdLOpyIblyTIc29NTVJ5toMpBHMv+RTAQgJRAZj3kTNgdKmjhnmuhA4xGnPc6N84RiL5sZYefFPlL1i8aUF/+xpowC/NQ+8PUHviCAMMbMzs4+TENMyC5EfqFIpJZTEy0Ye5Bt+B7sJS0izodILxScT46dGmaoH+sEqB/vB6rfbe88jpT/GP8H6j84v2qcxbDGWGvROKuaM51qdm8M6cGjX1YEWgKBrHO/z8TZdCXOWgJsrSMkBBLSs03EWfksjohU4iwk7PTLzY9AYpv2lDb+FrO7DhpOKKpxFjmNN9Uoi5xGGciUUDX2nPh71SiLhsaXapwl1ZP3tmukIX0VduFrUQRsQ2DGbWNo8ktKnNl2XdQfovZMDj3OqRov5jSFthYQQ89eO9wQUkiTmMsRY11YPyyVSSNQWmv3FhtCDeV6jsr6AacvRNRZNS8mT2etr7s4Mks0yO7llIxj+3ZlInsebT8YAYrzzPrBWHp03rp6gg26bwNYC2ziC4civo7g1IbPczrId7/aTn/mKDeUE7rm0f2XDKHVuwrpqUUbTRTa99iHTozrlJcWGN1iFOD83uSz6OfvH65Rhs9gM+7YLpTCi+ArmQT8Zo8/ZaMWoqOZOHueSdNQNKqc8yfVOItNjbRY0zgLpFkmZFgwGmmxbt+kxhlYNESduRc3MDn0MrlwTs682LekAHO0BaDjvf6yz55V4kxHE1YioMSZlZdFnWIEQJxljZ1EpZ8+TXVlBYqJImAVAom5nShj/BSTqQDjyFDSgEvkGXZ8hWPvHL96qT9c+3D9j6a97FT1ir/a+3cKxyJ+ksbdq/+2pIHHD2IspsGXNPb3vYcFyd1W/a6rM4oAEPjotlFmEV0jzrQ/2IZALBBniKp6hvXNMplgenzBetp4oJSW78gPCGWP3Ex67aaRNJVTJ24rKKO/XDCYzvj3DKo+qAn2AhNpZZXVdDNHckkBBq9NHEkfrdlFf5zhjxBDWkWkflzPUcz3cBpEpFv8+diBdPqRHWgSR4+uYqJMyslHtKc/n38iIXrMrAszIXfHa4vqiTnbrnks+SPEmay341XSMGK8gnEXyDFEcIWaxj4ce4lsw7wD9SNjmpf6vdpLZhLMu7zUr/b++QbSeDaEX2NpDIEfUhRKpBfG8YhMw/uStjEe7JHxAZFu6P/uNOybN2/2a5xt2LChDrkrJQ0jQMKXhfwCiM5jZ1gpLg6OEdYGO+zcVPv4wk9y7uK6Y+etu7801H/QKRFWW/75c0qcxdJTP458zTz7FqpAKrxSJSbi6LLHRFOFOCt5558x4a86GV8IgDjLOufW74wHMKjH5E7SesjiNl6DGT+oveKn/Sd694+k4fd6/0bSHmlYMW9Ffwj298Om+hvzH3OjP366ht7/Zkd8PTi0tTGBgBJnMXGZ4tJJIc6+x9phpb5qazFApNgZR3WiKziSrKKqplE/7xs7gI7tmENfckpERI3d4tApu/30Y+iawb3p3reXmsiuk3u2pytP7MkRYam0v9THkaF+TbO7OGrtkoE96MlFG2hkn07Us20mp4qsoOnLttDbq7d/p35ErSHlI9JI7ueUi1oigwCIs6evHmbGLvgHcgqvwc5/JA0h1t9F49l2ewmGwfzNi//OYBrYC7kWbPttsEdaTknD6cX/SNijBzvTIKLfONM2utMwyjFwRppFHHu1BxkVTv0tZV9YWGh03Zz3o2iqFxUVgQ+bmrBx48a6nj17mpsXoGBnrjDPAEsEoIV5du/clWMROFT7rubmEE0OL/jFgz3IWEwONVVjZB7GepbII5B59hSq+IKJs7JDO7EiX4ueUREIHYGEzFzKGjeJSt68P3RjtVAEmhmBpI49Ke3M60wtGHTKzq1gxo+SBg+DekQuxbK9pFWJVvvDrT9S9s75Aa6rZFpwzh/QVzBZcV5/qb8l7WX8DT+jUb8N7cfOVRQv7ZdISdHocArYN3b/y/UP114iRaNVf7j+wx5t+MOn39L7rA2jRRGwDYEZJuJsodFe0qII2ISAEGcTOYoq/2BaQZv8E19O6JZHj00YxqkOV9Ana3fV63n9dHR/OrdfNxrzn09MVBhKKjTGppxFSbwm+xITXf+es6a+SVmpSaxxNox6t8s2JFc+64T9gqOVRx/ThQZxHZMORqJdN/RImswaY7cy6fatpk6MWpcQ4gzZ2BBsgnEmxrcoIEew7o5gFGjlutOIB1pvj7Q95lvwzWv90bTHfBHjTa/+t3Z7RDaiBIocQz8COYX+h8gzjEGhgYb3G4s0k/O1BntkX2ys/4I85Ht1asL69esNcQaQwOQiEgg74XDT4Bg7CzF5EsHvtLQ0f6QQi7cVFBQQjvPy8gg7+cK1x48Fzue1frWPHfzA6KKDVs3iiLN9W6P2ENOKFYGGEMi64C4q//QpJc60i1iHgCHOWOOs5K1/WOebOqQIJHU+klJOv4qwQwvjRRk/IrsBxncyfsR4s23btmb86B6/4RifO8ef8WQfaPztbD92xmF87hW/1myP/oTJc2P9p7H2q33rws/n85nfF0yMcb/g9yeU69/S9niC/PrDVfSBRpzpw9RCBGbezhpnvCC/fn+Jhd6pS/GMQKwQZ0mJCfT7c07g6K+OTIStpSUcTXY+p1K87Pgj6JnFG+nR+esOu4y/P/cEGtqjHf32w5W0YMv+wz7L4ZSKfZg4q+R13K0F5VTsq/pOFwAZ98vxA+jO15aYurREBwEQnNOvH27S6mENVNa7nfMdiYyX8auMPzD+z83NNen4sP4Okije7HNycgxf4bX94diDnwD+XuuPpj3mk+Bq4AM2lWENXsgutAdkGfojyDNs3iotLa0/xucYM+Pz1mKP9oAkRHvd7Q90/0mkJJOIUxPWrl1bZ5vGWbgaadG2V4224AW4Sz98hGoL/KlWtCgCNiGQffGPqGzGNCXObLoo6otBIDErlzJHT6SStx9QRBQB6xBI6tyH0s+4JiSNJzQCkUiR0jiLpkaYpNXwqnEVTftIaVx51cgSjado2Yfb/mj7H2794bZfNc6SzM5xlHA01n7DxJmmarTu0aYOMQKGOOOIMyXOtDvYhgBIpGlXDqNbXllkdcQZcGuXmUqIMDuqfTYlM5FWzKkl52zcS9MWbmASrDai0A7jFI4PXjqU/odTOs7a4I8o19LyCOCaf8DRgzLfwatqnHUzZI6Ml1TjLHSNOZkvqcZZrSHDvGq0haRxhskWOitAx2RfIs3AxKEzy2KGc+ew7HTNz883zJ1XezB5aGSs2yPM05lDXzTgmsJP2h+P9mUfParEWcs/u7XGIBBQ4iwIkPQrUUEgMbsdZSLi7I2/R6V+rVQRaAyBlJ4DKP20y8x4UjSpML5x7pzE7jfRyJUc4hLpI4v/aq/4af/xa5o57x/s+sT8y+v9o/Z244co3QfnbqDpy7fog0YRsA6Bmd8fbVI1rtOIM+uuTbw7FEvEGa5VAv/LZS0xlhSjskqO7GhC78zr9T0iL5N+d/bx9O+5a2nRVo0484pjuHYgzt6dNNJE+0haaZnvyPqxrLe75z9Yf5f1doz/QJYgs0Io9ojUQt022kt7G2t/Y/63pD0i/bA504l/Y/WDD8D1Ff+jYQ9/EWmGgoApFESWiYaZRJq5jyUSDf3Vqz3qC6f+lrJHlhzcZ9j85tZExrXj+eghjTNoMDiZbxwLmeXUmJAcmaJREOgY4IRjj4sDTTWv9au9/fghp69JwTTzcSXOwn0Sq32zIJB9EUecfcIRZ6WqcdYsAOtJPSNgiLMxSpx5BlANmxWBlF4DKfmkC80EDeM40agKZvwokw8M3kXjLB7sgRU0DLy2X+0jhx82Dzo19oLpf0781d6/ox2Tz2Dvfzd+0bKXzaJe64+EPc7x7/kb6fmlm5v1d1pPrgh4QeDT20ZzRA8TZ/s0VaMX/NSm+RAQ4uxHby3ltIVlzVeRnlkR8IAAiLN3bhphCBdo+qJgPR3jH9E8w2dYtHdrnDU2f4qEvYzXGtIIC6Z+zNsw/vXif7j1R9u+KY20pvBrKXvVOCs2912bNm3MK/BwarRJ/8f9if4sfBc03/jvqQnr1q2r69Wrl/kQZBWM8WUhv2QyI8eSBlF2BkukGb4X7/YgCwWfhvCTNI6B8IsneywOofg+ZWJCUzV6ePyqSXMjoMRZcyOs5/eKgD/ibBJHnP3N6ynUThFoNgRSeg6kxCHnG91b53hSdhKKphkcwGQB48dgxj+B7CUtmlf7cOsP1z5c/9XenxbP6/VX/GIPP8wfoAmCHdderh/sMTlGsdEefv1j1rdKnDXbE0pPHA4CH982im7jVHhKnIWDoto2BwJCnP303eWaSrQ5ANZzhoWApGpEJgWsE4McwzgG41dZb8cxNmu519+xfoxodKwzY/wSj/aI1AIOXtsfLXvwI7huXuuPhD2IIqQxRL+Cphn6GcggvJaUlJj3GzpGZBoKIr/QjtZu777/cL9i3YJxUI2zQJFz4WqkqcZZCBpnH6nGWVhPYTVuNgSUOGs2aPXEYSKQmMkaZ2NU4yxMGNW8mRBI7no0pZ1+lWqc8c5LRI8gkgyTksYyNchkOdoab5HSuIqWRlm0Nb7CrT/a9pG6/vhpCUfjy6u94OfVPtoabVL/A1+sVeKsmZ5PetrwEHhv8hl01xtLlDgLD0a1bgYElDhrBlD1lBFDQDXO/JpuKM75kGqcha/xhkg/1ThrAY2zjRs31qWnpxvmWsLSJC2JTPadx+jssrNTdtrKxQrXPlB9WGwItn619y/OeL1+LYmfaJqUfzyNavJ3RuyhpCdSBCKFQPZF93CqRk4lqqkaIwWpnidCCCQwcZZliLN/RuiMehpFIHIIJHU6kjLPutac0DkeweRIds4hVTPGATh2kkuNjV/UXvHT/uPfuar3T+i/H5jngszzil9L2WNX8sMLNitxFrlHkp4pggi8P/lMuvN1Js5U4yyCqOqpIoFAbnoK/ffKk8kfceaPktCiCNiCQOfsdHr9xtPq09hjPR3jimDWXzH/QaQ9Il+w/g7t21iyxzWQNJRe/Ic92g8NqlizBz+C9Xmv/kfCXiLFMN/Oysoy42BEmqFfOdMWAmf3MSLRJFKtNdsXFhYa3Tfn/Qg8kJkC75tUjSDO8AVcTBWgVgHulhIgR38zGmdzXqSa3RtteaapH4pAPQJZZ99K5bNfVOJM+4R1CBjiDKka3/qHdb6pQ4oAiLO0kVc3KICNyZNEVrgFsCE+jBSPaWlpRsA6kIC22tuPX2pqqklL4vX6RcIe/cct4C1p0hvrfxBgx3yoIXtsFnQLmMNfjGnRf2PJXgSwA/kv1w/tlfmhW8C+MXvBzxZ7XB9J0yjXPxT/xd55/ZvDHgsaf521jt5avV0fJoqAdQh8eMtZ9P1XF2sqPOuujDrUnjWkpl01jG55eTHtKalQQBQBqxA4ukM2PX3VyVRQUGDGi87xA8ZbGJ/gM5AUSMuI8bNz/CTzJWfaenzuHC9j/BnL9mg/Sqjtl/Gm2jeMH+ZDIIAwxgR5JscYDyMNI0i08vJy03/kOND3A9kjCAsllu3Rfqw/uPsf7je07zCNM7wZigB2JASQsfNPmLxQBaS1/hqzczJa+OHHGz/WzvobS0OE74kAJohaXD90UCXOrHqmqzMOBDLHT6GKOS8pcaa9wjoEEjLacMTZTVTyzoPW+aYOKQKJuZ0odfRNZnchnvfy/Jc02LJ4LTn6Mf4LZvyg9okmM4RMpr3ip/b+xYhI4OcWkG5MANyZBl7q92qPewvX0at9uPVH295L+2Mpjf6vP1xFH3yj2Tj0aWofAu9yxNntry2mTQc0ose+qxPfHrXPSqPHrxxGE6cvoPyyyvgGQ1tvHQIgzp6/9jSzfot5UDBp3J3zJ5BtWK/3Yg8yBMERLW3v1GyD/9iEFYr/rcEekYEoXtsv9iATQZKGih/sEUUGMgzjYJBhmP80FWkmn0tkGjTS4sHenUYUmU58Ph9IQb/GWW5urrmZEP6IyQhYNTDfYA0RtiY7L0XQHTuB8bns3JSdimrvxw8dE8y3V/zixR4/IuWznteIM+se7eoQEMgcP5mJs5eVONPuYB0CCenZfuLsvYeI6mqt808dim8EQJxljJtsyAlM0jBexPgQkeYNjR8xKMXnMv5B5A52DmL8qfaKX0v2n7y8PDNJ8tr/GrLHTkbZGeyePzn7v9oHxt8rflhsAL6xZH/vO8tp1gb/5kQtioBNCLx98xl0O0ecbSkos8kt9UURICXOtBPYjIAQZ4Ei1WW8iTV5bIqSzAUyfnFmhou2vaz3OzMVhOJ/a7QHX4L5bqDrJ+2VzA2B2t/c9hgDg/QC+YX+VVZWVn8MEhefg1wFBySRZ9jsF+j7sWovkXIN+Y92o/3u+w/XC8FlhjhDqkYsZODLwTDfwvzaIqCMH8hoCFBr+5NMzk+v+IuAtxJnNj/i49u3rHNu41SNHHFW4g/b1aII2IKAEGdlX7xAtUX7bHFL/VAEDAKJuR0JqW5RnDu3sMMNO9/w/MfOOwxiReOssUgdnAefi71opKp97OMnGg1er3+82ovGmdf2e7HHZBL3K+4/tfdrrIWCfzD4YXKOhbIfv7uKFm7Vsac+Uu1D4IMpZ9CUlxYpcWbfpYl7j4Q4u/b5eVTiq457PBQAuxAAcfbUlSeZuU+wmdac8x8EZ4DkwPprsJnibLEHfyAaZ178j2V7ybzitf2RsA+kUVZcXGxukGAjz0C2OTXOgrVvSCPNNnuQv2ijcz4K3Dp37mz04Oo1zrp37252BksaC3fOVXRWfC7GzsE/TuY+DtfeycRip3Go9au9P/JNdrbaiB/ITkwOq+e9rBFndj3X1ZuDCChxpl3BVgQS0jIpkyPOymdPV+LM1osUx36B2M04/04zZsT4A897TBQDjRdl/Cg5+yXyRiLNAKNXe4wxwqk/XHuMX8PxPxr2zp2RXuoP1z6S19+r/9jZK5GSXq4fIpti1V4i+7z6H217iSxz+i9kXzC/P4H8b2l7/FZ+//WltGJnYRw/RbTptiLw3uSRdAsTZ9sKy211Uf2KUwRAnE3jVI2XPPFFnCKgzbYZgaMOEmeIJgN5JPMfzHcw38DmQIwfMW9BJji8BjP+cNrj3DhPPNljvCfzNS/tF3v0HeAfKn6xYo/+BAIIc3OQWU7NM2R7QUG2PBREmuH7To2zeLDH/C/Q9Qc+qnEWRY2wWNdoi4TGGTpm9YLXqXrHGpufc+pbnCKgxFmcXvgYaHZCagYTZxOpfM4rTJxpOqcYuGRx5SKI3fTz7zIbeKDBhILIM9Uo82uUhavxphplkdMoA5kSqsaeE/9oaYx50fiKpMaaapyFrjEXisbatc/Pp3X7SuLquaGNjQ0E3pk0kqa8vJB2FlXEhsPqZdwg0Dk7nR6/ehid/99ZcdNmbWjsIDCgSy49ftWwkDSqnPMn1TiLTY20WNM4A7mGAnINBeQZCsgjzCMQlYU1fPk8UOQYyFykPUQB4YbvwxaknVtjDRvWQD7icxSQd5gnOzXW8D7IPPmOnA/vu+vHZyjO78qvBN5rSuOtSY0zAIGoM+fNKQLk4U7OvNiHMrkIJCiv9kn1O7ttx79i/htUtWVV7Dz11NO4QSDrnFs5ooc1zjRVY9xc81hpqBBnvuUf88aDtbHitvoZRwhkT/i5yVQQrAC2pAGXyDMMfGEPkiKUNOJiDzsZ/0TDPlz/o2kvO1W94q/2/p3Cip+3+zea/UfS8Hu9fuHaSxr7q56bT5vz/YsVWhQBmxB4nzXOJk1foMSZTRdFfTEIdGkD4uwUOu+xzxURRcA6BE4+oh3967Kh9evt+EPS0COzBsYdIMdAOoSaxj4S9ph3oH5kLPNSfzj2Ml72Ur9kFsG8L17tZb7dUPsbS4sI/IQMAzmFcWwwBQQXOKSG7J3kFq6N87xuf0Ce4TuQDxNyDsdCnjnPBd+Q3RD3CUqg+vE53kdfRkE2CrwXiOwTe3yO9sPGnYZ98+bNfo2zDRs21IERlDSMMMaXZWeiaEo4dyriZoKzuDhoFMLaYIedm2ofX/ihf2BxCtcdZKu7vzTUf9ApLhA+OwAAIABJREFUjeDlgjeVOAvm10m/0+IIZJ51PVUsfleJsxZHXitsCoGE1HTKHD2RfCs+UeKsKbD086ggkH3pT6guyT/4dEaaYXInaUXgGI7NgkcQ4weQcGqv+Gn/8af1aen7R9Lwe8U/kvZIw4l5ayi/HzbV35D/aA/m1hc+NZcOlFVG5bdbK1UEGkKgTVoyTb9uOE16cQHtKtaIM+0pdiGgxJld10O9ORwBEGf3X3hCfeQN1tMxjgl2/iNpBJ0a0bbbSzAL5m9e/HcGw8BeyDHRuG6q/TbYIy2npOH04n8k7NETQXTBD5BDwM2ZtlHSMAKv1OLdVPL636iuuqrBWzhzxASq6zfSbI4FGeVO4whDOT/qQ0GdqB+vKIj8EiJL7HFds7KyzOcg13As/lZUVJj65BhkG4g2FLEHp4U5ivN8Un9T7S8sLCTU4bwfRVO9qKgI6xlTEzZu3FjXs2dPs7iBgp25Qn45BaCFeXbv3A10HO/26BRuAe1Q8IsHewhgG/26pe8rcaYjCysRUOLMysuiTmHwkZzKxNmN5Fv1mRJn2iOsRCBz3GRKzOtsBsiycyuY8aOkscZgGZEnGIe2tL1o+nqtX+wlrUqo/rvrx3gJ4+pg8bPFXtofjP8y+ZU0iDiOhj3G3yAvolW/De1H/0Hxgr9ESopGh1PAvrH+61z8QP1e7SXS1Kt9tP2H3/h3xn/42V5bZ+VvuzoVvwi0zUylJ1lD6ubpC2lfqS9+gdCWW4lA99wMeoIjzsY/8pmV/qlT8Y0AiLOpFxxvAk6wOI9xDzKn4RXkCOY9+AyEgDuNeFPjp0jYY76FYAiv9UfTHvM1jDe9+t/a7RHZKGQUXiWSC+QU+p+kQQRxlLx3ExU8dg/VVTX8jM86//sE8sxtj8g1kFkSXRYojSK+I4QZfAGB5kwDiesokWKwx99CkLnPB3tnqkd3WsjGIu0ED7Qf9TfWf0Hm8Vx2asL69esNcYbJBphcOAdCA07gWCLLRPAbjmOnI1i7goIC05C8vDwT/hauPX4scD6v9at9bOGHDlr75XtKnMX3OMLa1meOupEqlnDEWdE+a31Ux+ITASHOKtcuoqqNy+ITBG211QhknHUdlaTmmfGhjB+xEwzjOxk/YrzZtm1bM350j99wjM+xeO/FPtD4NZT6bbfHzjiMz73i15L2SJGB6+nEP5T61b5l8cP9iMUHuf8Ef0ws0d9w/zZ2/dTeO36YXxdVVNG4x1Sjx+oHXJw6d3SHbPr7BScqcRan19/2Zh+Rl0nTWENKiTPbr1R8+gfi7J+XDDZpvEEOyHq3c74jkfHu8RfGz7m5uSbiBuvv8Wifk5Nj+Aqv7Y9le/AjuP5e2o/5LObiOAeIJZBjQpbhfCCysCYP8gybx2p3rqOCJ3/O+RAbIc7OnkQZp11i/HHbgwiT8+FzzBlwLJpn+L7UL+SVs37M+eW7TvtA/sMe50ORyDLcI/iHc8AecxjUJ/bwRyLZ3P4Huv+AH3DjqLOpCWvXrq2zTePMmRbSi0ZXtO1VYy14jTXVOIvPwUMstBoRPRVL3qPaQv/uay2KgDUIJKeYVI1V65fyv8XWuKWOKAKCQMapl1J+RidDigWjMQY77LyMlMZZNDXCJK2GV42raNqHq9EUrr1oPHnVmArXPtb9j3b7BT/cz4jcC1WjMFx7aX+06o+E//kJGXTDiwv1YaIIWIfAiV1z6XdnD6SbX1qkEWfWXR11CMTZ/RcNoiuenqtgKALWIWA0zi4dYvzCfAfFBo0zjLeRGS0cjTKM97zaq0ZZXf142atGWyQ1zur2bKKiF/7AqRobTheeNepaouNHG3IqkMYY0jTifYlsA7kFvknSNCISDFFc4Gwa0kgTDTXcJ+7IMZxfosSc9s5z4n2cHwVrESAMnZF2eB/HnjTOMNnAxQJDB/Al0sx5jDBG585f2eman59vHPNqDyZP0kJ6qd8We+DjzKHvxqMh/MT/eLT3LfuQqtbqwq91T3d1iDJGXkW+lTOptsCvwaNFEbAGgUTeGcTEbtXGFUqcWXNR1BEnAmmDxlNinyH1mmQY3zgjh7D7TTRyJYe4RKrI4rdzPKX2il+s9R+nJp+X/tuQPXZNYv7V1P0Trn2491+stz9c/LzYYz69yZdMd76xVB8oioB1CIw8sgPdPeIYmvzyIioob1j/xDrH1aG4QKAnE2d/v3AQTXhGibO4uOAx1sixx3Sm34ztZ9bMQTIhOMQ935HNg+7xF9bfZb0d4z8s9seaPSLFQJx49b8xexlvNYZfpOwRKei+fo3VDz4A11Pqj4Y9/AVxhALCScgi0RTD54gUA34pRbup+PX7iRohzjJGXE7Ub4SZh4CsEnv3+TC/R30oqFPIMPxtMs9xvXI/oH6nxhn8xeewd/uP8+G7mBdiToTPQc6ByEMbcH45nxB2OB/8baj90DHDfYbNq87IM1wvXDsmh7+rcSbMNzQZnBpnotEgOTKdTDmcdzPn4dijUW6NsFDqV/vYwM+Im3/9OVWu0Z2VMfbsjwt3M0ZcSb7Vs6g236//qEURsAYBEGejbqDq7d9Q5TfzrHFLHVEEBIHU406ntONHmUPRuApm/CiTD6fGWTzYYzKJyDyv7Vf7yOHXkEZcY/3Xib/a+6P0MfnEPDKY+9eNX7TsRWPRa/3h2qPet77aQX/85Gt9mCgC1iFwbr+udOPQXoY4K/FVW+efOhTfCPRpn0W/GNOfJnFEpBZFwDYEzj62C/1iVF9DeDnHkxj/QNMMr/gMi/ZujbOmxp/h2st4rSGNsGDqx7wN418v/odbf7Ttm9JIawq/lrIPpPnl1jhLKd5DJe8+THU1DW+OyRh2Ic/xzwyocYZxMDTMcF6nfhnux4Y0z0RjTdI4CtkWyF+35pnTf9g76w9W40zql/4PDUL0Z+G30B7+e2rCunXr6nr16mU+BFnlFGgGWSVpD8HkOY9lZ7BEmsEuGHtJY9ga7RvDS/BrrP3xZm9EsL/6TIkz257s6o9BIJ0fCpXrv6Ta/dsVEUXALgQOEmc1uzeQb9Xndvmm3igCjEDKkSdS9XGjzOBZxj/OnYDI6Y+CyQLGj8GMfwLZY7KE4tU+3PrDtQ/Xf7UP7/orfrGJn2gOtMbr99SSTfTvuev1OaIIWIfA9wb3pPOZPJvyyiIqq6yxzj91KL4R6NMui37OxNnNTOxqUQRsQwDEGVLdSlpDkF1YC3XOX3CMzUbu9XesHyPgAO9jcR/zqnizR+QPcPDa/ua0l81fga4f+BFct8bqb257pCQEOYR6QC7BT8zP8Yq0h3hfjrHuWTpjGlEjxFn60HMJG2QD2bvPJ9FtIMOAg7N+IdOc9SMyzBmlBvINRezxXYk0C6Z+2AsxJr401n73/Yf7FbwVn0c1zgJFzoWrkaYaZ0FqnPHN6ls+Q4kz257s6o+fODvpfKresYb/rVVEFAHLEEjgiLPrqebAdv4N/cQy39Sd1opAQioPetu0o4TstpSQnEYJKamcKyGZEtIyzfuJmTlE/H5+DadJYHI3O6mOsMCtGmddzaSksUwNMtmKtsZbuBpf4dqHq9EVrn2s+x/t9oer8RWufaxrnGFx45Evd9LLK7e11seItiuGEbj55N40oncHuuWVxVRVUxvDLVHXWyMCiDi7Y/gx9OO3l7XG5mmbYhwBIc7QDNU4O6TxphpndmmcUcEuKvv0KdY4azjiLH3IeKrtNbhBjTOkZEQKRdEYayxyrCGNMxBeSAMp5BrSMEJKTI7x6tQow7GQg26NNRDNkh6yIXuQY7BHRJs70+HmzZuRZtKfqhGO4IQSliZpNWSxw3mMyoQZl522IkgXrn2g+rDYEGz9au9fnPF6/VoeP875+s1cqtSIiRgfCrRO99NY9LImfwdVb/umdTZQWxXTCGQMv5zqKiuoYvG7Md0OdT6KCPB4gRJYOJf/iWAv/0GJ7XtQcvvulNThCEpI54ixdBbPTU6lOna1FpHi/Adev9lbTAfKKmntvhL6encx7Svz0YYD/p1hx3fJpYcvHUz79uw2g1WML0SAWjIVYJEcO/GQViGY8Yfa+wW8FT+/prL2H71/Qvn9wDwXO0e93j8tYY+Fgv/9YiN9vE61daP4ZNSqG0DgB8OPMs/2W19VbXLtJPYh0LdjG7r9tKPoh28pcWbf1VGPrjihB9116pFmDAICQBbng53/IFMHFvex/h5r9rj6kobSi/822AN/aGCF6j/4Ecyxo2kvkV6iSYZjN7kEcgvvZ9RWkG/lpxxx1nBUeUqfQVTdvrfpjyCv3GQUjlEXosskbaOkUQQZJvXjb1l/QP0SeeY8n9jjPSch5/Yf5wfxJUXIOrHHtUOkmrN+rCuI/4WFhSa1pPN+xLmQ2QLvm1SNIM7wBVxM3IROAeuWEqD2IqDsFERU+2ozGYy165ebm0vJm5f5b04tioBlCIA4qy3Np6oNKtJu2aVRdxiB9KHnccRPGpUveF3xUAQaRSCJiTAQYImIFOOoMWISLCEJkWI8YE3naLEMRIql0vaSaspn3ZL88iranF9GhfyaX86C1PxaXlVDpZXVVFDh/7u4CX0TpMx55PIhlJ74XQHrxsZvSNGAKDXn+NMtgG2DvUTGuMefwfqv9kmHCTDL+DVU/NwC6mKPHYMQIA8kwI7+I/gHsocAO/xBWhVM/IIRYEd9IPNQv9g3VD82G7oFzG20l/bDX7k+glco/ttij+uD+zXQ9W8Mf/Ff7EO9fqHYV1XX0F1vraClOwr0qaYIWIfAT87sS93apNE9GtFj3bVRh4hAnE0ediTd++4KhUMRsA6Bqwf1pFtPOoJKmCDAYryMpzD+wHgL45OCggJDHiAtI8afzvGTzDcCjb8iYY/6MH71Wn8k7NF+lFDbL+NttW8YP8yHQACBtAJ5JMeYDyENIkgkzGEw3pfILvQ5FPQ5FOexpEmEPYKwUEBOYf6OPoTP0SdQH/7JMc4hQVv4G/0fBf4IiYZX8Q++of6GzodzS32wEV/xN+rHsfN8gdoPf3B+rD+4+x/s8flhGmd4MxQB53AFkNW+xpBdKF4EtKONHzo6fsyd/jeWhgjfw+dOAXCwvqk7v6aKLz+w7uGmDikCKcecTFRXS1XrligYioB1CKQdN4IS23am8nmvWuebOtS8CBjyC8QX/yNOiYgoMf6Pkjv3ocSsXEriaLG6jFzyJSRTVV0i1dTWGbKrklMrlfHrhv2ltK2wnCPEKmkTR4jtLqmgfaWVEXW6S5t0mjZhKLXP9A+I8fyXNNiyeC05+jHoDmb8oPaJJjOETKa94qf2/sWISODnFpBuTADcmQZe6vdqD/IH19Grfbj1R9veS/tjIY1+TvtOdPvrS2kNR/FqUQRsQ+AXY/pRalIC/fLDVba5pv4oAnQ6pxEdc3Qn+t3HXykaioB1CNw8rA9NYWJXMrWFksZeIuWxXo/1Y8yjQrHH+iuCY1raXtLQo35sPgIhE4r/rcEekYUoXtsv9iATQTKFih/sEVUFAgrjYJBnmP80FCnmTqsokV2I5grGHudGkTSNcow+IBprmL9I/eAD0C/k+xKZJp+DYEa9Yu8+P86FSDRElqHgb+AEGxTYo45g2+9cj5BMN7A3qRrXrl1bh8gfZ6QZWDUw16gYYWtoDJhcVIzINDCJ+BzHmLzITj2cFJ+Ha4+GoT6v9at9bOCHjl+7dRVVLHzbuoebOqQIgDhL5AVq3+pZCoYiYB0CKX0GU3L3Y6l8znQmeJFET0urQoBJseSOvQ0RlpAN/bBcqkvigSUGjxltWGOM83xzlFhJDadnLq6kdUyGFfmqaFdRBW3nfyUcEQaSrIL/VfGzFhFiIM+qmURridImLZmeuupkyqrzUU5OjtmFFsz4MdD4DePNWLPHrj3sfJTIpVD9b4322MknO2sbmj/I9Q/U/payz8vLM5Ms9/ULtn61tws/LDbgenq9fi1lj53eabnt6OaXl9AO/g3XogjYhsBvxvWnoopK+vusb21zTf1RBJQ40z5gNQK3Dz+abhza28xnnOvnzvEu1uQlcgvzBxl/YP4k6+1e7SVzgNp7w78x/MCXgJRs7PpFy15SFIJIAvklKRTlGCQsxsggpiTyChwMiKxA32+t9iDJ0H73/Qf8EFxWr3EGIkw0KIIVMA9XwFnt/WlqUMAcOzU+ghGQby341bB+lEZMWP2cj1vnUo7oT4m5ncm3ambcYqANtxcBkGap/YZT2efPciLphgVc7W1BnHkG0ovTJSakcjoD/tsQX0ZfjCPFuhzFaRTbGUKsMi2bKpgMK6ysIR+n7SqvAumFlIm8UYmjwrYXlZv0ibuKK2hrQbmJIrOxJHK7nmHirG2Cz6R+QCQONstg5xsmF9h5h0G5aBQ1FqmD9jntMf7BZi+1j3383ALMjY1/pf84r3+82ovGm9f2e7HHPAX3K/BXe7/GXij4B4MfftdvfGkxFXJKXC2KgG0I/GH8AI6GLKKnFm+yzTX1RxGgiwd0px65GfTQ3HWKhiJgHQI/OfNYOrdPW7M4H2ymN+f8B2QbSA6sH8eaPXgG0Tjz4n8s2yMyEMVr+yNh74z0Eo0vd2RZU8dujbKmvu/WGLPdHpsl4aNzPQK4de7c2ejB1Wucde/e3YSNShoLJxONnb7orPhcjJ2Df5zMfaz2h5hsxa/h/mPCRkt2U/kXL1r3cFOHFAEQZ0mdelPFkvcUDEXAOgQS23WljGEXU9mnT1Jdlc86/+LVoQSOAkvucRzh+iQiMowjxYymGKdUNGQZXpkw2lpUSXuYCNvIqRJ38mLpXk6X+C2n56pgoqyGU8T6qvmVo8MQIWYrOdbUNf7reSfQ6b3amsV2kFyBxosyfpSc/ZK5QCK1UAc2F3mxx05NjF+jZY/xXzj+q3108ENkEvqjV/zV3i78hOwL5vdHIkOd178l7aEt+b0XFvIzoGUig5v6DdfPFQEnAn86ZyDN27yf3ly9XYFRBKxD4OIB3SgrJZmeX7bFOt/UIUXgV2P70xk9ss3ivHM8IpFl2ByG8SPmLdgcKGninGmmA41HnPaIXMd54s1e1tu9tl/G+8DfC37RtMd4FfNdlMb8F00y8DlIa+jUPEO2DxREmqEg0gzfd2qixYM9IjsDXX/goxpnMawx1ho0znAzZpXvZ+LsBU01puMJ6xAAaZbS63iqWKSpRK27OOqQIWSyxkyk0hn/pTpfmSLSTAhATywxM4fxzvETYPwP5BdIscQ2HDXVpj0lpKTS3qpEEylWVMnizhwdhrSI/igxzovNkWPQFDvAmmKIJEBUQTyU207tQxOH9jJNVY2zyGm8qUZZ5DTKsHgRqsaeE/9oaYx50fiKpMaaapyFrjHXlMZaFi9kLN9fSfe+tzIeHg/axhhDIDUpkR68eBC9umIbfbjGr9miRRGwCYHJrB9VWFFNL6/YapNb6osiYBD4A288GHdM55A0qpzzJ0T6t7RGmdTvVSOtNWiUIU1fOBpt8aZxFq5GWrTtm9Q4A4uGqDO5OZoa3ON7jaXVUfuk+p0EXia38YRfzZ5NVDbreWJ6Vx+rioBVCCR17Empx55K5bNfssovdUYRMAgweZN90Q+p9MNHqa6iREEJEwGTLjGX01/wK1ImUnomk2RplIDzHvyvlndffbu3hHZzdNh61hT7ek8x7WASbBNHjdXHB/AfGivgvxjnHtuZ7j29t0lLEmwacIk8Azkh46dgBLBlcmaLPXasgVwINQ23+B9Ne9mp6tV/tffvFFb8vPX/eO0/2On73Ko9NG3RpjCfZmquCEQegczUJHrssiH0rzlraS5HnWlRBGxD4Kej+tHibfn08drdtrmm/igC9PcLT6QRvTsYJJyL8xjvIzMGxo0gxxBBFmoa+0jZI3IJWmpe6/dqL+NltN9L/fFsL/MNpPFsCL/G0irCHlGQ6IeINAMPgdSEeB/Z4VDiwR7a22g/+p87DfvmzZv9GmcbNmyok0UN7LwESPiy7EwUTQHnTkXcTLipcXGwKICwNtipffzhh/6BxS1cf+y8dfeXpvpP7b6trNHzHBNnNfpIVQSsQiCpfXdKG3iWv39qUQQsRCD74ns44mwa1ZUXW+hddF0CCWaiwrLaUgKTYHUmRSJHiuE4LdNEkVWz1tie8hrWE6tlwftqEwlWwBFhiArbU+KjEl8NFVdW0X5OqVjKEWQlvuroNirGaj8iL4OemzCYkDoD40MM6jG5k7QiaA6OUYIZP6i94qf9J3r3DyaVWJzwev9G0h5pcUDGh/L7YVP9gfzHPOoXH31Fn6zbG2O/9OpuPCCQk55MT115Ev2UIyK/2VMUD03WNsYYAr8/e6AhzT7foL+hMXbpWr27PFyh+y8cRP3zkkk0prCejnFMY/MfCabA/EfS8Dk1ouPFHnwD2o9XL+2Ppj003SQNpxf/I2GPGwybs4QcQ78BOSZpG91pGOUY/A/6K4692oOMCqf+lrIvLCw0muzO+1E0tYuKisCPTU3YuHFjXc+ePQ1ZhoKdvUKeOQWghXl27/wNdBzv9uiUbgHtUPCLF3swum0TfFT22TNENbog2epHDTHWwMS8LpQ+5GzWkHoqxjxXd+MFgaxzbqUy1oisK2v9ixhGHywhyUTa8c4e/ptnIfx3Svd+lJjd1kSLEaevrE5MppqEFKMRU83P4qoav0bYt3uLacOBMk6fWElr95fQ1oJyQ5BpaV4EPrp5BJXm7zOD9WDGj5KGGoN1RJ5gHCo7v1rKXjR9vdYv9pJWJVT/3fUjTQjG1cG23xZ7aX8w/svkX9IgSloUpwB6Y+2PlL3s/I1W/Ta0H/0Hxcv1k0hJ0egI9fqFay+RqtGqPxz/0b+veG4Bbee0vloUAdsQaJuRQs9fPYxueHGhibrXogjYhsBUjuh5ZslmWrqjwDbX1J84RyApMYH+yaluj8pKMASEczyL8SbIEcx7EIwCrVV3GvGmxr+RsMd8C8EQXuuPpj3maxhvevW/tdtLpsBAkWPofyCn0P8QeYZxNDTQ8H5jkWa4pfF5a7BH9sXG+i/IQ57LTk1Yv369Ic6EiQWZgZ1wuGnA7EpkGY7RGdPS0owAHW76goICc5yXl0fYyYfvh2OPHwucz2v9at/8+CE6Edcn0PUPBn+nPTTO2iZW+omzal3AjPMxhXXNT8zpSBnDL6fSD/5jnW/qkCIABDJH30gVC96k2rLCVgEI9MOQIjWBo8ISM3jQlp5tyDFEikFjLCGFU/6lplM5JdPOkkraXsQRYqwjtpt1xDZw6sQqJshKWWOshP/5qmvNK/6BPNMSHQT+c8lg6tc+3UwG5fmPgTl2dpnNM23bmvFjY+MHn893mL2MP+LZHvhhfN4QfsAT+ID8CISf2it+DfUf3I+Y77n7DyaW6G+4/xrrP2ofOn6YP6fltKPzn5oXnR9qrVURaAKBDpmp9OK1p9C4Rz+nmlodU2mHsQ+B/044if7xxVpatat1zInsQ1g98opACmtEgjg7vlO2WS8HySPr3c7xukTGBxq/5+by5lCOPMP6ezza5+TkGL7Ca/tj2R78CK6/l/ajv4GrwTmwqQxRVUJ24XyYk4M0AnmGzV9Yn5djfI4xP45jwd7dnkD+oz0gCdFe9/cD3X/AD7hx1NnUhLVr19a5Nc6caRm9aHTFu308aZQ5c/TiYYLjUNpfW7CbymY+TXVVPq/PIrVTBJoFgcTsdpQ5ZiKVvDm1Wc6vJ1UEwkUg4/QrybfyU6ottlRvAoQXp0UE4WUIMB54MQvG2mFMkHU+khJzOlAik2NVGbnkq0uiCia7QHj5DhJg+zhFIlImbsovpf1l/DcTZFsKysx3tMQGAvee2ZcuHdDNOBtovID3nZq5Nmh8SVoMrxpVsWyP8Rv896rRFa49rn80Na5i3f9w8Qu3/WKP+xppFEPV+AvXXtofrfq9+g9/F7E2z11vLY+NH3b1Mu4Q6JSVRo9ePpguemJO3LVdGxwbCLx03an0iw9X0xrOMKFFEbAJgbTkRHro0iF0fJfc78yHoq1xhvE+MqPBD68aYxjvebVH/TJe9FK/2vs1lVXjLDyNtpA0zjDZQGcF6JLD3n2MyaxEnmHnsOx0hX4FyDKv9mDyJC2kl/ptsQc+zhz6weIn/sejfV3RXpMKT4kzmx7v6gsQSOS0b5ljbzIRZ3WVmpZEe4V9CKQPPZdqWCeyasvqqDqXwPdKcocelJjXmYmyLNYRy6U61g9LTEr2k2YpacyXJdLmokomwKpoK6ei2swEWD7/jddKJsKqeMBeXlVr0ioicqyMNcW0xD4CE47vTref3MNEmzkjn7D7TTRyJYe4RKrI4rdzPIXxkdofirxT/LT/xOv9g12vmH96bb+t9i8u30YPzFkf+z/62oJWiUCn7DT6w7jjaPIri1tl+7RRsY/A2zeNoDvfWGo222lRBGxCID05if592RDqllpDbdq0MZvTEJzinu/I5sFA8x9EWmG9HeOfUO2xfi/r9S1pL5FzqB/+I9IplPpttEekIEhC5/UTDW739YP/yNSH6yntj4Y9/JVIM8zH0X8CRZqJplmgyDOv9gjQCqf+lrKHjhn6KTaPOiPPcL1w7Zjc/a7GGXb+onHQZHBqnIlGg3NnMH6QAh2Ha4/JkFsjLJT61T428MPN2Skrlco+eYKJCc3pb9MDXn3hwJj0LI44m+SPiGwlqfD0urYuBNJOGG0iuHwrPolow5Ai0USKMQmWwJtqiEkw6IolZuZRUpv2foKMUyYW1iZReW0ip0dk0V6OCEOkWImvmnYVV1BRBb+yDgYixor4vW2q2xLRaxQrJxvZuz39ftyxtJ93wwUzfpTJh1PjTDSyWrM9JpPQMPDafrWPHH4NacQ11v+c+Ku9XyMNk0/MI4O5f934RcteNBa91u/VPo8Xwv4xfwu9/bVfb1yLImAbAiP4WX5u3070s/dX2uaa+qMIUDJrSL07aSRNfnkxb84rU0QUAasQyEpNokcuH0q5teWRFrCJAAAgAElEQVRmnO8cT2L8A00zvIKMwaK9W+OsqfFnuPYyXmtIIyyY+jFvw/jXi//h1h9t+6Y00prCr6XsVePMH40M8hrFrdEm/b9Lly6GpJZMOdB847+nJqxbt66uV69e5kOQVSKwLeSXpF10kmG4OWVnsESawS7e7UHuufEKBb94tO/MO9iUOLPq2a7OHEQAkTKZ4yZR+ZxXqLZwj+KiCFiHQOrRJ7MmWA8qn/+GJ9+SOvSkJE6XmNT1aBNhSakcGcZpFE06RR4TcG5FqmYti2/2lRgdsR1FPlq3v8SQYRvzWUCWP6vlXUs1+Gf+JnOsRREQBPp2yKb/XjaYibM9ZnwkO7mQ0x8FkwWMH4MZ/zh38ok9zofi1T7c+sO1D9d/tQ/v+it+il84vx+R6j+Q4fzxe6tMukYtioCNCNwyrDdlJCXQ/awhpUURsA2B3IwUev6aU2gSE2e7efOeFkXAJgSEODuqXZYhx7CujvV0RP4EM3/BJiRELmEeFa/2iPwBDl7bH4w9rgc2ewVav/dqD34E54umPYgiaHphvo1IM7QTZBBeS0pKzPsNHUPzDAWRX2hHa7Z381/YDCdkMOOgGmeBNDfC1WgLReMrXI2wWLev5Uieso8fp7oKDau36QGvvjBnwARC5thJVPHlB1SzZ5NCoghYh0ByzwGU2u80KpsxzfiW2KYDR4nxwCYrjyPCMqgOumL8L8mkUOQBE5NjVRw9dsBXx/9YEJYjxaAdVlhRZVIj7uTJZmF5FZXi76IKKq6spmKOFtOiCHhFII8XM95g3Qnk91eNsx0GxkA7D2WyFm2Nt0hpXHnVSAtXoytc+3DbH2790bYPt/1eNb6k/4drH6saZ0hPfN1LS4yGpxZFwEYE/u+cAbRsRwE99+VmG91Tn+IcgSPyMunBSwbTpJcWmQwYWhQBmxDISU+haRNOop7cT1Gc8yHVOFONs3A13prSOJPNpiBfUZzHGH8XFhaa9Oe5uSy9wZmGICOF9wN9v7XaIygM7Ud6TXemw82bN1N5ebk/VSNyXeKmRZoYMI5yM8uxpNnAMYow47LTVi6W2it+IfefimIqVeLMpme7+iIIJCZT1ribybfqM6re/q3iogi0DAL8DOYHMdeFV478Mn8zKcYaYklZ7SghO5cSOx9lSDBohyVRnUn7AJIMsV4S9VXKpNe6/aW08UCp0RVbvafIRIshraIWRaAlEXj5e6dQj1z/OFN23mH8KJkOMFgPZvwoAtaS6QCL7Dif2it+2n+ann/E+/0ji1Nefz+ayx6LFFm5eXTOE3PJx3qfWhQBGxF45sqT6MnFm2jG2t02uqc+xTkCAzvn0G/GDaCJLy8yKeO1KAI2IQDi7PErhlJSWYHJtJGSklK/OB9ovR1zf+f6O8ZvIDuwuB+L9rgWkobSi/822AN/aGB59T9a9kg7iP7krt/Zv9z9TY7/P3vfASdJVa1/unumw+Sdnc05BzYBCwiigghKEBBQMBEUMQLK4y/yxIAK6lNX4YmgGAgiiiBI0EcQAzmzu8DGmdnZnCannvw/XzVnqS16Zrqqe6crnPr9lplm+ut773dvVZ97T/jAu5QBdYLHus2m/Wzx6D8qQ8DuhzMQWukyf5mOH3hk3RmlGuE4ww0LMnATmwXYMxVQFk0GxSt/dtdPVVkxtT9yMw10pmqO6qUMuImBouMvpJ6NL1BP7Uo3dUv74nUG2CEWLi7nrDDOAmMtvXAFl8tiPbEwZznidYgdYvjXEimm1oECqu8roNbeAePfnq5+6mDfVxfXdpoQD9OHJhTQlY+8QfXtKY0xZIghgwwlFvVSBtzAwGcOm07nLBzDZSIS+8p8S2aI1X6E+DCMW7P9aRXQTieoLfbnSOElM8Yq4J1p+9nirYLiIz3+XLcvAuCZ8mdt34rHa5RFgVM1k/VjxkNAHXwOhkewYDoB8KqqKkN8W/AQQLcKiMt68QJexo/xyvqSMv3W9ZuOPxl/vvDW/mN+8LzBenDSf8HbnX8Z/2D4di6bU902QF+6f5UbHtfaB2UgLQMPnvcO+u4/1tAzdakyy3opA25i4IiplfSVo+fQeZxxpgEIbpoZ7QsYqExE6XccfNDf2pDWfoS9AvukqanJcHIg00fKxIn9JfuldPZjLvBoD/ar0/Zzgcf4cdkdv9ibig8mfxUVFUaGnNP5HwqP+w1JZvtpnOF/2hFwdiqALALQiu8jpGXiciKgnW/+8PDGZtDc/0zKMFkFwEdXcOmwx39L/e2pG10vZcBNDCSOPpv69mym7nXPuKlb2hc3MlBQyMZmhPhELqUTxhlgyBgLl3NmTfEoLqM4ii3nydRbWEQ9BXFiH5jxr4cdXM09HEnWPUBbO/r5Zz818uva9uEjz+eXRuiyuXF6zy+fUG0xN64J7ZPBwJSKBN12xhJq4g0ZIs/k8Fpq/OMQOxP7QcpoBx0vm2mn/Ck+VbM+F/xZBaSHEgA3l4GX9p3i4fzBPDrFZ9t+vvFOxu/mMvrf++c6emitZvLoV6Z7GXj0U0fRZQ+upJU7mt3bSe1ZYBk4dtYYuvCwGXTun14wdJf1UgbcxMCY4hjd8dHDqZwzz3D+i32MtVLCcPYjgm9wXu8Ej/NXJDeMNF7KcKN99B9OQDv99wMelfpwOR2/4OFMRJCaXf7y3T4qw0jZRyf9dwMemWpGqcYNGzYMoJ6jOVMI4m/w3PIbjJqXWOR4jUhDZKYhEhiebYk8lEhDfCj+rnjlL9P1M8Clm3of/w31t6kgtpu+4LUvKQbih5/K2ZAt1LX6X0qJMmAwEC7hcomcFRaBQ6x8LA3ESykSjXHZxDiF2AHAL6gtHKP63jDt7glTCzvBGtgptjOZyhTrZkeZ/GQfGSU5c8zpFm9qUZi+Ni9OH7/zBdquYti6Ql3MwAPnHkHdzc7sR9ibKI+Rif0J8WNEjpntVzv4dParEzwyjxD5JplLmfZf2vcjHpmEkgk23P4h3fhHCo/1g/2Mdf4ybd+LeMn0w/pz0n8343HYgPkcav6G6v+BxldUjqYTfvs0dbK2qF7KgBsZCPOh5yOfOpIuuudlo+S3XsqA2xg4deEE+uCCifSZe15yW9e0P8oAjS+N0x1nH0ol8Zixn0HwjzVTH69xJi+ZW9g/iP2B/Y+8/0Dgxd512n4meMmcS9d/r+PhL4FTcij+hhq/n/Ey307Hf6Dw8Gfh/oL9PxT/aB/JZfs0zgCEJzATz3euBJyzFYBWfMTIVMMlgoJenD9EILQ/+mvqb0x54/VSBtzEQPzg99MAS0x1vfywm7qlfckhA6FonJ1dBVw2MZEqkciOLyNrjB1kYZRRLB1N/WVjqSuSoPZw1MgSS/L5Vgc7vDr4xV52iu3p4vTwHs4UQ9ZY5/CZYrnqfmU0RN9emKDvPvYG/WeTls/JFa/6Obln4GcnL6bDJpUbNf2xuUDknVnjbKhIS/QGf0eGEPCw/6waaYqfaEzaUJl7buTPKsBst/9BxeP+wX3gdPxO8DjMQeQn2lW8ff7T8Yf9W1O4iM67++XcP3T1E5WBHDEws7KYbjxtKZ3P2TzbWjpz9Kn6McpA7hg479BptGh8Of2/h7Tkbe5Y1U/KFQOTyhJ0+4cPpubGBuP8NtNKb+b9D5xtyFTzIh7+A9E4c9J/L+NxPo/L6fjzicc5PSpb4BKNMzvzB7xVI82L+La2trc0ziZNmmSULZEyFmZPMCJtpUa/DF5qrJrLXshmCuQo/q1IAuVv+PXT+Z8/UO+umlx9N+nnKAM5YyA670jWnxpHyefuy9ln6gflh4FwyWgKJzg7bMxUI1OM+PdwjDXG2GmGkopwnrX1h2lXd4h2dpFRLnEHO8G2I1OMHWSpsopEcIv1sgHYy784zRTLFQOJSIiuWZSgW16ooT+t2parj9XPUQZyzsClR82ic5ZMMjZ9OCy22o9Ss18qFyCyEpnr2CzBPoWTDfalHbzYX/nAS6aZ0/4rPqUxlg/+kJmE9ei0fcW7iz/z8yaT54d1/g40/uHqvfTdx9fl/JmrH6gM5IqB984cQ5e/azZ97A/PUWNnT64+Vj9HGcgZA19iGxNl8K55fG3OPlM/SBnIFQPTRxXRnR873Mhcse5/JLMM5+2wP2D3IjgQr9Ptl4bCQ6MMuKDhxV53On7Fp/ZbTvnDfh2XF/Gy3xuq/6jGoRpnHtYY84vGWUlJCRWu/Rf1bFqZq+8m/RxlIGcMFE5bTAWTF1Ln03exlyTfbpKcDcsXHxSC04u1xELFFZwpxmUS8TsyxopK+WcilSmWKKPWcJyaB6JGicS2XuJ/A9TJ2WIonwjnWDu/RqbYrq6RyxTL1QRwMiR9jx1nj7yxlW56flOuPlY/RxnIOQMnzh1HX3/PbGPDGHSNsmzHrxpludMogzPWrsaemf98aYw50fjKpcaaapzZ15hLp7GG9feL5+voDyu35vyZqx+oDOSKgXOWTKZzFk+ks37/LPWw/ayXMuA2Br5x3Hxq6OihG56pdlvXtD/KAB0+ZRRdf9oygwk7GlV4PyoxwH5TjTNvaqTlW2Ms3+27QaMsW421/TTO4EVD1pncnG4WUM5EQF77HzEis7G5d7K5Hkn+UFM0vvkl6l77tH6tKgOuYyAyejLFFh9LHZwVSf2qP5GPCYIDLBRnB/uUhUb2HxWVU4Rf77vYe9TODrEtRnZYyglW09ZnlExsh36YaY/vx+3+52bGqG7bbvrpU7pZzMf61DYzY2DW6GK67ayDjQ0j7BOxN/ETZRalDLhknpntFztlqN2CR8QnnAsYh5P+5xOPSFXJ9HLSf8Urf7p+UpmyQ90/iDzHs/DLD71OL25ryuxBqu9SBvLAwOcOn06Lx5fS5//ySh5a1yaVgaEZCPM+8JoPLKJX+Dl61yoNQtD14j4G3s/Bg5cfOYVKS0vftv+RzDLYTXCOIQMNzgbYD5mWocfeKhd4aD6h4sdIty/2EsbvpP2g46WMp1P+rHi7ZeC9jDeXARX+rOOvq6tLaZzV1NQMxOMcrf9mDUqA8WaJTBRNBHOkIm4m3NT4cNzUqHkJHDYAig8Wf1LGE/OOyFvrehlu/eDbo2fDc9S18jH3fctpjwLPQLi4nOJHnkUd/7yVqI+9M3plzUAoVkyhGDLCqgyHWCjKWWLQFzM0xuL8/yupryBBDQOF1DLA5ROZ9mbODGvmOomd7Lts4t9b+V8nZ5C18E/8QxnFoF4nj+fv4p5WuvLhN4JKgY7bAwxEI2G65+OH0UBHi2EnYnOGC5s9XJnYD1JmTcqaKF750/UzcvdPT0+P4Qxyev/lEo+yOti32pl/N7Uv/R+gEJ1067PU2qX2pQe+xgLbxcuOnkVdPb30vxqgFdg14OaBF7Dn7KcfXEp/WrmFnlS9ZzdPVWD7ds6yyfSpJeOoo6NjP41n0ZAa7PxUkhmw/0EZR7zPrBEdFDz8DRg/fjoZfz7x0PSSMpxO+h90vARjOp1/waOMJO4ju+sH+JaWFvjHVoRqa2sHpk6dajjLcCEyVpxfZgFo8TxbI2fTvQ46HjeHVUDbDn9BwiOSonfz69T53L2B/TLVgbubgeIPfJ46Hvs1DfRqXf+0MwV9sHDkLa0wPsyCZhicjpIpFiphZ1ishAbYadbHh+ao9IJ/KJm4jTPDdnelHGC17f20gzXFUE5Rr8wYWFIeoZMr++i8uzUSODPG9F35YuAL75hOn1g62Sg7IvYmNn3m11KGGsFaMFZhh0rkVyb2Zy7wcA6gX07bF7yUVbHbf2v7yEyBXZ3p+N2Cl/Fn0n/Z/EsZRLzOB14if83z76X+Z8ufZDri/nTCv+BFowMZoHb4yxYvmar5at9u/1/a3kyXPPhavh7J2q4ykBEDPz35IHrojR30yPpdGb1f36QMjCQDhRyYddMZB9M1/1hLNQ3tI9m0tqUMZMTAxe+cTR8/eEra/Q/sTThHsO9BMkp3d7eRjGIuIz6U/Z8rPNpD5pDT9vOJx34N9qbT/is+O/4kU9Ip/27HFxcXYy+zIlRdXW04ziRzLBaLGYLYuGng2ZPMMrwGGfg7IoU5XY2ampqM1xUVFYRIPtzsih+aP2T3gV+n/LkFj4gJlFm0O//Sf8FjIRZ17qVOlMLTSxlwIQPF7/s0dfzrdnacdbuwdyPXJUNTjDPEUL4yVFSWyhqLFhEZ2mKctcx/64tweYHeCDX3FxhZYXugI9YNRxhRKzvDuthRxn4xQ1cMTjP1j2U/f6OjIfrvOYV08m3PZf9h+gnKwAFkYGZlEd1+1iFs/6TsB5TjgKDwcPYjaovDvrTaP0HGgz/Y54PxB77ADzYj6fjLBx5l4dFf2L/5aN+8fpy0n23/FZ/d/HuFPzzPsF+23n/W/uNe+Prj1fT05oYD+NTVj1YGsmfgT+ccSpc/uIrqmjqy/zD9BGUgxwzE2HF2y0eW0/l3vcj7TO/pVeeYDv04FzJw1Xvn0ykLJhj2OM7P4eSR83azvS6Z8ens9/LyciNjJqj4srIyw1/hdPxBxcOfg/N6p+MHHusR688J/27BY/wIbrO7ftB/BONx1tmK0IYNGwasGmfmsoxONLKCjh9JjbB0mm9eah/ra1SklzN6fuPCrzntkjLAklrHnc+O3T/SQE/SX3QgSwxOr2icKMI/OdKIw53YCcYOsQrO9KiaamSNJSNF1Mv/j31glGRnF1dMpC4uk7iTPWAN7EtE6cRtXEOxgd+Akop6jTwD1y9N0Am/VZ3IkWdeW7TDQFFhhG45cxlNLk8YsHT2i2iU5VPjS8piDKdRZO6/VaPNq/2H/YjxO9WoyhaP+c+nRprX+58tf9mOX/C4v1FG0a5GXrZ4GX++2rfT//q2JH3s7le1TKOdLxF9b14YeOjcw+nE3z6Vl7a1UWVgOAYSbFv+6oxD6JN/emG4t+rflYG8MPCjkxbTgjKupPBmmXrz/iHfGmew91EZTcpAOtEYg73nFI/2xV50otGl+JSmrpQhtDt/st8z4+1onPkBD38EnNYZa5xhs4E3gzSpYW99jc2sZJ4hclMiXVEzEs4yp3h48qQspJP23YIHP+Ya+pnyJ/0PIh7zHelNUvuD1+fli0wbVQaGYyBx9DnU9fLfqJ+1ebx4wTEWGTWBwpUTDf2wEJdMRLZYiB1nxBliocIYDYQLaXMXa4n1hQxnGJxiTZwphoyxLtYV62GjJuUwI+plp5lmirlrJXxvUYI++YfnqLOHJ0svZcClDES4HMkPP7CAllXFCQFbsJes9g+MVzn8NttTsI/MmVOodCA1/2E/iv1kBy+VFhSv/On6Se1f9P7J/PmT7fNj1a5WuvSh16lHMyRc+o2l3RIG7vjwwfTRO59XQpQBVzJQHI3QdR9cRhfe85Ir+6edUgZuPvMQmljYaziXcH4OZ0M6e0uCB9NlniFTBuft+cYjUw7jsNN/+A/Qf5SVDBoelfown07H7wW8aJCnW7+Z9D8TPCqF4Eq3fobC4/34ezZ4zB07d9+ucQbNKREoNGuc2fE8ZovHZsSqEWanfcV7j7/WP1+j36rKgCsZiB9xGvVUv0R9e7e6o3+RAgpzWcQQ64UZ2WIFhZwpVsDZY4UUqRhH4bIqo5RiWzhO3eEYl0R8s0wiO71QHnEv64lBQ6yRs8N2sYOshX+Hvphe3mXgsjlx+v1z6+k/tfXeHYT2PBAMnMc1/s9lgexGDpiCvYnLHHkpxq9Z40w0ktK93y94bCahYeB0/IrPHX+DacQNtf7M/Ct+j3FfI3MR+8hM7l8rf/nCi0ai0/YzxaPkzf3VTfS/z9QG4rmvg/QuA7Mqi+kS1ie9+P5XvTsI7bmvGRiVKKTvnHAQXfxXXaO+nmgPD+6hC95Jo4uiaSttwP6Bphl+SuaLVeNsOPszW7zYa4NpVGXSPvZtsH/hJLLb/2zbzzd+OI204fhT/NAaa3b5Gz9+vOFkTlfZBo8R8+eJpjbkD2T9W/ElJSX4rBWhjRs3DkybNs34cDirRKBbnF9SdtHsDMPNIJGJkmkGXNDxcO5Z+bLDXxDxWKTwRLffv4IGun1WCs/DX/Da9bcYiC0+lvpbG6hn08oRpQWZYAUT51IY2WKcKRYuriCClhg/qwllFkNh6ud/dZ0DRrnEnckB2tqZyhTbwv+PfWQEd1g/RzW99fuIDkEbGyEGzp8eo9a9DXTtvzeMUIvajDLgjIG5VSX0mw8tNjZXiLjEZgH2Yyb2jzmSDZoAcriNn07x2bafLR6bvWz6r3jlT9eP8/s/H/cPnON45n3l72vopW2pCFq9lAG3MnDh8mk0OhGma/+5zq1d1H4FnIH5Y0vpY8um0jcfeT3gTOjw3crA0184hkLcOck0w7k6ztPxOpP9C4KQcF6Kc2Uc7nsFb05mcdJ/Mx6ZQ+DBzvjdgEcZSsyb0/4rPsUfMi1xDmB3/iWYMRs8/F7t7e2qcZbOE5mtRpuXNMbyrZEGZysOnjr+fgMNeLQUnlu/pLVfuWEgOvcII6ur+40ns/tAzhSLlI+lELLFOFMsFE1wicQI+8AKKYz/z3piYS6h2ByKU8dAhFp7uXQiO8QkYwzOMWSMNXH5RPyOrLFWrZmY3Zz4BH3qxEJaFOul8+5+xScj0mH4lYEwHxj/+aOH0PjSuGqcbd9uTDMi39yikZYrjSunGmnZanRli892/Nm2n298tuO3o/GVTiMwW7xXNM4aO3vojDtepG4t0+jXrzrfjOvG0xbTc5vr6TcvbPLNmHQg/mLgpHnjCc6zFU9o8KC/ZtYfo4EG3z8uPNo48JdgHdU423//oxpnKU1gpxpvqnG2v8abnUqF4szOSOOstrZ2AHpl8FyjTAyi4ORmltdSZgOvcYlnXCJtZbIUH0z+BhMAz3T9YE11PHIz9bekyrvopQy4iYHCaYspMn4WJZ+77+3dQvYXZ33hwrOT/8u6YQVUOHURZ4pxmnDpaAqVVNJAAeuI8d85sGhfFtgWzg5rZCfYVs4O28resWb+vbaD6ynqpQzYZODdVQV09qQCet9vn7WJ1LcrAyPPwAWHTqELl081GkbwDDYLmdiPImAtlQ5wyK545U/Xj94/mTw/sM+VyF0cTth9fuQKH4vF6D87u+lHT1SP/MNXW1QGbDLw0HmH08+frqYH1+y0idS3KwMjw8AXj5pJLcleuv3lzSPToLaiDNhgoJJLND50/pGEShnQ+sL5OSpuyeF+JvYL9j/A43D/QOHN5/040zK/zqT9ofCgS8pQDtZ/t+OHm7/h+p8vPMoOYj6t7Q/VX5l/zJuUAXWCx7rJpv1s8eg/nNU4N4CmOrTSZf1lOn7gOdssVaoRjjPcsCADN7FZgB3GPdLahhNAFk0GxSt/TtYPFnXHP29jDaktNr6G9K3KwMgwgHKJsYVHU/fGl1hXrIhCiVIagM4YssXgGIuz1lhBlBoGotTez19M3WSUS2xnbbF6/OTMsSRniiE7DFliXewbw0+9lIFcMbC0PEIXz46z4+wZ6tII9lzRqp9zgBiYPbqYfnHKQVQcKzQ2gQi+EvsxmUwaxq3Z/rQKUKcTpFZ8yv70Kn/RaNSItHTa/1ziGxsbCZ8n+x87AujoP/BYj8DbFVB3Ex5lZbD/M9+fUqZfMsOsAvbp+u8WPNYX9quYTyf9FzzGk04AXdavdf5l/ILv6u2jrz66gVbubDlAT1j9WGUgNwxEwiF6/FNH0uUPraZnNzfk5kP1U5SBHDNw7fsPoue2NNBf39iR40/Wj1MGsmdgButE3vnRw/ZpGKezH2BvwT5pamoynBwoa2i1v+S8/UDh0R7sF6ft5wKP8eOyO36xtxUfTP4qKiqMyi1O1+9weJxJ7KdxhpvQjoBzpgLIWPxWATY46hTfZ0Q+4nIioJ1v/vDwxmbQ3P9MBfgw/4LHwxmHPd3P3kO92zXFPvuvZ/2E4RgIcdlFQyuMSySydbAvY4zYKRabeTCFKzlzlMso9nGWWO8AsshSWWIondjTP0C7u1AqsZ+2c6bYXvaCIWtsM2eP6aUM5IuBaUVh+tbCBF1wz6u0vr49X93QdpWBjBgoiUboptOWUGlfh+FcwCF2JvaDlNGWw2+p8R80vGymnY5f8SlnUC74syNAbS4DL+07xcP5g3l0is+2/XzjnYzfLWX0d7R20UX3raQGLteolzLgZgamlMfpDx85lM6760XasLfNzV3VvgWYgdvOXk4Tufw3St9uae6k3W1d1NDRTRvq26iusYNau3qNv+FfL+/ju3r7qefN3wNMmw59hBhYPL6MfvmhZcbBPuwQnP9iH2PNNDOfl1vPz6XSBs7rneDlvHWk8VKGHu0jeAhBZXb67wc8MgtxOR2/4OFMRFCfXf7y3T4qw2AenfbfDXhkqnV2dqY0zsrLy/fLNEskEsZhBr+Bmpub90VOIrIQmWnwusEzjnRTvJZIT3woXite+bOzfsZUcVTFykepZ9PKEfoK02aCwEC4YhwVVE1JOcIK4kYJRXxxwylmZIkVcvlEzhrb0RUyssHq2QG2hx1hyBDbkeynJBvX7B+jBaURms6Oids2dxsaY3opA25joDgSov89uIi++Y/19I/qvW7rnvZHGXgbA18+agadOKOMkmxnYjMh9mNRUREh8stsf5rtTbE/JfPFan9mi09nv9ppP1t8tv3PFp+r/iPzCJGf2CQLf8gkxHzh9XDzly88xo/1h/Vop/+SKad49/GHzTrmc6j1N9T85RJfzmvrhZ0ddNVj64hNTL2UAVcz8I4pFfTjExfSCb9+0nA+6KUMuJGBxy96F/3gn+uopqGdogVhKi4soMnlfBaXKKQpFQkaXRSjGP//McUx6uMD3I7uXkqy86yb/1UzZg872vayow34Pe383a9BDW6cZs/26d0zquj7719gZMNgv4PzcwT/YD8D+0Iy9WEf40xeMrdgP4v9YT5vPxB4sXedth8EvFQ2Scd/JuM/kHj4a+AUHWr+hmr/QOKFL6ftuwGP5DLDcYZSjbhx4QnMxPMtniqX5jUAACAASURBVN9sBZwVH9knEDmYRli6yAM/8o8DlIG1T1D3OtXn8axVMAIdDxWVpZxe+McOL2iGIR8M+mORsjEULq+i/kiUOgci7PQKUQ8/01g6jEvXDRD7xGgnZ4U19QxQM//byr/DWYbfh7uWVkToxHGF9IN1yeHeqn9XBvLGwI8WJ+jWF+vonte1VEneJkEbzpiBWZVFdMuZS2kPR15ikzhUpCU+FH9HhhAi52A/IlMdEZiicab4iQb3Q2XuuZE/OwLO6fofVLxodDkdvxM87lPcb7j/FJ/SSLPLP/Y7//14NT27JVVORy9lwM0MnDR3LF102BT64C3PuLmb2rcAM1AaK6CHLjiKPn33yxllRY5mvakKdqihZHgVO9LwelpFEcULIxRn51pJtIBQorS+vZu62eZs7OymzU2d1MiOtZ3sYIMDOcnldjt7+ozfkb2G3/VSBgZj4IMLxtPXjplL9ewsQ6YZKo1lWunNvP+Bs82reJxfi8aZk/F7GQ//Ci6n488nHgkHqGyBSzTO7Mwf8FaNNC/i29ra3tI4w4GD1HzH4MSzJ5GhUqMfhxQYrNRYNZe9kM2U4pU/u+sHD8OejS9Q16uP6rdu0BkIF1Dh9CUUGTWOwuwMC3FJRWInGUoqhgqj/Hshl1gsYEdYiLZwVtjOJJdNZK/YdnaEoVxiN4fwsg3LJRaJo8rwc8D4mU2i2JySCF0yO0YXv9oR9NnR8buYgU9OjdLe3XvpZ0/XuriX2jVlIMUAgh5uOm0xLagqMg7jpWa/ZJ6JxhTsA5SFk2CrwezPdHhkNsF+zQdeMq2c9l/xqUy1fPCHzCSsJ6ftK95d/CE4UZ4PmTw/rPOXS/z2liSd86dXjKwHvZQBtzPwkcUTaVpZlH747/Vu76r2L6AMTOWMsls/spw+eucLtLPVeYBrATvL8K8wEjZ+FvCZZ5R/R9baJM5eO2hsKVWykw3OtmmjiijMfENTug/VafiQYVNjOzvZeoystS3NHbSXHW/rtbxpQFfl/sO+YPk0uujwGUaQoPm8XF5LZhn2K7A/cCE4Ca/N9kcmeGS1wW4eCbzYU+b+22k/l3ix1522fyDxg/lLzOMfqn0v4FFpDlc6/jPpv9vxqCaiGmce1hjzi8YZbjI4Y/s3r6bkiw/pF6zPGICemOEAS5SmnGDs9DKcYOwMi4ydTuHici6bWEKdoSgl2RnWwpIP7WyAJvkfssPa2QPWwtVB6llXDP+/hf9fQzfXKB/BM4eJiTB9c0GCLl/VQW0j2bDP1oIO58AysLg8Qh+o6KUL71t1YBvST1cGcsTARxZNoEuOnGE40VTjbLvB6nAaB4j8U42y3GmUIdjPrkaemf98aYw50fjKpcaaapzZ15hDGdW/bW6nG56ry9ETVD9GGTiwDFzzvnn02PqdXAI8pWmulzLgNgaWjC+nFacsoVNvfZo6RjDzq4gz1JCtNrYkRsWcpTaeNdbG8e/IWCtnZ9voRJSz2MJGRhrq4zQnuTwfZ621cJYaNNhau3q4ZGSf8f/a+P+1cfnIev5dL/8xcMlRs+jUOZVGaUanGmOqceZdjbR8a4zlu303aJRlq7G2n8YZvGiTJk0ynlQ4vHCLgDI2p042h9r/iJEW6RX+sP5KO3ZT59N3++/bMiAjCpWyQTDrUAqPGk/hIo46iMUN51jq4mNRdpbhqm7ncons+NrayeUSOziyhkXEtvBPThIzLnMQ7gj6xoacpfLCEH1/UYKuXZs0SjzqpQy4kQHcYdctidP7b33Ojd3TPikDb2NgXlUx/fyURYQDCClDLZkhZvvFThlxxRcYwUjZ8IcymFJpAp9jl3/gJVNM8cqfrh/W2WUbuKO7h654dD29vL1Zvw2UAU8wcPc5h9AFf36JD/05qlEvZcCFDEA/6goug3fy7552Te+MEw8cfbx5BoKf0F5bwFlrM0YVG862RePKaBaXiyyNFeL0Y98ZyNbmTtrW0knr9rTRDs6gw+s1u1sMTTa9vMnAN46bT0eNi1NHR0fa4DjJLJNMMWRw2S1Dj8y0XOChqYaKHyPdvgRjOW0/F3jsV5Cp52T8aD+feCnj6bT/VrzdMuRex6MMJUqpC3/W8dfV1aU0zmpqagbicT7kfrMGJW46vFkiE0VTwBypiJsJNzU+HIsEjQEHZ43ig8WfHK5g3hF5a10vw60f/B2CiuW9LdT5xJ37e068+f3og15zbBRnghWM4s0+dMWMTDE4wfj/x4uNDLJwooR6C2LU2Bs2MsLaubx3I5dMhG6YkSXGmWGdXL6gnf/WzM4xaI15NVsrwhbvz5YV0U3VXfR6i9Yx98EC9+0QfsA6Z5/844tG5KJeyoDbGUAZnF9xucaxBb2GoPFw9oO1rAfGh80irkzsD8VzpDPzJWVVlD976webKmyOnfKn+Nzxh7I22Lfauf9zyb+T9hu4jNcn736VmtQJ4favJu3fmwzcffYhdNYdzxJv5/RSBlzJwIcOmkjHzxlLX7jvVVf2b7hOoSwkMtfK4oVUzEFko/A767Yhi21iWZzK+f/jXyVnsOE27GJ9tXbe4zUne7kcZBf/3kcNrMOG39v49938E78j002v/DMAp+m1HziI3jWt0jgvxz4H5+ei0SwaUoPtfyQZBPsXlHEMKl78DU7Hnws8+BfnmJ35MyqrvVmGU/Ep56Qd/iQY0yn/gkcZSdxHTtpvaWmBf2xFqLa2dmDq1KmGswwXIgPF+WUWgBbPszVyMN3roONxc1gFtO3wF0R8f+MOav/H79RxdkC+4/lrmx1foQhHNb2pFybNFEyYTQXjZxnOsAF2ivXze3q5ZCKMs5RGWMrhtfNNPbFWdoht4gyxHfwaDrKgXN89KEF/39lDT9erQyIoc+7FcX51XpweWFlH963Z5cXua58DyMAJs6roq0dONuqiw56UMtQwqmHswg6VyK9M7M9c4OEcwWbWafuCh3GODDi7/be2v2PHDsMuz3T8+cDL5l/KGOK1jF/6by1DaR6PW/AS+Wuefy/1P1v+RRMQjyIn8yd4rFfcP1j/dvjLFi+Zlvlqf7D+l5aV0QPVzfRzLdMYwG85bw55GmtHXfWeWXThPS/tVw3Em6PRXvuVgc8cPp0dTzH6wb/W+XWI+40LjrbZo0uMrLVJZQkjaw0lIqdWFBn6bPxnQ5+th/XXall3rboe2mvdrMHWYfxr5bKQvXxO2cve8H7+nu7mwx7otOF3vXLPAAouXX/qUlo+KaUBJWXprfYvnCvY98C51t3dbSSjmMuID2X/w17NBR7tIXPIafv5xIu96bT/ik/Z6075w34BQYV+xRcXF2MvsyJUXV1tOM7EE4v6q4ikw00Dz55kluE1yMDfkUbJ6WpGphBeV1RUGOltuNkVPzR/yO4Dv075cwse6cbNzc2251/6b8VTeyO1P/xLdZxl8Z2NzDCUSoyMnsQZYaVsOUXZWcaaYuwsC8U4U4yzx4jf09gXpra+EO1h3bBmdoQhSwyOsE42nriKIsE51sMGFLLEOvj/aaQh0UUzY0ZJSTjP9FIG3MrABdNjNNDeQlc+EowNpFvnQfuVOQMR3uXfedZSCnc0GeUx0tmfqC0O+9Jq/+D9EBQezv70Ix72F+zzwcYPvsAPNjPpxp8PPMpyo7+wf520r3jlz6vrJ8n29Dl3rzL0bfRSBrzAwBcOn0oTSqL09Yff8EJ3tY8BZeBrXKaxrqmD7nx1a0AZeGvYyExDJYeSaMTIYDN+5+w1ONbwt8nlCXYyFhLsbjgb4Vxr5ExoZLBBb21Lc4ehv9bE2WzbuVwk9Nea+O96OWcAjszfnnUIjYn0GJU1kPGC83M4KWS/Y7bX5bw9nf2eCV4y6/2IL+MAJPgrhuJvqPEHFQ9/DvwzTscPPNYT1p8T/t2Cx/il0t1g91+69YP+IxiPs85WhDZs2DBg1Tgzl2V0ojEWdLxqrNnXWJtQWUZtD/4vO840tXzf1zNnf4WiCf7HpVThAAuFDa0wlE+MVHAkyugpFCodRV1hNn4ows4uTuFnLxey8/FzR3LgzWwxZIz1sYOMaBc7yPSyz8BJ4wuplLXO/rRFhXvts6eIkWLgRF6nh5f00ce4HJReyoBXGPji4dPoo4sncjTXdmMzKWUtpGa8XY0kxafKgjjhD/Yr+AuqRpmOP7v5F/7w7EEZRbsad9ni8fxA5HC+2h+s//+oqadv/XODVx7J2k9lgG784CJatb2JbnimRtlQBlzLwA9PPIjuWrWNXtrW5No+urVjyFhDmcipoxI0viRuONWQuZbgkpFwuhWzAw4/t7UkDefa3vZuWr+3zXCo1aNMZE+f4XxDWchO/h3Za0kuJanXWwyE+dzuzo8upwIODsRlrbyA1/nWOIO9j8poUgbRicYX7D2neLQv9qITjS7FDxj7PSlDaHf+ZL9nxtvROPMDHv4uWxpn2GxgsYI0qeFvfY3NiHjCEfmLyD+8hucXzjKneJTokbKQTtp3Cx78mGvoZ8qf9D/I+NGVoyj5wArip26wvm/ZGRYuq6JI5QSKlI+jUNlodpJFOUssbJRWhNOMWEsMjrNNnQNUz34b6Idt6eQoIU4PQ8ZYF1PWy186LCVmZIzhd/zUK3cMLC6P0FGjC+iXNV25+1D9JGUgxwws4XX6iUlh+uQ9KzWyPcfc6scdOAYOnlBGPz/5IMN+gvEqh99mewr2kTlzCpUOpOY/7EexnwSfzv6y4qXSwoHAW+25dP0fqn3F729PK39vX/+6flIa2+nuX7fcP3gejWP95+/+ayM9Ur33wD1E9ZOVgRwygPJid551MN32Uh09uDYl5aGXMuBGBn595sF0yf2rqIMdN3rlhoFCFncv5HOoInagofwjnGdwpo3hDNRx7GCbzs61SnaySRYbSgXCYdb7phOtlktC7mHH2g52uK3d08b70R7OYEvmpnMe+5QIc/O3Tx1FMUplSuG8HOfncDak2+9I8GC6zBe34JEpByeZnf6LvwBrJWh4VOrDfGL+nIzfC3jREE+3fjPpfyZ4VCrBlW79DIXH+/H3bPCYO3buvl3jTDzf8DSaNc7seB5F4NApHptBq0aYnfYV7z3+kskk9T5yIw10dXjsK9HSXZRFZGdXuKicQoUxozQiMsXwoAyXVlK4kssoFnOqdryUOgciRslEOLlQJrGFSybiZ0N36h80xOr5ZyP/Q8lEvfLHQGU0RBfOiNH/rAum4Zc/5rVlOwyMiYXo2/Nj9MWHXqd1e9vtQPW9ykDeGIjyJv0PZy2jCaVxw7hF5KFZ42wwjaR0kZtexcNGQGad0/4rPnf8DaYRl2694aaBZoWZf8XvMZ4lyFzEPjCT+9fKX77wopHotP10+CRH45/1x5epMaklr/L2JaMN22JgQmmMfnPaErr8odX02q4WW1h9szIwkgz8jsvgXXD3yyPZpLZlYQBONZSDnMKlIOFMG1PM+mvlccPZhlKRZdECihaEjaw0SKnVc8baLi4JCb21rc2dhmMNf8NrlDOGE66Vy0X64eQLZTEfOf8IKorzmeCb9iJ+mu1J2D/QNMNPyXyxapwNZ39mixd7bTCNqkzax74N9i+cRHb7n237+cYPp5E2HH+KH1pjzS5/4zlgDetRNAWHw1s12qz4kpISfNaK0MaNGwemTZtmfDicVSLQLc4vKbtodobhZpDIYMk0Ay7oeDj3rHzZ4S/IePDU+e87qG9PnTcMEnaORUpZCHHaYgqVjDKcYXCScSHFVLYYO9DgMNvOCUqNnBW2lfWx4ATDv7oOTmdnZxm0w/rYgkByWOp3bww9iL3kWaVvLUzQt9/oDOLwdcweYQDr9OfLEvT1x9bR81tTkTl6KQNeYOCY6ZX09XdOIZQOH8z+NEeyIdMEFzZLuDKxn9LhsVmB/ZovfLb9V3x286/8KX/ZPD8yWT+3vrKVbn5J9Xe88D2kfUwxsGRcKf3spAV0yi3PGIfZeikDbmXg1o8cSufd9ZJbuxfofiFzFRlXcB6hZKH8XsQlIOeMLqG5VSVGqchpXCpyCmexQZutjw/EjDMx/s826Kxxecg3drcaDradrUnjdy9dEzkg8I4PL4U+kpEpg/NOOKewz8F5OjLPhtp/SDKIaDI5xSOICZk/XsaDP4zDCX/A5QsvwaBO21d8KpgWmZq4D+zOvwQzZoOH36u9vV01ztJ5IrPVaFONM/saZ/AEJ194gHo2rcrL92EoWsQlEQupoHIiUSzB3/RRLo+I7LEiCsWKKDJqAjvGYsTyipTkTLF2rgjQwrURuWKiUToRJROTb2aLtXKmWDv/jkwxvfzDwLfVceafyfTxSL40K0YPrtxEj2zUslA+nmbfDQ0C2necuZQSve1G2W+nGl2qkZadRpxqfGWn8SVlRr2qEZft/GerUZYt3k0aZ4bsQUk5a46uplbWh9FLGfAKA++YUkFfOnwKffTOF73SZe1nABmYw46Xi4+aaZRq1Mv7DBRw9YkqzlYbxVlrxZylNqEMv0eplLPWqoqjRjZbCf9/rhxpZK4hmxsZai2czY3SkEbGGmeq7d73e4+R2ZbPa9nECrrx9KVDZr6oxplqnGWr8aYaZ/trvNmpVChlUzPSOKutrR2AXhlu2uEE2PF3XCi7ITXlEakrk5VrvPXz7Lav+AlGJLU4Bw8Uf4MJgGfKP/CIMo9vW01dr/0rN99vCHN5M/vL+IlXSAarmsrZYRVUOGk+hUq5xnA05SSDiwtfwvgJjbBN7f20i8XDGllTrJq9ZHv59z1d6gjLzeR481O+Nj9ON1Z3GU5SvZQBtzJw3NhCGtvTQlf/c6Nbu6j9UgbSMnDpO6bTyTPLjDrw6ewHicw0lwFHpQNEZKZ7v9X+UXwqslX5ixjOWfCg6yc49w/2uVYZADvz7wT/WE09Xf34Bl+UnNKvreAwcMEhk6mkIEQ/e0rtyODMuvdG+sEFE2jp+DL63j/Xea/z2uOcMLBwbClNLEvQZC4TibUwlktGTixLVYAyzv34PygNuaW5g2oaWHuNHWkb69v5Xxu1cUALstv6cQDIl/n3nHSOP+RUXqNXHjPXOGdHpQwczqPSRWFhoWGPpzt/H2z/42U8+JQylE7G7wY8+IdWm/RfypBnsv9E//OFR9lB7IedtG8uI+oEj3Fn0362ePQflSGQFNXQ0GBopduZP8FztlmqVCMcZ5hwkIGb2CzAHYuxp5/T4oYToBZNBsU7408EIJ3y5wc8FmRJyzbqfO6+zL+ruBwinGDhEk59Zv2wUFFZqkQidMY4SyzETjFojSUjcWrq4xumN0RtnA3WxJlge/kf9MTwGhliKJ0ITTFoieF3vZQBKwOfnRmjFxp66eUmFSDW1eFeBqYWhemiKSH6yF2vureT2jNlIA0D0yoSdOvpi6iey5ggc0TsT6sAdTpBarGfoJcK49hsv3oBH41GDWeO0/4rPnf8NTY2Evi0s/7M/AOP9Qh8OgH1dOvXjXiUlcH+z8ic4vFgfWK/Z7f/fsNjPOkE0OX+xfzj+VNRUUFXPLaBntnSqM97ZcBTDPzyg4vo5udr6Dldu56at6B19or3zKGGjh66+YVNQRu6jncIBlDBooIz1aCxhmy18ngBxfn38lihoaWM19BhG89ajr3sLUMpySRXkULmWjPrrbV199FudrDt5cy1dtZe29yEkpFd1MG/272+8I4Z9KE5lQSNJDkvT2c/wN7C3xE4iMN6lFU02184nz/QeLQH+8Vp+/nEi70N/nDZ5U/xqf2KV/mDvY3gWKfrdzg8bPr9NM5wE9sRcD4QAsra/g5j0ocTsIOjM9/84+GNzSMuEWTMVIAP/U+H76vfSp3/+QOXTIxxmcQCwwGGcBHDAcY6YpHRkylcNob6SkdTL2eJ9VGY+HvOiBDp4v/AGYbyiFu5fmI9e7/w+3b+nf1heikDWTNw1iTOTGRj7J6tnIaolzLgUgYqCkOEsqIfvP15Q0NRL2XASwxcfewcOm7m6LRlTaSMthzei0YAMocysT/8gpfNtNPxKz7lDMoFf3YEqM1l4KV9p3g4rzCPTvHZtp9vvJPxj2QZfTjvd/RG6bMPvOalx6/2VRkwarTc99FD6FP3vGwcHuulDLiVgds+fCjd89p2+uuaHW7tovbLAwzgmQeNtdGJKM2oLOLstThVsvbaXNZhixaEqYCzVaJcHxJntHWcubartYuz2HpoU2M77WDdtQbOaOvq66ce/gdHXCcfTvayEwK/X/2+BXTYmCh1cVAfgmtw3o5KW9jHDFepzXweDPsxGzycYXC+OW3fKR6c4XwfePQfQVh2xu8HPDILcTkdv+DhDESQnV3+8t0+KjtgHp323w14ZKp1dnamNM7Ky8v3yzRD2Tx4XvkN1NzcvC9yEplNyEyD1w2ecaQr4rVESuJD8Vrxyp+T9TPQ30f9zXsozNli0BPb3hPhbDBOLWUH2I5kv6EbhnKJcJLBYZbkwI8k/87fU8bf9FIGDiQD7+USeIdVRuiHa5MHshn9bGUgKwaKuEb81xfE6YdcuuTF7S1ZfZaClYGRZgBZZ7/64EEU7uveZ3+a7U2xP2GP4vDcan8WFRUZmR5m+9UveBzGY7wYj5PxH0i8ZMoJ/3iNyEVskoX/odp3Ex57IuxnnPZf8e7iD5t1zGcm6w/7Vzw/zPPvBN/NkemXc7bZKzv0O3ikv0O0vewYmM7fwd9772y66N5XDM0gvZQBNzIQY4fGA+ceSd96bA09s7nBjV3UPvmAgSLOVIPzrLiwgDPYUg406K9Bcw36a7NGF1MVO9ni/LeJpQnDgdbKWWvQX+vgzLU5VcVUEQ0bwVqyX8H5OfYv2M/AvoD9K5nqZWVlRlCUVC4Q+8N83j4YHp8P+9MJXuxdxbuXP6mskm7+4a+BU3So+QsqXvhyOn7g4fw1HGco1YgbF57ATDzf4vnNVsBZ8SkBclyDaYSlyzzzK/+42fHl8NvaLlrT2mc4y/RSBtzEwCGjCuj8aVH6ysoOzuRxU8+0L8rAWwyw34wunR2nmp319D9P1io1yoCnGMCm9EcnzKNDJ5YZ/TZnkiFDSDS6EDmJCEzRKBoqUx+fg78r3n382RFwTjd/QcWLRpvT8TvB4zDGqhFmp/2g4KEbvqc/Rhf/bY2j0k6eemBrZ33HwAUHT6LFY4rpv/622siY0EsZcCMD0LL64zmHsYP3VUOvSi9lwA0MVHEJSDjSoLkG59qlR80yuiVlu5FphvPfTCu9mfcvcLZ5FY/za9E4czJ+L+PhX8HldPz5xCNTEJUtcInGmZ35S6eR5kV8W1vbWxpnOFCQmvUYjHjmJLJVbnYcUuDvUmPVXPYCmymp2ar4VCSB8peKjM5k/YCvMWPH0S9quujlRo1wc8OXv/ZhfwamsXbUlfMT9LXVHdTUo5tJXR/uZeC0iVGaEuqkS/ngTleqe+dJe5aegeO5VONV755hlPaA/YBITQm2Gs7+lMoHZvsrX3hk3mOz57R9L+Ml08zp+POJR2YS9jOwX530X/Hu4g/BibI/Hez5YdaYts6fHTz2v7h++coO+tNrqfI8eikDXmIAgSs19a3082c08MpL8xa0vs6tKqGbz1hGJ9/yLGtS6blR0ObfC+MtjxfS/11wpJHtLpqxEnw0bty4fefpsD+QPID9Dt6LC8FNeG22P8zBR4PhkakGuzVoeLHXnY7fz3irv0Zeiz1s3m+l4y8TPParuPyKRzUK1TjjzRQu0ehSjbXMNdYOhMYZ5uK2ui761x41gLxgEAStj6UFIfrJ0iL63ppO2tzB9UH1UgZcysC80gidPyls6KugDrteyoCXGAizw+zGUxbSuEiXsZnEhcwzv2iUZavRphpludMow+GDXY08M//50hhzovGVS4011TgbXGNuV1s3ffyeldTFpZr0Uga8xEAxlyW7gb97b3y2hp6q0/J3Xpq7oPX1iCmj6OvHzqVTb3suaEPX8XqEgemjiujOc5YblTJwZaNRphpn3tVIy7fGWL7bd4NGWbYaa/tpnEGTwFzmZjABZUT/wrmEa6iyOIqPEDbj2FybN7fK39DrB5kR923roQd2pCI29VIG3MbA9cuK6JecFfl6Cwvs6aUMuJQB9vHS9UsT9Jm/vkabmjpd2kvtljIwOAOHTSqna987ixr27jHKiOMayv6UMtaSWWK2vxRvjz+UwZRKAeDRLn/AS6aW4pU/L6wfKQOK54eT9St4OPpveGkH3btmlz7elQHPMTCxNEa/OX0xOyOepU7W6dNLGXArAx+YO5aOnz2WS4q+5tYuar8CzsDSCeV00+lLDRbMZeetryWzTDLFYIeIjA/O22V/A1y68/dc4mHDIANppNuXYCyn7ecCj/0KnJsYP5w94DVT/tH+YPhM5j9bvJTxTNf/TNoPOh5lKKEdPhh/dXV1KY2zmpqaAdRjlxqUuDnhmZTIRNkMmCMVsZiwqPDhWCRoDDg4ixQfLP7kcAXzjshb63oZbv2Y8ePGjad/7e2h2+vUcRZwW8O1w798bpyebeilJ/dqVqRrJ0k7ZjDw5Tlx+uMLNfSEimbrivAgAxDi/sUpC2gUdREivWBfmMtKSCYaNne4MrE/FN9rbIalLAx4U/4yXz/YVGFz65Q/xeeOP5TVwb7VzvrNJf+Dtb+3s5czvV+nvR26j/Hg107guzxvdDFdduQ0+vQ9rwSeCyXA3QxccOhUQnWC37xY5+6Oau8Cy8CxM6voO8fNNUpFY/+BMow498T5uWg0i4bUYOen5rJ6QcaLv8Epf7nAg39xjtmZP1S2kzKcik85J+3wJ8FsTvkXPMpI4j500n5LSwv8YytCtbW1A1OnTt2XRorIQHF+4WYVAWkRYMffcZMP5jlX/ATj5rAKaNvhL6j4iooKWtsdpZ9v7Arsl6wO3N0MfGhSlCAade92PRRx90xp744bW0izw510+SPrlAxlwJMMHDO9kr5z7Gy2p3bui/wzR85Z7VG8xqYEh+kwymEsw45FMJhENl40qAAAIABJREFUDmaCh3MEdq5b8IOVER9s/Nb+jwReNv9SxhCvpSxNJu27BS+Ru+b591L/s+VfNAVxnziZP8FjH4n7BwdGdvjLFi+ZpvloH/fjz56to3ve0GwzT37haKfps4dO5u/QXrrpuU3KhjLgagZQpvEfG/fSs1u0pKirJyrAnfvQQRPoksOnGA4za6aY2X6HvQnnCvYtSEaBVupwZcQPBB77JWQeOW0/n3ixN532X/Epe30w/tLtN8UfJPs9BBX6FV9cXIy9zIpQdXW14TgTT2wsFjMEDHHT4EaXzDK8Bhn4OyJ9OV2NmpqajNdweCCSDzf7cHhkt+Hzg47v6Oig5uZmx/z5EY810VBYZmhI6aUMuJGBZeUROryygH5Vq85dN86P9uktBmYWh+mSmVE6+Y6XlBZlwJMMhLnk6HUnLqAFo6KGfSn2o9g/0WiUIEg8nP2JjDU/4CFOjPHCVoL9CPt8sPFjvOAHzg8Zv1vwmD9E73m1/17nX/uf+/sH92NLQQlddP/r1NOPwvN6KQPeY+CPZy2lnz61QfXNvDd1gevxDacupW88uoYaOjWQNXCT75EBf3r5NLrg4MlGMgX2L+Xl5UbGC87P4aSQ83azvS7n7Vb7PSh4qQyQbvxlZWWGv2Io/hSfquxg5g/+HPhnnPLnBjzGg/vHyfyj/8Bj/AjOs7t+gEcwHu9bV4Q2bNgwgM30pEmTjMeQWYDdqtEFT/hQNVoVn+JvMI23TPkLMn5vVz99dbU6zjxiEwSumxWFIbqES+B95w1do4GbfI8NuDIaoqsWJOjLD71O1Q0dHuu9dlcZSDGArLNvHzOLIuxFG8r+tGqcSeaKaGwNVSnBXMNeNNKCiof9ichXq0aZHf7SaUR5Ba/jz27+hT/cu6KRMVylEvP9ly1eNMpGvH1u8EdP1tID6/foo1sZ8CQDiYIw3XP2Mvr8X1eyzdjuyTFop4PDwO0fPpQ+e9+r1KFafMGZdI+N9Mr3zKVTF4zfd76OXzLRKBONLexf0r1fztvl86waZ3bxsPdF0wvBdnAySKU0O+1LGUW7eLQv9qKT9hU/YDjLpAyhE/6t+MEqtaRbD7JfNLfvNTySw0TjDPxZ+/82jTNsNrBYMWip4W99jc2weMLh+UakK17DcwenkFM8ak5KWUgn7bsFD37MNfQz5U/6r3gWpOdAzQtfUoPdY7ZBYLobCxN9Z1ERXbFKHRGBmXSPDpR9vPSthQl68I3tdPvK7R4dhXY76AzgMO+OM5fQmOLovswp2J+odCCaAbAfxX6C8ZvOnsXfzZlnwEulhQOBt9pzdttX/P72tPJnb/3q+nn7+kkmk0YlFXl+DHX/p+NvMHyiqIgKEsV09l0rqblL9W+D/p3l1fG/d0YlfX75ZLqA9c2akj1eHYb2OwAMlEQL6JenL6VP/eUV6urtD8CIdYheZGDFSYtobvGAUakN+w85L8f5OZwNsl8x2xsSvJcuc8oteGTKwUlmt//IzEcQnRO8+Bu8iMf8Yz4xf076r/gUf1g/uNKtH9EwT3f/4P34ezZ4zB07d9+ucQZPoggUmjXO7HgOs8VjM2PVCLPTvuK9y98EXn//vbqDdnVpqRMvGgl+73MhO86+yVk8129M0h5do36fbs+P79xpUWrnL/sfcCQ8tPn0Uga8yMARkyvo6ndPo+J4bNjITTGezRpng2kspYucyxcemylk5jhtX/G54y9TjTjz+jHzr/hU1hUyF7GPzOT+s/KXL7xoJNppv4NLp1734k762wbNNvPi94v2OcXAxUdMpZkVcbrkgVVqLuqicDUDh08eRZ88eAp95aHV1KulcV09V0Hu3O/OPITKeloMCobK3IL9A00z/JTMl+E0zqz2Z7Z4sdcy1QhL1z72XbB/4eSw2/9s28833q5GmpU/xQ+tsTbc/WPlb/z48UZSVyaVEtNptFnxJSUl+KwVoY0bNw5MmzbN+HA4q0SgW5xf+P8Am51huBlwU+Dmkkwz4IKOh3PPypcd/hS/03jQ3lDbQ6829QX5u1bH7lIGIpzF82Uu1fhsfS89xf/0UgbczMBBZRE6ubKPvvDQGtVdcfNEad+GZeD7x82hQ8fECKXFRdNMDrfxMxP7yRyJBk0BXDC2Yb/mC4/NXjb9V7zyp+vH+f2fi/tn1e42uuT/1nEE+bCPMX2DMuBKBiL8HfiD982hZ+r20l2rt7myj9opZUAYOJedZjMri+nqf6xVJ68uC9cy8LfzjqSyaOp8XTTNcC6M83Ocq+PME5lnQ+0/JBkkWzyCmJC55LR9N+CROYR+OOEPuHzhUYYSvDttX/Ep/pCpifvA7vxLMGM2eJw7tLe3q8ZZOk+kOLucarwFWaMsW403pOL+dRfR33dpmQjXWgIB79j502NGSdHb6roCzoQO3+0MFLCj9/sHxeljd69UHQC3T5b2b0gGlowroeveP48a6vcamSy4zPabapwNGJk92Wq0qcZXdhpforHlVY24bOc/W42ybPEjqXGGwy6U5L/6iTr616YGfYIrA55lIMYlke88YzF9hkvf7W7v9uw4tOPBYOB/PrCQXt/dSre+vCUYA9ZReo6BOD9T/37uYRRjvSTrfsX6OluNsmzxqnHmfY011TjbX+PNTqVCKZuakcZZbW3tAOq946YbTsAZf8eFzbloQiBSVyZL8ROMyOXB0gIH4y9TAe0g4AcoZGTy/G6TOiU8ZyUEpMPHjyukIysL6DtrOgMyYh2mlxm4jDMkv/Po67SjVZ+pXp5H7TvRV94xjU6YUoSoL+PAGnZopgLWsJ8kstNchlzxuwytt+EEwJU/XT9ev3+wz7XKANi5/9Phn9/WTP/1yHp9PCsDnmagJBqhFcfPpU+z40wvZcDNDBRGwnTLmQfTTc9voic2pSoH6KUMuI2BmZVF9JvTFhGqW4j9jEwZlGNHpYvCwkIj0wx2hdX+tp6n5wqPvsA54LT9bPCYHylD6aR9N+AxfiR4SP8HK0Oebv7Q/3zhUTkQ/gkn7ZvLiDrBY9zZtJ8tHv1HsC2Sopz0X/A4dzBKNcJxhgnGh+EmNgtwx2IxIy3OroCyCLArXvlzsn42tferU8JtFoD2Zx8DS8oj9ImpMWONtvVqbR5dGu5m4EOTopTobKGr/13j7o5q75SBYRgYFS+gG09eQNGuVuOdZkHtKEd1wpmWTCapoaGBzPanVcA6naC14pU/WT+NjY2E9SD2q931Azz2U8CnE1Afbv25BY+yMtj/ITgS4wE/OPSx23+/4TEePF9CRWX0eS6DvF2DUvS7y+MMfH75FIpQH133lNqJHp9K33e/qihKN5+xjL50/yra1pL0/Xh1gN5k4PjZY+hb751rOMfkfF00jM1l42FPwN6EvYW/N7EuOQ7rUVbRbH9hv+N3PMYL+9fJ+MXeBn+47PKn+NR+xav8VVRUGMGxTtfPcHjY/PtpnOEmtiPg7ERAGZlYIgCt+D5CphkuJwLa+eYPD2887M39z1SAD47awfClpaXUFy+h/7eqg/rUJ+FNa8Hnva4oDNHVByXo2rVJ2pXs9/lodXheZ+CQUQV07uQCOuUPL6sWgNcnU/tPH188gS5chmCvvcam0o4AtZThlsN/0RhABlom9otb8LKZdtp/xaecQbngz44AtbkMvLTvFA/nFebRKT7b9vONdzL+XJbRxzPkgeomuv75zaptpt9LnmfgvrOX0U+e3Ej/qtnr+bHoAPzNADJ5fnryYjrt9uf8PVAdnacZuOiwaXT+oVONMWB/AfsPwUc4b8f5L2yI4Sq1mTPRssXj/B3ON6ftO8VLGX3gMX44Ee2M3w94OE9xOR2/4OEMhJPVLn/5bh+VHTCPTvvvBjySwjo7O1MaZ+Xl5ftlmkF8HZ5XfgM1Nzfvi5wUQXZ43eAZR7oiMtUkUlcyzRSv/DldP4gWDxeX0VWvdVKrZvN42mjwa+dZNop+uKSIbqxOUi1nR+qlDLiZgYmJMH1rQYI+/dfXqbZJy4u6ea60b8MzUFQYoRtOmkdTS1ICwdZMsaKiIkLkmNl+Ndurg9mvkqnmZjwy6SQy1Wp/Z9J/P+GxH7E7/+bxD4XHngh8yv5H1o8dPPZDiNzEIYHiU/vFfPGHzTrmw2n76fB7OnroMw+soYZO1WMe/qmt73AzA2OKo/THMxfRp+55hWoaOtzcVe2bMkCHTKygT7FD4ksPrFI2lAHXMnDNCQvo8HEJKi4uNuwP83k57CHYr9iPwL6AvYlMGbwuKyszgqKk8oDYH5ngsT+A/eoEL/aq4r3JH/YrcIo6nb9M8JI5mW79+h0P56PhOEOpRtyo8ARm4vkWz2+2As6KTwmQ48pU4wyRB0Hgv4NTza5+o5P2dGnKmWstgoB37OLZcXqWtfheaOwNOBM6fLczUBgm+hE7en/FkfF/XZfKEtZLGfAyA8snlNEPjp9NMda6yFSjCPYTMoxg/IpGLyI4FZ+ZxtmB4s+OgHO6+QsqXjT+nI7fCR6HMVaNMDvt+wGP/VppxSi67oUd9H/Vqq/j5e8R7XuKgRNmjaaLD59MH7rjBerq1WBAXRfuZuDDiyYSyjXeyBpneikDbmQAAdZ3nH0IlQ8YWSqGhpmU7UamGc5/M630hvH5AY/za9E4czJ+L+PhX8HldPz5xCNTEJUtcIlGmJ35S6eR5kV8W1vbWxpnuCGlZj0GI55EiWyVmx2HDPi7tcaqbIakZqviU5EEyl+qZq/d9dPFdvsP13bSpg414N1oEGifiD4wrpBKuWTjn7d2Kx3KgOsZOG9ajEuTNRhlpfRSBrzOQEE4RN87dhYdObmC7YvUYb7Yn+bITrE/UFZOgrXEfjWXbTtQeGTeY7PntH0v4yXTyun484lHZhLWE9bPcP237ocks8lreLPGtZPxuxkPZ5c8H6z3v7weqv9mfA8fetU2d9GX/r6Okupk8PpXifafGfj0wROpuCBEK56sVj6UAdczcPVx8+jhDXvo6c0Nru+rdjCYDCQ4YvWuc5ZTRSyy3/7EHDyEMvNm+0M0uZBphgvBTTg/Ndsfw+HxfuBhtwYNL/a60/ErPrXfccof9qu43Ii37vfltfn+G6r/eD+qKarGmYc1xvyqcWbU0B0/ga7fkKTXWvqC+Y2ro3Y9A/NLI3TyhEL6yXoVJnb9ZGkHaRKXa/zs1DB97J7VyoYy4AsGxnJ5qV+cOJfGFMcM7VwvaZRlq7GmGmW50yhzopFn5j9fGmNONL5yqbEWVI2z0soq+srD62nN3nZfPEd1EMrATScvoB/9ZwOt29umZCgDrmfg9x8+hK56bC1tatSyoq6frIB2cFxJjG4962AqixUYDKjG2Q5jn+ZU42vHDm/j860xlu/23aBRlq3G2n4aZ9B0sJYBxGYSm0NszkRAG4teFi/SBqVsIB4Kit+/jKLyl4qkQFqn3fWDg4jf1fXQU1wKTy9lwI0MjI2F6Yr5cfqvlWq4u3F+tE9vZ+D7ixL04T++rNQoA75h4PiZlfTVI6dQjHWkxB6VzBKz/SplJjKxXxVfYGgeS6UA/LTLn+LH7MtUc8qfZLqNFF7KYGL9Y/7sth8EPDbOt71eT79fvcM3z1AdiDJw91mL6XQu06iXMuB2BkrZEXEHO84uvHcl7W7vcnt3tX8BZWBuVQndeOpiatq725BBGuy8XM7PJbNMMsVghyHTDP9/pPHIfEMG/ki3L8FYTtvPNV6cPZnyb21/pPESTCf82W0/6Hj4K+C3GIy/zZs3pzTOampqBuLxuOEJhrMHNy08kxKZKJshc6QiJgM3FTzHOJxAY8ApPtj84XDFul7srB/BY+E+XB+ie7dpGbyA2hyuH3YZl2m8an6Cfry+k3arFp/r50s7yOV4ZsRo5+4Guu45Ldeo68EfDBQVRujHx8+laYl+Ki0tHdb+sJZFAQvYHOLKxH5RfK/BF+x/bC6Cxl9PT49RdtPp+BWfO/5QVgf7Vjv3bzb8j+P9zY7WLvr8Q2upMdnjjweojiLwDHyA9c3eNaWMrnh4TeC5UALcz8DySRV02Ttn0mf/uopauzS42v0zFsweYp3+5MSFtGdXSlNZyjKiDDbORXF+LhrLoiE12Pmp4lP8ib/BKX+5wGP+8Dl25w8yV+i34p3xJ8F8TvkTPMpIYh9vd/6Ab2lpgX9sRai2tnZg6tSphrMMl3hWRUBdBKQzFVBX/ATj5rAKaNvhL+h4fIk819BLv6zRaKJgmhzuHzUnnNHX2HH2wI4eerlRjXf3z5j28N1jCujUsRE6466V1D+gfCgD/mAApVD+eMZCam3Yazi/pIw1NqUwdrHphD0LuwqVEXBJWUfYq+Yyj3gtZfiMstEuwSNTDsFpTvs/EnjZ/KfjL5P23YKXyF/z/DvtP/ZPQwnAm9dfuvHnA28ev5P2BY/7DPeP3fFni5f1l037cI7ifpP+4/lRUTmaLnusml7brSUa/fHNoaMAA787bQH9s3ov/fYlDajSFeF+Bj6xdDK9c3olfemB1dSnGxn3T1hAe3jC7DH0bdbiM+83hrLfYf/BuYJ9CzJ/EOQzXBlxq/0oeCSzdHd3O8Jjv4T2vYgXe81p/xWfsted8idlOP2KLy4uRtXFFaHq6mrDcSae2FgsZghi46aBZ08yy/AaZCA7DX/ndDVqamoivL+iosK4yXGzZorv6Oig5uZmxXuEP5QowfzK/NudPzt4RDJv6einb73RGdCvXB222xkIcQe/OCtOu7r66c9bNTPS7fOl/eOgmHiYvrUgRp/jiPmNDfps1TXhHwY+sXg8nbeoitrb2wkCv1b7VewPiPvi72K/RKNR4/Vw9qsb8Yh+g30+WP9hr2F82Myk67+X8dh/YP/gdPyKV/5srR/e//69pplWPKvOBf98a+hIxhRF6bYPLaSv/v0NemVHsxKiDLiegavZGdHEGb8/farG9X3VDgaXgU8fOpXOnl9JJSUl++xvnJ+Wl5cbGS84P4eTQs7bzfa6nLdb7XfFx6msrMzwVzjlLxO8VCYQ/pPJpOEPAf9O8Obz73zh0X/4ZzJp37r+MH5kankdj/nE+BGcZ2f9yPgRTMf75hWhDRs2DOAwYdKkSfs84+ayjNkKUAcRL2m1orGBn3YExBUfoYqqsfTFVzqoP7jfuzpylzNw0oRCWlAaoZ9uSGoGj8vnSruXYgA6Z796vo4erWlQSpQB3zBQGo3QzacupKLeDsNpJmUxkDkC+8uaWWaN/DRr9IrGGYzrIOJhf4I/0bhywp9ZI8treB1/dvMv/OHhgjKKduc/W7xotOWqfThnoyXldOEDa2g7l2rUSxnwCwNHTSmnb7xrBp1y+3PU1au7bb/Mq1/HEY2E6WcnH0R/eWMnPbZxj1+HqePyAQPffd98WlJGHJTX/bZKEen2H1aNM9gdmVYqw+dli4e9j/akDCKcDE7ad4pH+2IvItjPbvuKHzD2q1KG0Al/VvxglVoG2z97HS+ZnrL+rOOvq6vbX+MMmw28GZ5WgCXTDJMgNf2xGTZnnklkLzyR2OwEHW/mxwl/ik+tL3jGkaJ8xWudtFf1o3xgQvhzCHPZafbxKVH6/rokJfu09p0/Z9lfozqOyzWO6mmjHzy5yV8D09EEnoFxxVG6+ZT51NXSYJQ7gT1qtV/NkX+olIC/w96A/Sr2FyI/xR7OBo/PM2sq4bWd9hWv/Llt/Zgjb4e7f9KtXy/ie9ifcMXjtbRyV2vgn7FKgL8Y+OSS8VTFlQh+9ES1vwamo/ElA6VclvvmDy2li7lM4552rfTiy0n2yaB+d+bBNLM8apyfmzPHkOmC/QnOz+Fkkv2G2V6S4D1r5hP2D27BI1NOKtVJsJL0d6j+I9MfZSm9iMf5NPh30n9UUgM/is+OP6wfXHbXD96P/fxQeNEwT7d+gcfcsXP37Rpn4rm2apzZ8TyKwKE404bSmEjnucTNaNUIs9O+4r3NHyIHsIZ+XtNDK5v7fPI1qsPwGwOFXK/x2sVF9L01XPaoRx1nfptfP46npCBEX58bpQ+zzpleyoCfGED53E/wQeAF/G/v3lQ0smiUDaZRlc7+FOPZrJE2EnhsxpAZ57R9xeeOPxx2ZKJxZl4/Zv4Vn7r/kLmI/V8m94+Vv3zhRSNR5v8v6+rp5y9s4QxMPz0tdSzKANFtpx9E33xsDW2sV90+XQ/uZ6CKS4uu4Iyzc//8ivs7qz0MLANh3ow8ct4RlIgW7KehnG6/AZKguQx7AwkD+JmpxpnV/swWL/ZaphpV6drHvgn2byYabVZ8tu3nG29XI806fsXb01gbjj87lf5w31k12qx4lF3le3VFaOPGjQPTpk0zPOBwVolAtTi/pGyj2RmGm1My0ySyF7ig4+Hcs/Jlhz/Fv8Uf9qj3sHbU33b2BPbLVwfufgauWpCgWzd10ZZOLXPi/tnSHhaGia6cn6BrHl9H6+s7lBBlwFcMFPCO9SfHz6ElY4spnT1ljiRDpKc412C/ZmJ/5QovmfXiHMBPp+1js6h45U/Xz/D7L1QCkchuuf8Hu38QmdocihuaoJ1axs5X3xM6GKJSPtT9xUlz6YJ7XqXOHg1Q1TXhfgbmjymh8w6ZQlc+vMb9ndUeBpaBiaVxuvPDS/dVz5JkDtE0w7kwnFM4V8d5OpIFhrLf/IJHEBUyr5yOH3hk/uCnE/7yiUcZSozbaf8Vnx1/EsyITE/ch3bXjziDWUddNc7g6cdl9lxmq/GmGmUR48sgG423sYx/rqGXflWjmgKBtT48MPCPcanGXVxO9B+71cHrgekKfBeRlXPe9Bh1t7bQd/9TG3g+lAD/MTChJEbXfWAujUkUBFKjLFuNNtX4yk7jS8rWeFUjLtv5z1ajLFt8rjTOGpO9dNkjG6i2qdN/D0kdUeAZ+OLyyTSuqICuenQdazRrOmXgF4QHCDj34MlGL297ZasHeqtdDCoDR02tpB+duMCRRhjsRsl8caIx5hSvGmfe11hTjbP9Nd7sVCrE+s9Y46y2tnYgHo8bnm87AuqiCYFIXZksxU8YNi0Xk4OyJWb+nApoI3IS/PsRX876I7sG4nTt2k426oP69avjdjsDR1QW0NFVBfST9Um3d1X7pwwYDCwfVUAnjR6gix5cS119mimpy8J/DJw6t4ouO3IqwVFsDo5KV0bc7ubUWsbcKR72m1R6QJDRUGVcMEODlVF32j4257BDFb/LCPJS/icaD4J0wYSy/tKVwbezfryAx/5s9OgquuW13XTH6l3+ezjqiALPAL4Xbzp5Hj24Zifd+8bOwPOhBHiDgZ+evJDufm0nPVXX4I0Oay8DycDHlk6iLxwxnc9n377/wOE8yrHD/kcGvJ3DfexfssUj0x4V45y2b8VnUoZb7Eezc0La9woe/g1c4lyx2/9c4cE/KpbYbR9lB+EvcII3lxF1ggdv2bSfLT5d/1FpAkF2maw/wbe1taVKNcJxhgkFGVLGQgTMY7GYIWAoAoDi7JEyjVZBQMWnyoAof13GeoJDFgLiTtYPHgytBcV0zdokdfap5yyQ1ocHBj27JEKXzI7RV1Z2kC5TD0yYdpGKIiG6ZmGMvvzweqpp1Gh6XRL+YyDMG4TLj5xCJ82u4k1qj7HZMdur1tdmAe9kMmmUWDHbv4oPFn+NjY2GoLvsf+zOv+Bh/8phh5315xa8jB/3B/Z3cLbi0Ge4+wf9x/uBx/i9hMf4Ht/cQj94qo76NGrPf18OOiKaXBbjMo3z6IK7X6VdbVrVRZeE+xmIRsJ03yeW02V/e4PW7mlzf4e1h4Fl4DvHzaN3TEhQIpEwzj/F/sH5sGgYm8u+y/4DZfzw96amJsPJgbKGQcNjvLAfnY4fePCHyy5/Yq8q3pv8Yb8F56zT9TMcHmcC+2mc2fG8wdEmAspYnE4EoBXfZ2SKeZU/PNzxsDf3f6hIVbxPBDCxfjLB13cP0DVrOqmpRx1ngbVAXD7wMbEQfYN1zv5nXZK2qs6Zy2dLuycMfG5mjP66cjM9uTllIOmlDPiNgdFFhXTd++fQlLK4MTTYH1KGWw7/RWMAQWGZ2C9uwctm2mn/FZ86zMgFf3YEqM1l4KV9p3g4rzCPTvHZtp9vvJPxD1dGH8F+ycJiuvThDbS7vdtvj0QdjzJgMLBsfCldsGQcffH+1cqIMuAJBuZWldCKkxbSeezsre/QZ7MnJi2AnYywzvKNpy6midFe6uzsfJsMEIKPcN6O81/sQzKp1Gbev2SDhzMKzjun7TvFS6U14KUMpZ3x+wGPzEJcTscveDgDEdRnl798t4/KFJhHp/13Ax5JUXxPpzTOysvL98uUgpccnlfc9BBIlshBZJohkwheN3jGkRWE15hELAbJtFK88peL9dPOKTzXrEnSzqSWEwug/eGJIUfDRNcuKqK7t3XTs/W9nuizdlIZWFZRQMeU9tDFnHWmlzLgVwZmVCToZyfMoYp4wX6VANLZr5JpVlRUZGTKm+1f8/sHs38zwSOTDfay0/YVPzL8YU+E+ZT9j8xXpvwDj/0QIlexf1J8ar+YS/6k8onsP833n5V/bNYxH+b2BY/7Wf7eNcCZqv+ooXX1HX59JOq4lAH6+tHT6ZUtDXT/Wi1FqsvBGwycMm8cfWzZRPrEXa+qJp83piyQvSyJRuim05fQ5JLCfZXcxL4wn5fDHkLwj9gfsF+QKYPXZWVlRlCUZO6PFF7sVdhPTtpXfMrezxd/2K/AKeq0fS/gpbJhuvsnk/5ng4fz0XCcoVQjblR4AjPxfJs1upBphsupxpbilb+h1s+4CRMNjbPadnWcBdIC8cigvzwnTls6+ukedp7ppQx4gYEqzpT87/kJ+uRfVlFLV58Xuqx9VAYcMfC+GaPoa6x3VlgQMTKMRKMsW40xxWen0Sb82dV4sM5fUPGiUed0/E7w6TTK7LTvVjweLGPGjaP/fWEr3bs2VUlDL2XAjwxEuVT3H89YRBc/sJrqmrRUtx/n2I9juvTIGYRsnhVP1fhxeDomnzBOJu0pAAAgAElEQVRQVRSlX7HjbFxJzBiRVWNZNMrsaCzhc0Tj2Mt4s8aZk/F7GW/VOLM7/nzikSmIyha4ROPMTv9zpTFm1mjLR/v7aZzhhpSa9eiMePIkMlZq9KPMCP5urdEqmyGp2ar4VCRBUPizrge78z8YfhxvZG+u66XnGzSTxyc2hS+HcfzYQppbGqYbqlUrwJcT7MNBFXKm5JXzEvTY+l10+2oVh/fhFOuQ3mQAhy2fO2QinT67wrDJrPaG9bVUTjDbbyhLhzJv6ezfofDIvMdmT/G550/K7jnlfyg8MpOk0kam82fWeAYe+yFkmh0ovLX/dtsPEh7BnbI/lfViHj/u+Wf3dNP3n6yjHtU10+8OHzNw4qxKOnvhGPrcX1dRW7cGTfl4qn01tJ+cuJDufWMnPVnX4Ktx6WD8xcDU8gTddOpB1NXabFRiw/m52f4wBw/hjFPsEdhvosmFTDNcTvBoD/ZnNni0D7vVafv5wou97bR9xaf2K075w34Xl1/xKOWuGmce1hjLt0ZcJhpl6TRD4DHOVOMMqcuPNUboL5rJ4y/LwmejmZQI02dmxOjqNzpJ1fh8Nrk+Hs4Zk6I0dqCTvvZ4DfXpYaGPZ1qHBga+/96ZtGRUAZUUFxubVQQ3OdW4yjdeNcpyp1GGwwu7Gndm/vOlMeZE4yuXGmt+0TgbN248rW3o5LLFG/R7UL8qfM0Ab7/p2++eQU3tSfrRk9W+HqsOzl8M/OmcQ+jCe1dRa5cGUvtrZv01mgVjSoyMs507dhgDQ2IKLtFYzkajDPZbNninGmXSf6d4P2iU7eD5zEajLd8aY/lu3w0aZdlqrO2ncQZNB9zc5jKM2Exic2g+XMCikcUD54f5ZjC/tgowy+GEXTwOJ5AWqPh+wnwEjT92fNNrLX300w1Jf32z6mh8x8CKpUX0Xys71HHmu5n174AqoiH69rwonXf/Gmro1M2of2daRwYGKhOFdNeZB1FrU+O+TKB09qxkppjtXylTkYn96wc8yihKpQn8tDv+IOKlDCjmH+OXTLNM+VN8qozqSPKH/SWivD/1wFqqadJ9hn5T+JuBsliEfn3KfLry4TW0bm+bvwero/MNAyXRAvrFqYvo3Ltf9c2YdCD+ZODEuWPpqmPmGPYfMs1g15nPx8WZZj0/l8w0yfSCHRQ0vARjwSZDBp7d8ecaL86eTOfP2v5I4yWYTviz237Q8dgPwO80GH+bN29OaZzV1NQMIP1MalDipsXmRSITZTNnjlTEZGBRw/ONwwU0BhycO4oPLn84XLGuFzvrJx2+vXeALmWHhCZE+NPI8MuoLmOds0d299BrzVr6xC9zGoRxXDI7Rn9ZuYX+XdcUhOHqGAPOwNzKBF17zAyK9iWptLTUYAObM1yZ2C/WsiqKDxZ/PT09RtlNKatjd/4Vnzv+UFYH+1Y796+V/07eX/zwmc36/Rfw74WgDH9+VRFdsnwiXXTfqqAMWcfpAwZOWzCelowvo+/+c70PRqND8DMDlx89i46dGKeKior9NJWlLCPKKOJcFOfnOFfHebpoSA12fmouK634/PEHfwf4x0+784cy/1JGU/H2+ZNgRKf8Cx5lJLGPtzt/wLe0tMA/tiJUW1s7MHXqVMNZJp5ws4C6CEjj5sZkm9NO5f34aRVAFAFvJ/h0AtJ22ld8n/EwxsM2V/znQwBcNBuuWN1Be7q0CJ6fjQ2vj+1MLntXxRk8v6xVnTOvz2WQ+n9YZQGdPjZE5/zl9SANW8caYAZOmj2avnLYRGpsqDeCvaz2q5ShlrIksKOQaYagsEzs36DirWW47fLnFryUQc9F/6WsTibrJ93484HPdvzmMvLYbCJy2s74s8Wby8gP1j72M5Uc1XzX2gb69SvbtVJAgL8PgjT0698/h56o3Ut3rtoepGHrWD3OwHUnH0TPbG6kP67WdevxqfR992/mMo1jw0nq7u429heZlgGH/QfnCpxpyPxBkI9TPJJZnLaP/qJ9L+LF3nPaf8Wn7HWn/GG/gnN7v+KLWeaB9zIrQtXV1YbjTDLHYrGYUcYGN40IZIMMvAYZyE7D3zs6Oqi5uZnwfnjWcZPjZj1QeBFsd9q+4ruM+fESf01NTUbJm5/XdNOrTZrJ43uLw8MDXM7aORdMj9Ilr3ZQn/p4PTyTwer6uHiYrpofp0sfXk8bWOdFL2XA7wywzAudOb+KPr14DHV1dlB5efmw9qvYj4lEgiCALPZvNBo1Xg9n/x4IPKLfsEkZrH3Ye+gf7Pd07Sveu/xxuRBj/+V0/oOO7+ruoQeqm+iml7dTj5az8PsjX8fHDFTEC+iO0xbQpQ++Tmu1TKOuCY8wUFwYob+ddzhdweVFn92ilTE8Mm2B7Ga8IEyPXHAE9fF5OM7LrfY3zl+x30BwD8434aSQ83Y5P0eZODlvt4uX97sNn0wmDX/CcOMfrP9mfFlZmeGvSMef4lP7Pev8gz9kWsE/45Q/xTcawbO8b14R2rBhwwAOAyZNmrQv8tZcljFbAeog4q0ab7jJ7QiIKz5iRFqAtwEK0b07eunvO3sC+UWsg/YGA1OLwvSthQn6xmudtD3Z741Oay8DzwCcCFey4+ypmj3025WprHO9lAG/M1AYDtEVR02lo8cneAPWuJ8GgWiUofICyvLBDkGNe0SEmisrgCPza9Es8Doe9iciX0Wjy8n4zRpfXsPr+LObf+EP9wfKKNqd/2zxopE2WPs4uFrT0k/f+HctdfSoreb3Z72OL8XAGfPH0FnzRhs6UcleXfe6LrzBwJzRxXTLmUvpw3e+RNtbtaKLN2YtmL2cP6aYfsVafLCdYYfYqZRm1ThDUNRI4tFntCdlJOGEctK+U7xowkkZQ7vtK37A2K9KGUIn/FnxdirNyX7R3L7X8JLpCecj+LP2v66ubn+NM6nZj8hZ8ZTD8y1lL6RsnjnzDJGueA1PJB4SeH+Q8VZPr13+FL+/pxz84XqmoY9+rSXwgmmJeGTUhWGimw4pphs2JullzY70yKxpN8HAkvIIvae0l7786EYlRBkIDAMJjg696uhpdDCXK0UGjthfiPyEPYvXVvvXXLkAlRbwd0RSyvthDwseziOzphJeK/6tygde5M8c+eqk/4p/K/I4H/zhftzQ1E1X/LOGWrq0ikVgHvY6UPoGf9fV7G2lW1/ZqmwoA55h4LhZVXTpkdPp9DteYq17LefimYkLYEdPmF1FV75rBjW/WS1L7H9z5hgypRAcJBpo2C/gfB37DXm/BN+5GY/zf6lUZ6f/qJSA5Jyg4SWT0On4xb+C9eOEP7/gwR+CWO2uH2R2Yr+eDR7cczBg5hpndjyH6TTS7ODTaZQpfqcRCZCJxobf+FvXTvTTDUktgRdAQ8RLQ/7KnDhVt/fR/ds1O9JL86Z9Jbr2oDidd9/rGomsiyFQDIwrjtKP3zeTyge6qL293bCvYFwjUwabEzi7nGicOcGbNa4Ub5//XPKHyMtcaJzZWT9u0XhzqtFn7T8eJMhczPT+OdB4lAnqjZXQ5Y9V06bmZKCeczpYZeCuMxbS+Zxt1tLVq2QoA55h4MLlU6kyUUj/80S1Z/qsHQ0mA184Yhp9bMlExxplqLQFO8ipxlm2eLHXnGpUoX3sm2A/O9VoU4015xpjqtG2v0abnUp/uO+sGm1WfElJCarMrAht3LhxYNq0acZiR1omwHizOL+kbKPZGYabQzLLsMjhyQQu6Hg496x82eHPS3iJrDbPv53+Z4pHGdGOeDl9b00ndWl1iWBaIx4Z9VGjC+jgigK6oVoPZTwyZdrNNxn46JQotTQ10/XPazSyLopgMTCmqJB+ddJcCiXbjIywoexfiQQVDWAwhc0K7N9M7J90eGxWcdnBi6aaOCcUr/yNxPqRyiNO118+8e1clvFLj2ykTU1qnwXrCa+jfeeUcjpxRjl97ZG1viBj8bgyOnbmaPrz6u20o03L9/liUgcZxI/ev4B+v3IbrdzZ4udh6tg8zgBvAeg7751L751Z9bbzc0lmEE0znAvDOYVzdZyno8zdUPab4vsM/wLOm5E5JM41u/zlEy/BkE77r/hUMKVT/iQYEplquA/t3n/iDOYAW9U4S6dZka3Gm2qUvaVR5kTjzsyfISg5itOfV3dSR5+m6XvctvB194sKiL65oIi+trrD1+PUwfmPgaVcrvGzM6J02l2vUbJPIxT8N8M6oqEYWDK2mH7w3pnU1dpsZJzBmaUaZ6ma+XY1qkRjyqsaaapx5i+NM8xn2ahK+vYTdfTUlmZ9ECoDgWPgD6cvoLtWb6O7X/eHju03j5lD758zhnr7B2hjfTs9t7WJVu9qpVW7Wqi9W0uw+mmB//6sZXTeX1ZSH8+1XsqAWxkojITo+pMOookF3QQd1ZHWKMtWI001zgb2afKKxpUdjTc3aKypxtn+Gm92KhVi/jLWOKutrR1ACQvcdHYE0LEZkUhbmSyneKcC0tK+4p0JcHuFv342mL7+epJ2acqZW20G7debDHx/cRH9bL2uVV0Q3mIgESH6+bJiupK1X57dppGd3po97W0uGJhYGuXMs3mUbGk0tHvTlcVOV4bczubKjIf9JZUe4JzKpAx3LtvH5hB2vNP+Kz54/KUrA29n/eQD39XbRxc/Uk3r6zWgKRfPSf0MbzEwa1SCfn3yPPoEl2nc1OT9eyAaCdOj5x9BG+rb6Np/V9Mnlk4yss8KwiHq4eDaP722nX714mbO4vDWPGlv387A5PI4Z/HMo0/du1LpUQZczUCiMEK3nrGUQm0NRj8H2z/gcB7BebD/4Vyzc7gP+z9bPDTVUDHAaftW/I4dO4yMuUz2L2bnhLTvFTz8G7jEuWK3/7nCg3/sT+22j0oqqIziBA+clAF1ggdv2bSfLT5d/xEciyDPTNaf4Nva2lKlGuE4w4SKQGE6AXMRABRnmZRplMjS4QTQneJjsdh+AnB22883Hg5JCEA6Hb/iU/xh0d5S101P7NXa7K62HLRz9KXZrHPW1kd/36k6Z7ocvMXA2ZOjbBQ20M2v7PBWx7W3ykCOGEBJq28cPZXamhr3EyDGZsls71pfI3hMBMCTySQhU95sfyreW/w1NjYa8ykC1HbnT/AiAO9VvIwf61sE4HHoM9z6x/jxfuAlc3Ok8SjzXlJWTj9+dgs9XN1Aeo6eo4ekfoynGDhlzmj64OxRdOF9q6nfB96k988eQ988dg59798b6O/r9xhzUREvpDmji2n5pHLa1pKk+9fu8tQcaWfTM3D24ok0l+f1u//a4BmKxpVE6dCJfG7FPX5lRwttb9XSwJ6ZvCw6WhoroPs/vpyor5eampqM/QNkjHD+K/YTztdFQ1nKtsv5OexNlKHD34OMB1+wH53yBzz4w2WXf7FXFe9N/rDfgnPW6foZDo89/X4aZ3Y8b3C0YXEi0wuXEwFoxXubPxEQN89/urKX+Ls5EmEoAfCh8E+y0+y3m7SWeRbf6wodAQbOmBSleaVh+v5aNZZHgG5tIocMJLjUxNfnFNDH731DDxlzyKt+lLcYOGRCKV1zzAxqbajnTWzPfvaLlPEW54HU2EdQVyb2T67wshl32r7iU4cZueDPjgC1uQy8tO8U76QMei7bz7b/2eKHG39HVzfd+OouemB9vbceQNpbZSCHDPzkfbPojle3GOUMvX5xUhld8775tGxCGTsCVxlOMr38yQAcT9dx6bsXtjfR7a9uc/0g0d9jZoymb7POFUqI9nDJ++JohO5ds5Nue2Ub7e3odv0YtIPOGcAz6cfHzSIE7OAaTAYIlRpw3o7zc+wjMqnUJp8H+y0bPM5f4bxz2r5TPJwZyOwBHv1HEJWd8fsBj8xCXE7HL3g4A+FktctfvttHZQrMo9P+uwEPDfTOzs6UxhnqsZozzXDjw/PKb6Dm5uZ9kYMiCA2vGzzjSBdEpppE2uJD8Vrxyh/WT0dHB7W0tDheP4IvKSmhzsJiukK1o5x/qytyRBg4pKKAzp0Wpate76S2Xo1xHhHStZGcMXDFvDjd8tJmemarlmvMGan6QZ5iAIdzx00fRf/viEnU3NiwT5AY9i4yySQy1Gr/SqZZUVGRkSlvtp/FXlb82/nDfgKbKaf8HQg89kToz/9n7zrAo6q27k6dmXQS0huBEELo0uwCFrBj7099/vZeUbErdrE/uz6fFUWxYkNULIgovQRISIVQQnpPSP69znDCzTAJc+8kmZJz3vc+THL3vefue+7MPmedtZac/3T1/OxdX8WHE+aD2LmLRRIj+TMaHxwcLDxGXmXm9Jx17NHnBSwbj/oAVZ11mwxEWvzpyclpdBFL3XmDR1RooD+9Nn0ENbS00hVfrBb/quadGQjhZ/3eGaPpvoWbmLnl/t6UFn9feuf0MYLVCTZkVUMLDWCZ1MvHp1IQy/jdMH8d5ZV7vlSqd4425+/qgtGJdF5mpJBBDAsLE+QSybxHfSvXx+V6OeYP2PyjrR9xPH52VTzqNfTP6PW7Ix71Iuo3I/mT9WZfjcd8BaCo0fvvC/EYX8C77L1/+7t/gI8COINUI15UIIGOIN8S+ZUG2vi4MeoxBqaailf529/4wWITJt5XL6+jetYwV01lwF0z0C/Ah2YND6LHN9RTfp2a1Lnrc1L9sp+BkxICaEhgC1393SaeAKosqQz03QxMGxRJ141PpNpyqycAmPPd6VHmrMeZt8Tr9XjA8VK2HTtw+2q89Jgzev9G4u15lOm5fm/E1zc105zsMvrvKusOX9VUBvpqBu4/fADtqqmnp37P84oUZPYPoVenD6dKBiU+WbuN/t5SSSUshbervqM0/mGp/Sgl3EJz+ZhGZv6o5nkZGBQZxIyzLDpzznKqa97t9jcQzlJ98/81nl5cUkDvr9ra3t8DmIn0/AnD6O3lxey9V+T296E6aCwDs48dShOTIrpUntB6lOnxWEKP5PxDepx5YrzW48xI/z053tbjTO/9uzIeTEEoY6BJjzM9/e8ujzGtR5srrt/B4wwvpNSsR2ckEid31sqXHZNU/N1Wo9X2ZxVv3UnQ1/MnPT6Mjh8Zjw9LLJTcv66eChQYYexbXUX1WgbuzbLQt+xxtqRMefL1WtLVhbolA0kWX5qREUhXf5tD+ZVKBqdbkqpO4pEZAPPs8JRwmnlwCpWV7hQyI47Uv9qdpWDeo36BLJ3cbLa/+tlT4+VOPqP9d6d4bNaSHl2OPj9t/xGPnZ/Y8KXiHRv/zuYP860olgF6+q9imp9TJuSyVFMZ6KsZiAkKoFeOy6C7F2wQXkve0O48Ip2Oz4imuWtK6Oj0/mRhJg9AtLU7qumNf4ppMzN6/PiLe/a0odQ/KJA+XltCpw2Lo+rG3XT912upWX0meMwwmDIwiqYNjqbbvsv2iD4nh5vpwzPH0LssK/nS0sL2PscEB9K8c8fSrwVldPv3GzziXlQn9WdgwUUTyMysQ9T3YI6hYXMS1j9BDpCeZtrNQ7Gxse3r6ah/pCeXK+PRX1wfdauR/rsyXtbbRvuv4q3zFaP5w3wXzVvjzWaz8jhTHm3GPep62+MMU+CXNzfSUgVG6P9GVxG9moHj4pgKbPKhtwuUpnmvJl5drFsycNdQ3qm7eotYfFRNZaCvZ2BKagTddlAy1VaWC+YZdt4pj7Pu8wjD4oFejzh38mgz6lHW0x5fnXlsoL/a/Lmq/919/80tu+nlFdvok+zSvv6Rpe5fZYAOTQqji0bE0sXzVgn5OE9vYPR8dt5YBsfq6RK+Jz/eyDImIUywPEbGhtJjv24WwFkUA2avnTxc+Eut2lZNlY0tVFrbRC/vATPCzf4UH2qmGv799tpG9qLy/Nx4+rO11//bDhsont+3m3Z6xO2ZGDR57eQRArB96Jcc+qPQCp4EsHf0kP7BFOTvR38xQ1I178tAbIiJPjl7jADIUM+iKY8zK+sSxBxv8Chz1qPN1R5jrr6+O3iUOeux1sHjDJ4M2sGNSaxEwkHLkwba2HErBw9og9qXQfuzilf56+7xE8NfRl+UtNCXJR0lGbzvK1jdkadnINbsQzdnWOi2VUrP3NOfZV/s/6AQX7ow0ZfO/9wzdnr2xWek7rl3MzCEZYOemzqIKneVCtChq/pXu7MUygOon6XMhSP1szvEQwZSKgU42n8pY4n+q/jodqaZ0fxJppqK7/r9wXyzf0wsPfxHAS3MqyC1DN67n43qau6ZgReOSWf2S7FgunhDm5QWRbOOyqBnF+fTR8w40zaAaNLLcASDaC+fNJye+G0zfZG9nT+HrUfiH4Aar/DfopkFhJ+LWVXhTmbkFVTUe0OKvOoe3j19NN30zTrawaCnpzTIg2LshZr86NWlRfTuqi3t489T7kH1U38GxieG09Ms1SjBATC1UAcDSEP91tV8Aevq+LtkpuHqYJ4ZjZdMMU+Ml5upcP9g4OnNX3fHy+fp6POzvX5vx2O+ifmpzJ/e6/f1eOBd2BTbWf4KCwutHmebN29uA/1MalDipQMyCVlGTPblZFj+LGmmGNT4cMDPuBjiAJao+L6bP3vjRc/46SoeA3lptR+9md+o/1tNRagM9GIGgv19CHKNL+Y2UEGt0tfvxdSrS3VDBoJ4h+QdmWZ6+o98+rukphvOqE6hMuD5GTiEd/DfcXASNdVUtU9OcFdSucCR+kfKNEpZFhXvWfkD4xCTY6PPT8V3X/4gq0PkQ6iwZv+1lb7J9Q6AwPM/KdUduDoDyWEmenzyALr0s9VU3uAdm01vOWQgHcsyjdex5OLaHZ3XpXdPSqfDB0TSaR8soypmlWnbSZmxdCRLAMKDqr6llU7OjKHJ/PMt366nZVu9Q87S1WOvO66fHhVED0zJoMs+X001Te7vb6a9Z0gz3nhwGh2U0o++2biD/rOkkKqb9o7DxDAzXTE+hYZGh4gwsCQ/XL1Vjb/uGDguOsf0obGEz6e2tla76+daMglkvLEuivVzrKsD3JAeUrbrpVpPZUlGUPGuyx/wDuQf/+p9fpD5x/NU8cbyh82YwJeM5k/GQ0YS83C9zw/xVVVVeL9n++Tl5bWlpKSIlx3N1gBdGkjj5cZgwd/R7NFQuyvenoG0nuur+N3iw1jsxOQPZ/zrbP5cbQBeXV1N23yC6ZFstTPMRbWBuqyDGWDcjBlnZlpftZtZkt4xaXXw1tVhXpKBc1MCKaylgWYszFM7+L3kmarbcD4DaREMKB/FE+T6auw8s1sPSxlrTIZRbKP+AtMMRb8j9bOnxsuds0b77y7xmD8ADNX7/Oz1X+48duT5u0u8s/cv4/G2Yfxj57Oe+3c0Hp5mwRGRNOv3QvqtSC16O//pps7gLRmYeUgyBTCkfNfCjV7DeHn3tFEUwnKN589dyWCKff/oYPY8m3/BePopbxfd99Om/T7OSEsAzWFfqvkMcDy9OL/9+AD2STPzuXgqRw0MsDXtVhsg95vMbjzgotFJlBUTQrf/kM0yo9144h44VaQlkP00WwU4plVEvWpCKp0zIp5+yC2lB37OEVcO4jH14vHDWE40gJ74PY9yy+oEiDaWJUfP+XhFB6DXl+tHb5BY7YGUu90pr504gE4cGEYWi0XUjSCTNDU1CTKJozLk0kMZYBqYP9hkZTTemeujv7i+0f67Ml7Wm0b7r+Kt9brR/GG+g02F3hofHByMucxsn9zcXAGcSeaYyWQShtZ4aaRBNpIhDb/BTsPf6+rqqLKyknB8RESEeMnxsqp4lb+eGD8YXw0+/nT9CiV/53ZVg+rQPhk4KymQUoN96amNDSwhohKkMuBZGYg2+dKMwQF05bc57APhOVIpnpVl1VtPywAW0ob2D6I7DkyicJ8mUffCENnR+hcTaxwv62cs/huNx+43TFI6i0c9jvNr63ft9VW85+YPoC3mX0afv7PxGL+uHD+Yj9a1+tIji4tpaUm12tzhaR+kqr89loEIBpdenJrOUoU5tNRLPJVC2K/s5RNH0N9bK+gZDcBlm8SjmD127+TBdAfLL/5WYPWY6qolsNfZ/04bSR+v2Uav/F0oDo1jv6KbmDEEXypIQOazjOMn67bRL/lsW6LmcvtLqdN/92PQ8ulpQ+mPonJmYnWU5HT65D1wgqvGp9JxzISc/sE/DKDtHSDwPHuG5fuGRIXQce/+zQDsbjotK46uPXAA3fZdNvudVYjeACB76YRhtKW6oR1gs3Ds3ZMG09srttCGUqX60QOPrVtP+eTUTBps2S1AM6hjYf0c4IGsvxsaGsR6OtbPw8PDBeOloqJCgBRyvVSun3tyvLxfo/fvSHxYWJjAK+zlT8Vb53v28g+mFfAZo/lT8eVi8yvPe2b7bNq0qQ2T6cTERPFBAiaZVpZRal4aNZDui/GSlouX28j9q3irR5y9/N28so7Km1X12q3f+upk3Z6BoWF+dGFqIM1a30DVLWq8dnuC1Ql7PAP/l2aiRRtL6NvN+1+A6PHOqAuoDLhRBqJ4p/rDkwZQkqlVAAhaDXzpUQZZDsj6SU80TKq7UmqQnsGujkf9CVkR6bFlpP9SFsPo/bsyXt2/c89f5g+vK5h7esfP/uJDQ0Opoi2Q7l5UQPnsUaSayoDKwN4MDI8OplsmJNB5c1d4XVrM/n4CgLDX+OuV7j4inSYmRdDlX6yh4qq9nw0A3m4/bBBNGhBFdRyfs6uW1uyopkaem104OpEe/CVHMIPCzQH0KntU4XiAFiu3VdF0lneExOPdP25kD8VdXpdTd7shsABfPWkEzfg+m3JZxtDd2w0HptEZw+MYHFtKlQ0dmZAAYE8dGkcnf/A31Te30qfnjKU6ZqY9zv57kGgsq28WYBvG7Zj4MDr1w2XidqemR9Nd/Dv47x3BsqNxoSaWzs8T59hZ20jNXSC4/gw8xvPx22p4Y5diSvbK8PnorDEUzxKdqHekxxg2NelR+pIeZ66Kx3XRXykjCRDKSP+NxuP6sl4E+KP3+iq+Tcw3pQyhkfzZxutRmpPzRe31PS1eMj3l+LPtfxUQKigAACAASURBVEFBQUePM6nZj52zEikH8i1lV/B3TGYlkgnkHDtd8TOQSEz2cXxfjrdFeu3lT8vcs82ft8Rj54QcT7bjx5H77yr+nYJG+mmnfZmGXvmGVBdRGXAgA5BrfGpUED2a3UAlDUrmw4GUqUPcLANDQv3okhR/Ov3TdW7WM9UdlQHXZyDC7E83jk+giTEWqq2tad9pKusX1HNaTyvUz9r6B0oNqI+wExX1s6z/3CEe/UF/jfa/s3jtztuu7l/F289/X89fY1MzZZc30qw/imhHnZLBdv2noOqBu2XghWMG0VfZ2+jLDTvcrWs92p9AP1/67ykj2btstwDOtOyfR48eQuMTI+jOHzawgkKjYPmAWXbJ2GTKZGbZye//Q6V1TQR5vTOGxdHMBRsF4wktgD1/Pzt3HG1mWb1r2V9N2/oHBYq/l1Qr7/Xuerhp/Sz02DGZdPZHKzxCqnBQvyD676kj2Xevmm78NpvBLSuwG8bMz9dPHkH+PD5OZb+9AxnQfXLqUPqJmYuIgWzjFgZ3f9i8i4EyljhjwOv/2NMNLMenmHE3NiGc1u+sodXbeWMWMyM/ZdbjfcymvJclSP/ZWtlpujOigunZ47LojWVFNHet1YJHtZ7LgIXB/K/PHUOmwID2ellufpP1s1b5AUwpbA5C/QuQyV697wnxWL+WSnVY79XOd7rqP5QSQM7pa/GSSWj0/t0hHuMZ49fI85P4kLPxyB82oeodP2B2Yr7tTDz6zuCu4x5nepBDraGh9NjSE2/Po0zFbxMfso54ZHhr/oJDQqig1UKzWf5ONZUBd8/Adelm+ru8hf7YpYBed39Wqn/7ZiCIJ3wzh5rp9b+L6ccCq6yIaioDKgN7M4Cd6TeOT6SD4yxUVVkhmPIozrFzEpMLPR5nWo8rFe/a/GHnZXd4nBl9/t5wfbwlYC466vFn6/Gmjcf8LyQ0jFZXtNBjfxZThc3OfvWZpDKgMkCUGm6iZ9iD88ov11BRH2NjBvN38WwGJhZsLqWPNYBBSKA/fcu+Z9/n7myXwsNYgSQg/M2KWIrxxm/XE4C3N6ePEHKMV3D+6vYAIDj2hIwYGh4bSo/+miuGGTyqwAgaHRdGtU27hTfVx2tL6Luc0g5xakzqzwDkDNMZ/HlsT671n6H3I/41KpHOYj8zMM6+zdlJO5jtdTgzxQ5L7UfvrNxKr7IM6FnD4+nycSl03fy1DIjVCg83sMlG8LhKYyDtvZVbBMsRagavMOCGcXkbe7w17/F6wPGvslzprczEW7wH1JV3CrBxS1Wj8OKLYNbkpeOSGTQrobzy+t5PRh+74uS0KLrzoCSxII/6H3WMUY8yV8fLes2oRxX6j3kP6lejHm2u9Ehz9v6VR5pzHmndnT89Sol4b2092mzjQxiDYNWY2T45OTltqampYrCDlolgHCzBLynbqAXD8HJIZhkGOZBExOmJB1MNSLs3xWNyZ5uvzvJn7/5VfNf5q66pIVNwKF3HPmdK/a6PVSceeLuTov1pWBj7DeQqoNcDH5/qMmfguDhmmrfW0/2/FSh/BzUiVAbsZAA7hC8aGUvnZfUX6guohzurn+VOTOkhLMEB/OtI/afi/QUYIz3ljObPaLxU3lDxVk9rvfk3mr9mlr3/fFM5vbK8pEuZKvUBpTLQlzNw7bgESmfw7BpmRrHyVZ9rJga/dvONa9lmocz8mX/+OAa1dtJDv1iBL7QDEsLoOWbmXPP1OlpRUsUyjf70+blj6a1lxQLAsG0A2nbvkcgbzbJ690waRPcuzKECBjgAfjx6zBB67e8i+p+d2D73IJy44ZdPHEbvrSqhXwvKnDhL74by0BAyn1czY3Ha4P7i4qXMiH79nyIx7gB+nTsynmVBkxjUXitkGmUDYIuxB6AWIOzwmFB68cQsevzXPPp6417WKIAzeKHdzKy2vzWMs9OZIXkZA2UPL8qln/PKCFKXkIBUrXcycBd/DhwzsD/X7yWdrv9KMoP0NMO6MMApzBOwng6Zu67qfxW/W+ALyB+YRhJcM5I/Z+JxXTCXjFxfboZU8a7Jn9yMiOePcaT3/ZNgcG1trfI4s+c54azHm/Io69yjrCuPD3zN4e9d5Q+A2V1r6mlHo5K/652yQF3FaAZSg3zpxsFmum11HTWp4Wo0jSrOhRkw+fLn7RATXfb1BqrV7MB1YZfUpVUG3C4DAM+OTutHl4yMJlNrE4WxD5PyOLNq7uv1uJIyja7yWFMeZ+7jcVbJ/oFtAWaas6GcPt1QKnbUq6YyoDKwbwawAP/GcYPpwZ830bodNSpFmgycnBlDV4xPoT+LKyiXJRch0zgpLVIAGufNXSlAiwlJ4TSbJfKu+motrdpWrTt/LzHgg++sq76ySpszlkIDmAmUHhks5PuyS2uFHKRqnWcAbKl3Tx9JV3MOAUh6YjP7+wrwCsCZ9vsK0ouzj82kWQzefs/MRDT4kUE2VHvczCOsXnxnzFnWgVltDziDzOgLJ2TRovxywaYcwj+/wh59kBr9vVB5U/f0+MGz++TsMRTN/mau9ihz9vrK48zzPdaUx1lHjzc9SoUY/w57nOXl5bXBrwwvHQzOHTUwx+QStDocLx+W0XijBtLy+iremAG3J+YPrPXZmxpofZV9g+Ce/qJU51cZcDQDEQE+dNdQC/2XffnWVKrx6mje1HHulYGzkgOpbFcF7/ZXevnu9WRUb9wtAwMjzPTsUWlETfUUyuAZmnazkFa5AfWXVHoAuOSIDLc9GXS9Bt6YTKB+lzLqKn67APdU/hP2Ga+249eeDLye8aMnPj4hQTA8blmYRyu217rbq676ozLgVhkYGhVEFw+PopuYkaLavhlICbfQZAbL0OARNZOlFovZY+r27zcIltqByfCgyhRAWlegDS95CR8qAGMg9bVyLIhon5x9AMfVtef/oOR+9MjRGeJ64jg+CFKPC3J3iZ9V2zcDkDe8akIK/d9nq6mG2Vfe1mYdlSEkHJ9dnE9fsQfhtQem0kmZsWIMAugKYPD7+wvH0a8MhN2zcFOH2wdw9uLxw4SsKBiSGIfPM2NySHQwnfvRStrJoOyVnLvpfD4tqw3jFGxJHA8WKr5T1fjrnpEVw4DZB2eMpsqyUqGEYFsv2f6M+h2L85BzR/0PBr6exf3uiIdSABQTjF7fNr6kpERsGHCkftaCE/L6nhIPfANNgit6+99d8cg/FEv0Xh9KgsBrjMQjTsqIGolH3py5vrPx9vqP9xWbNB0ZfzK+hlXvhFQjgDM8UGlQaM/AXBoASrBMyjQ6aiCu4ne3y1JKw3W8fN6aP1sDc73Pf3/x/81vpEWlyjeqe7761Vl6KgOQb7g1w0z5da00p0jtNOypPKvz9mwGBof40fXpgXTu5xuUt0zPplqd3QsyEM3+J9ezZNaB8UECoMIk2bbes1f/SQNxWf+YTKZ2A2QV37Fe7un8QXITz0MaUOvNv4yXBvCeGi/vH5sjpQG8vfGMv2vHL+4fxyNeMi8djW9sbBQxOdWt9MSSLVTI3i2qqQyoDHSeAcw1Pjx5CL20tJB+2MNmUfnqPAOQdJw8MIrBmRb6rcDKzAljScePzxojvMreXLZFAGIAHOBDtaSoQigumJhNdO3EVGanRbAnmo+Q1gP4tp09rU7NiqV32afq5aVF4nz/YVm9AD7mvp9yqLGllaYPjaGzRyTQjd+sp9Xb9TPa+sLzvOWQNAo1+dF9LIHpjeAO2GgnDomhYzOiKTHULLzxIMf4weoSMUbgl3X/lHTBGPt1z7iUzx3A2fPHZ9EN89cLRukVDJKdxOfCeFq3s0aMtWePzaIIiz8Dj1aPPozfy1nG8ahB/SmUPQAr+Xq/5JfRHL7ejlq1JuHsOwWJVsi9lu7YJuodyPChPqqoqBAgBWTbsf4p6yes/0oPZCm7jvV0WT+peOfzh3wj/2h68y/rVRXvmfnDfAvgLOYfRt6//cVjTt7B40wP8gagDYMTTC80IwbQKt6z84cPf3zYa5+/IzKMXRmAOxKPD8JFFb70gQIinP3OV/G9kIEpMf40tp8/zd7YwLsae+GC6hIqA92cAZ6P0SMjguh99h2Yt9Hqa6OayoDKQNcZuHJMPJ04KIIsgf7iQNQ3UgZcgg9Sox8AmyP1j1ZGHPWXird6RLgyf3oMqO09P6PxAOMwjzIaL8ePO8ULJmR0DP1SVEmPLC7u4FWkPm9UBlQG7Gfg8ORwumViAl0wd5WSAzQ4SAA+Xs2g2AkZMfR59g76cXMpgw4pNDo+lK5h6UCAE0cy2Hbf5MFcC2+l19i/Cl5qkMe75IAkmshg2q3MHPqL5SDRIOG2nmMAnOE4eK29d/ooeumvQvpmk3XtpH9QIB2S0o/AXFnFYBqOB5jSFxtkC585dii9z6DOH31QZhCMsLuZBTk+MZwu/2INba3uuGFEC5xhKWH2tEz6ZN02epWBWvwMn7QPmf2EsfXcnwWCFQkgEiDd59nbhTwkJErBSiuqbKAZPFaV9LFzb9rRDEjeMyldsPkcrd+h9ID1dqyfYx7giFKbdv7gTDzWXwHeGb2+0XiAGWD2IB79B8io5/69IR7MQvGZb/D+ZTzWwLFJTW/+XH19KFPgORrtvzvEY1NffX291eMMKBseJn4J5pnFYhE7BfkAqqysbN85KA2xgboBGQddEMfLnYbdHV9XV0dVrHEvdy7qvb6K9778sTEf7QwIp8c2NDj3jaeiVQb2k4EA9neCtAF89Yy2UJZrvD/LQneyL1+DQs6MplHFuTgDo8L9aHL4brp+wWYX90RdXmXAMzKAhaADE0Lp5glJFGH2E/V1WVmZqJe19TPqaUwmJNMsKCiIUJNr6295vIrvnfyFh4eL5yHnP3rzr+LDxXjHzl25Exvzxa7GL45v8/Wjl1Zsp+82V1Cj8jPzjA861UuXZ2Dmwcm0taKWXmUwRzXjGQDYMCY+jM4bmUBDo0MECPnW8mIG0awbxmYdmUGDWRLzXJZzBBgm2/0Mph3MUo9nfrSCyhuaxa/PGBZP1zBIMXftNnr+rwLhZQUvpFpmuUGGMCjAj15lP6pg/nf5tioaHRdGDcwSevKPfFpWUmn8Jjw00uLvR69PH04Xz1vdJwEdjD348KVHBtEt32UL+VBty+Lx+OxxQ+mOHzbSDQelMrDWRPcu3Ej1zFRDO2VoLN18cBqd8/EKKmIWJMYvpBx/yttFsxbltp9qWno03XZoGl3McphaSVKMx/hQE+1kJlpfBW/1vjqXjU2mU9PDKSQkRNTrqHdQz4eFhYlNTZJ5j/pero/L9XLUQ9j8JOt/d4hHvYv+Ge1/d8SjXkT9rDd/qNdlvdlX45F/gKJG71/Fd50/gI8COINUI15cIIGOIN8S+ZUG2vigMeoxJjVhVbwxj7K+mD+Mt1pGMq5bUeeVVH69X9zqeP0ZsDCFJsHsQ1sa2vYBs6AHPoil6Y6JDaBhYX5kYvBsLfvpvZbXSDUGEbQ7Ms00b0sTZbP0kGoqA56agVnDLXTL95toK8vSqKYyoDLgWAbS2Pfs1gmJNIQX3KitVXgaSNlzZzzOnPVIc5d4vR4Ptvnrq/HSo87o/RuJt+dRpuf69uIx/wNYXNEWQM8s3Ur/bKtx7MVSR6kMqAwICbZXpw2is3nBXAvmqNR0fwbum5xOw2NC6eqv1wp5RrDU4lly7yWWZVzGvlP3/bTXlwpykJDJO4Hl9DaU1tLD7G9WomERnTAkmm45eKB4bttqGgkbbZ6aNpQimTl0KTOOGvYAIt1/F+55RgCHZw6PoztZplC1fTMA4AxA2ObyOoq0BNA1X6+jEh43aBg775w6ikG03fRvBsTQrmQQ7lyWBr3yq7W0ZsdeadAojsW4/O+KLYLVBjnHs4fH00VjEoX/GQC8JVsq6dW/i6iwsl49ii4y8MQxmTTI1CSYY454fGk9yvR4LKELOL+nx2s9zozcvyfH23qc6b1/V8aDKQhlCjTpcaan/93lMab1aHPF9Tt4nOGFlBr86IxEwuXOWPmyYpKPv9tqtNr+3F3x0uPB6PVVvNUjw9vyh5d35po6KmHgQzWVAb0ZGM6A2LXpPNnZ3EArKjoaEI+O8KPL0kz0x64W+n57C8UywHb1IBP9Xb6bXmfwzEg7Pj6AkoP86OVcxZI0kj8V4x4ZOCUxgDJMu+mKb/fuXnSPnqleqAy4dwbgbXH+sGg6j//fWf2MnZZaj2Ft/Q1ZPblZzZPiUX9ismu0/66KBzNKKl0Y6b+3xQPckp4cjow/3D+OB1MP+esqHmDaj4XV9J9lJezB0rEec++3WvVOZcD1GXjw8BQqramnJ3/Pc31nvLwHYOQAJIPE3ertNQK0hIRehDmA/v35atrIAJm2AVgbnxhBT03NpJXMKruawQ7ZpjLz587DBtJN362nf7ZWiV+DDXTOiHi66dv1tKveylyDjCMYcGAEbaluoHnrtguvKm9rMzgXeWX19BF7zKm2bwYAnIGhiHYHg4u/FZS1bx4HS+2/p4yk1xjsept99tDemj6CwOI795MV7NfX8XzYIIyGX0Nm9F+jEulHZqYBLAvmMT3z8EFCbee6+euEt59q9jPw5bljCapCqG9QL0pPLTDN0LA5Ceuv9uof1POQGZf1VG/FazcvdXZ9MLdQt9nrf0/HI1/In5Hry3pTxbsmf5ivoRnNv7vHm81m5XGmPNqMe9S5yuNMeqS9V9hEP+6wFpaqqQzoyQB7D9PTI4Nocy3v/m9opcHMMJuVXU9NTAi7lEGzzFA/mrG6rl2i8cykQJoWFyDkFnG83pbFQB3At1tX1VOdkmvUmz51vJtkICXIl24fYqZrv8+lnHIFArvJY1Hd8KAMTEoJp0tHx1KsxU9sVsMk1NUeXer6znmkucojzNM9ziC73uBrog+zy+jLnDLFlvGgzzHVVffIQFJoILPN0mnGD9mC8aRaz2cAvmTHDIoSTLMlWyrorGFx7FVmonPmrhAXv/7AARTIqiZPaIDMqen9hX/Vvz5dJRhDaGD2PHbMEBrDTKvnlxTQZ+xDhQa/JB/+XysvXB/AspH3ThosZPvWMmsomq8dyz5Vsxfn0a8F1sV5b2gm3lj08Zlj6J6Fm2gFA4yq7ZuBQGYwThoQKYCteeutY0U2MMYuZ4bZDd+sY4DWyi5b9O+J9NXGnfT4b53L6yeHmwXghhiAtbIlhZnpvdNG0d38PBYxQCcbxn5qhIUqWY40v6K+T39nwy/ug1OHiw1CWJdUHmdbxTCxx7zzBo8yZz3aXO0x5urru4NHmbMeax08ziCTgcGulWGUSDRoedKAHB8OcvCANqh9GbQ/a5F0Fa/y193jB/4f6xoD6T+5xhhAqijruxnw50nJNcw2G8GeTdh1tYwZZ1+WNFEBg2hoh0T5Ux7/91YNQHYw/+7fA0z0flEjLdyhf6dfOO9IeoRl7p7NaaQN1Wr3Vt8dfZ5/51cONNGKol30/lqrublqKgMqA/oyEMILH7OOSKER/YNITiZQP6NOwuRGMnsAqgEcwe+lTEZX9Xd3xoP5JpUKjFxfxav8Saae7fiBcgnGc35lA93xcyFtY08V1VQGVAb0Z+D4Qf3otIx+ApBR+iv689cdEckMMiTy//8srhCnO3ZwNN16SBqd9uHydr+zKWlR9MCUwfy7ZbRd83kHwGjWlAyakBQhGET3sNSjlNsESPHGySPYD62FLvpslfg9JPnuOpzlImND6PIv1goPNm9okGl8gkHEM1m2snwP084b7qu37uHxo4fQKM7haXOWCf88tJ8vnkifrGN/PQZlO2unZcXSjQelCYnRBXt8/OSxX543lr7PKW2Px/mfYSlRxu8Egw1efnf8sIGybViWvXXPrr7O8RnRdOP4RMGukfW7JGOAeYY6Hj+j/ulqvVySASQzDfflTLxkahm9vivjoUyBPOD+wcDTm7/ujtfOzzrDO7TPz/b6vR0vN9PJ/Om9fl+PB14FUlBn+SssLLR6nG3evLkN9DOpQYnBgcm7nNzIybj8WdI0MahB48TPuBjiALap+L6bP0yGbceLnvHjaHxdXR3VBQTTveusLCHVVAbsZQAgGVgyJp5sFNe3UjV7lEE646iYAGIsi05KCKR3Cxvp19J9wbBQDp4U7U+jI/ypormNIO+4vKKFXt6sH6wFQDcj00JrK1sYpFMsSTVaPTcDMWz6d3N6IF301Qaqa1Yfvp77JFXPXZkBSDeekhFJZ2b2J9+mOoKxNWTQ91c/2cq64B7kZN2R+snV8c3NzUK2UcrS6O2/ivfs/GG+WMsLe5/nVtJH2aXti3yufBfVtVUGPDUD75w4mB75JZdWblcsHXd5hqGB/nTroWkEab1FzArbzQvBxw2OoZyyOrqeGUFgDg1jecfV26vbQbJzWYrxynEp9OJfBfThGqtU4cmZsXTzwWn06K+baf4mqzoQ2qQBUXT/lHQBnGWXeocf5AUsFTgyNpRu/T7bXR6jR/VjbEK4YCN+m7N3QyP8twb2swi/vLI9YORkBnB3MHAL9iLaowy4HZrSj45952+qZoBWtnCTPwE4gw/am8uKBQPyyWmZlMIA8ePMpMQ6LwDisQlhdPG81e0AsaNJS48MpgJmrDXzu+Gp7b7Jg+nItEixXi49oDqr37VkEshY4zisn0uPYxVv9dBy9/yhfsXzw796n5+c36l4Y/nDZkx87hjNn4wH0I15sN7nh/iqqiq877N98vLy2lJSUsTLjyYNCKUBtzSQBnKJweKoAaIz8fYMpPVcX8XvFjuZ8WFt5Pn1hAG4swbitvGVDGY8tL6edjWpfXaeWnjo6Tev1wuQ1NGnHW3yET5mWOiHzIWZpTPeKWiin3dagasQBsZmZppZerGNnmfvMa0GOBhitw+xUC0DbS+yD1o5j7ErWWoRko43r6xzuA/a+zsw0o8mRgXQs5uUxJ2e566Oda8MAHgG62xneTU99qdVS181lQGVAWMZSAgJJHjUJPAGj0ou6KXSA8AlTKZRrKOOA9MMkwZH6m8po93b8XLnpdHru0s86l+AkXrzZ6//qL+x89eR5+cu8c7ev4zHG4Hxi/tH/R4SFkZ1xJLXvxRQrpL6NfaBoaJUBvZk4KTBkXTcwHC66st11MieW6q5VwZGMRB0KjN6hjNItqiwnN5bWSIYYhFmf/qKQYkZ32+k34v2yi1+e8E42sDsneu/sUrmvX7ycAGGnDpnOYNve2e+ON/LJw6jW7/bQIv3sNzc68719+YxBnDeX10ifOBU654MDI0OptnsrQdm2Mt/F9PQ/sF0/qgE+jx7R7sf4vunj6RGXue4+LPVHS56WGo/evioDCHfuHRLlVDneeuUEVTMLHGwIuVwXHDheHruzwL6YsNeYHd/vcemMYz175jN9giDwp7YwPz8L+djAMtWokGmUZJP8C/IJE1NTbpk2BEHcAVgGpg/2CSmR0ZdG+/M9THfwPWN9t+V8bLeNNp/FW+t143mD/MdbIr01vjg4GDM5Wb75ObmCuBMMsdMJpMwdMZLIw2ukQxoO+JlBDsNfwfrp7KyknA8pPPwkuPvKl7lTzt+YHAP2qPR8dNZPECUxzfUC58q1bw7AwOCfenCVBPN29JEqyrtSx3Gmn1oO4NgaBYGyW5jL6YyBry+2NpE9RxyEMstHhPrTy8xY2wNnwOF4OUMAAxkMOxBZi6CjSbbbRlmAbQ9xuOrcc/wGhLqSzMYTJvNwBfi9bZABv4eGGah21fX6w1Vx6sMuFUG0vmduTTFj676bjOVKlkVt3o2qjOel4FAnoRPY8mtK9j7zK9tt5h4dFZ/WywWgoEy6m/sfsOx+Nle/Y16HPWTtn5X8Sp/vT1+onj+2Mpg5P/WltK8jWW8s11//eR5b7XqscpAz2UgKMCXXjh6IH3DTKT3V1kZSqp5RgbgbQbgq7KxmR5etFmwgWKCA+nDM0Yxs6xUgBoWBhe+Pn8s/ZRXRg8yo1Dbzh4eR1ewn9XlX64VQJunN4AQb04fThfNWyN83dytmZghOIa95tCz9TtrqKpRv12DK+4JaxwjGLx9kCVCwSZrbGmlxUUV9NHabe338PrJwxiU5bUQHkuyBfDzeJxlM9OYrXYRs8kqGqz3C/nRaYP707OL9wJlQ6KCeQ7YRLvq7CvpDGPW5cDIINrJLLelWysFAHzMoP408/CBdB0DxNKPzRX5ceaaeF9fPWk4+TXWiPVv1Oty/RvrnfgZ4IGsv6EogfV0rJ+Hh4cLxktFRYUAKeR6qTfEy/s1ev+OxIfxBizgFfbyp+Kt8z17+QfTCviMnvzheIxnjF8VXy42r/K8e7bPpk2b2jCZTkxMFJ8jQM61sozOGlD3xXhJy5UeFfhXj4G4ivcTOy32l79XGQT5s8wzihhnvqT7Wmwss8QyGKiSEopYqP9XaiDNLd4LnIH5AjYZWGFT4wJoCssqXreijoB/gRl2O7PJruefazSA2M0MiMWZfemuNXUCEDuAZRivTjfRY9kNtLHGupiD875yQDAtLW8hjC80xtDo0jSTkG3Mq93NgG2DIdYZwLyvtjbTOuVz1teGtNfdL96vj1ZtpR/zK73u3tQNqQy4IgMRLI8z85AkGhFlJlOAv5AtAfMMdRA8EvZnQC41+KVHmtF41J/Y+So9qoxcX8piGO2/K+PV/Tv3/GX+8A41N7dQfk0LPbFkC+UolpkrPlbUNb0wA+PiQui2iYl07twVVM8L4qp5VgZSws1036R0igkxsXReI0VZAtg7ypfu/zmHGT6V1J9//uzcAwSI9hkzhGQD6PbQkYNpCLOHINW40ws8ziYNiKSjBkbRXQs3ud1DTA23sDcdPycGShr4PbME+LGcZiHN38h1mRuCfNoE+vFixvUTU4Uf3g3fZNsF/G48KJVOy4qjM+asoJIa63rH6LhQAZz9yJ5nT/D4k+yyMNSnDHhNZD++z7K306vMYqtrtr8JBqDdKUNj6foDU8XnUzOjc39vraKnF+fTHYcNUDeBrAAAIABJREFUpMFRQXQZj18pIel2D34/HQKb7/njsqhsR0elNigVSI8wbGrTo5QmPc5cFY/ror9SRhIglJH+G43H9ZE/KYOo9/oqvk3MF6UMoZH82cbrUYqT80Xt9T0tXjI9AT4if7b9Lygo6OhxJj0HsHNVIuVAGqXsCv6OyaxEMoGcY+cifgYSick6jt9fvJZ55G3xtkivvfx1df/eEo+dE3I82Y4fR+7fkXjs8lhZH0iv5en3nPK0L+m+1t9jGQg7NTGQ7lxdRzuZNYYizMToVePutnbAKgJyirx4X1TXSpmhfvR+URP9xSAqH0KTowPozOQAunJZnUhdGB97KDPO4FnWj6lfT25soA0MXsED7clRQZRT00ov5OyVULx5sJkGhfjSU8wuy2dG41nJgZTAgNsW9knL4Gs9xsBZAy6ks+GeICH5igGfNJ2XUoerDPRoBvB+/F9KAJ3/xQbxzqmmMqAy4HwG8D03ISGUbhwXT1io2N2y19MK9bd25ypqINRX2MmK+lvWj7J+ws9aTzBXxtvbeaun/yreupPU6PPXmz+MJ4wXOX70xkfw3JD8eVf2iu20sKBSscyc/2hQZ1AZaM/AS1MH0ifshTV/015PI5Uez8pAKH+/J4aaGAQLoXoGIMBm2lLdKFhXAVwHfMdydvPWb6fnlxS231gsA21vs0TcCpY0nLlgk9uDN448kf+ckEW/shfcByzV6E4NYNkLxw8VjKuHmPUH4AyAyW2HDqTX/ykWz8ad2+EMSP7JDDMAVVuqG0SfbVsyA7gvnTBMjL9v2B8N/nxHDYqiyvoWuurrdfuAbWCjTWdA7NqJKXzuSrrthw12U3AI+6YBcFxRUk3PLSkQwBlAtAqWjRwdF0bFVY3Cz05rkeHOubTtG5h3dx0+qJ1phvVOe/W2bf2E9U8wpbC5COvfUunN3eLl5juj/e8qHkp1IOd0df/eGC+ZiEbvX8Vb8SXkD5tI9Y4fMDsxX3YmHu8ug7uOe5zpQQ6lwZ/WY0tPvCd4bIGZh2bPc0L1f1+Pte5+/kDGKSxKSN+pdVtPKjn239eoQB+aNTyI5m9rFlKLaCnsAXN+ioleZs8xSDBC+vBWZnClBvnRe4WN9MvOvczD0RF+dB37m33AYNrwMD8Ru62hldZXt9JSBtdK+L9lAyh2VEwAs9DqaTvT0ADS9ePr38jgWSyDZU1c2W3kuLcLGgV7zRmQYEQ4y9sNMtOtqzoy4fafEXWEyoB7ZQDv303M4Pwlt5Q+WFfqXp1TvVEZ8PAM9Lf400UjYmhSSjhBlsuR+knrkYWdm5ic6vFIU/E+gtnn6R5tLu8/10x/b6uht1fvpA1lSprawz+KVPfdLANjYoPp1gnxdAV7m8EzSzXvzMBNBw+gI9hr6p6fcmgjSzImhJnpTgZB4hlsu37+etpUZt0Y6sktlj1e3zttlLiftQwculM7dyS/Y+OS6aqv1tGaHda++fKC7aPs/RXGPnXXMLDUwt91+N1zx2UykLaDfmcvO3h4QY5Y60vX2/cVyMDrDAb4UpgxZ+IdwvcszKH8CvvfxVHso3ce3ytkF30ZGMsvr6M3l28R8opoyEMcA7az/8hvv41zRsTTVRNSRG5Wb6/ucHu4/xeOz6JwBoYvYwnI8j1y/pHMopx71mgK4LoU3mZa0L8/9yHU5Ec1nDd53d7OmZ7r3X3EIBrXz0eQRdBsPc6MepRBaQt1uKvioTThjEcZ+o95B9ZnjXq0OXN9Z/vvbLzySHPOI62786dH6Q/vna1Hm218SEgI3vXZPjk5OW2pqaniZZWG2DhYgj9StlELhuHlkJquGOTyw6Ovx4PWqpW51P7sSP5UvOP5w/hErm9j4GwXAymqeU8GWIGR2WQWprwTPco+Y/Czs/gRPT86mH7c0SwAMbQT4wPohHhmprH0onYMRDLw9TADb5XNrfRVSTMtr9gtGGIa1cb2ZA1iWcdbGQAoZdAM7Lbsqt303fZm4ZMGcAAjq44D7cXqzTjO+dzoIOGTtp6vo5rKgCdn4IB+fnRURBvd9GM+v19KLsiTn6Xqu/tlALLBsbzreeZBiZTRz0zlZbuEDAwmd9IDDb2WsoqO1I9yJ+f+4mW9alv/OxuvVa4AU66z/nd2fRkvPd1cFW80f95y//by39yymypb2B+FZRlX72TZbE/dTu5+HwWqRyoDIgP4Trj/0BQqKq+h/7BknJr5eu/AAPtn1lGDKYt9oiCJZ2JAAn5gAEEA0HhDOyg5gu5hycrj3/3H7fzNPmepzH4M9vxRWEHvrtzK4JkVIEJ/09m366qv1gqgZ1xiOD09LZP+t2IrHcZAZ2RQgGBWPfZr3j6gUm8+M8h6BgX6ibzW7sdXFBuG/dnLDf+CHab9XLloTCL9e0wSnfDeP+0MtAl8z0/xPV/N4OGqbR2BswERFnrt5OH01Yad9Oyf+R1uGTEj2XftRD4XGHxoJ2XG0KVjkyiQrw+w8af8MnqBWZZgwblrm3fOAdRWWyHWybEejnrV3nqv7Xqw9DTDejuUIRCn4vXlD0wj5NVo/lwVD3xEMg2N9F9uhgRzSsXrf/4AcyVTDc9B7/iRYHBtba3yOLPHHHPW4015lDnmUYYvRXv515O//+Y30qJS5XPmrgWGo/3iTfW8g8efIMFYxyDXEAa0hjFD66H19bSz0VrG3cFgWgxLHd7OEo7wKMN/AyCbx6y0rxkgkw3A261DLMT4GQNvDeJ8sh3a358mRPrTbJZrRIN/2USWcRzL/mVgl0HuEUBbT7V/s1daKd+PZNL11HXUeVUGejoDWMS5nVmfr/xVRP9s93yT8p7Olzq/yoCRDFh4wezoARF06pBIivJroZqaGjHZtq2flMdZG5WUlAjZSmc80pTHmeMeZ2BCBgUFUUtAEH2VW07zNu6iysaeq5+MvD8qRmXAWzKQFBpIDx+ewmyzNVTJEnKqeX8GhsWE0KB+/BnLAMhaZj4VdMIc8sRMXDE+WWywsCcj6Mr7ATsKwNnctdsEYAmwB6DlSmZXjeL/Lud371oGjeBz9tTUTPYRC6VFDPiAmYZ50bT0/gRZzYs+Xc3H7l2bcOU9Gb12PN/HA+yrZ2Jgaw7LwwLcOn1YnADXbvxmvQAPte2EjBiacVgaf0atFeNVtmAG8T45a4yQ5Zy1KFf8enJaJN07OZ2+Yc+4z9nLL4HZlBeMTqRNu2rpUQYeAfq5W4O86odnjt6n/na1R5mz11ceZ57vsaY8zjp6vDmi1IIXGcqBGP8Oe5zl5eW1mUwmEaTHgByTS0xOgeDJh2U0XhoCqnjHDeC1+e+z+eOd14vLdtMbyufM3WoLXf3BLqfLBpoEoFXAnmINXJgNYAlGM7PMXsptpKXl1gniyQmBzDALEB5jOTXWYm0GL9zHMFJ2M8sfatshDIb9e4CJAKz+tqtFFHlc/9KjDLRtZ6nGJ/YAZ7o62g0HJ1p86OIBZgEIqqYy4OkZGMOyqBewn+Bpn2ar3c+e/jBV/906A5DfuXJMHB0/iL2FG+oJPsPY5KXXwBuTCa2MuorfLnYO25Ndx4DQbu6yJ0Pfl/JnK0NPvn7MLqulh/4opjL2RVFNZUBloOcy8OIxafQjexHNWbOt5y6izqwy0EsZeGv6cLrpuw3tcn69dNn9XmZsQhjNZnbUmR+toO01VoWbgf0sdP6oBGaVRdKPm3cxsLOZolkR4P3TR9Fi9hK7Z+Gm9vMeyh5fjxydQVexnOrqPUw1/BHgGy+ZCjUdAFBYlwAzDA0gnDu3M4fH0QWjEgkAGPz4Hvgpl7bXNu7T5VsPTaOThsTQ5Lf+6sA6R04eZpnLmT9uFOAZ7nru2WOEh9wln61uP49krF3NMpAbGUBzt3Yi39sNExLF2jcUBPQszqN+xOI85LSxfo54bPbC+ruj9aez8WDaQDHA6PWdideCE0au78p44BNoElzR2//uikf+oXih9/pQEpRMR8RDqQSbDB0Zf4iTMqLy+nrikTdnru9svLP9l/HYtCqkGgGc4YFKQ3E8DBgY4mdMzGHgLQ0MJViDlw6Dx9ZAWsqQqPi+nT9bA3O948fR+PDwcCppNdHjDIKwKp9qLsxAODPF6hnLAmtLbzuQAbNLmYn1CgOgfzPjC2fICPWjyxlM28HUskezreywTP7dbQyUzWGpRsgpok2O9qcLUk30cHY9g2l7BwHLegvgbDyfewUzyKpYFiCZ9R7Rz//kNlBBnWsGDJh192VZ6LmcBgbw9OdKb27V8SoDPZmBIF7MvyfLTG+vKKFvNlf05KXUuVUG+nwGsNgwONJCxw2KoKNTw8kc4EctXI9j81pgYKDQaJf1EzbESQNl23rdXv2u4vfmr7y8XOTTNn/ILxY99pc/b4vH+NIa2KPMW7mrSTDM/t5W65Y7w/v8h4VKgFdlYER0ED14WDJd+vka2lq974K1V92suhmvz0AqS/rdO2mQ8OprcjOp94NTIujhIzPoEn7Xcm285MLYuwtgF5hkAIMgp/nk7/n05YYd7c/slKGxdP2BqXTBp6uoqNK6fnEGs7ROzYpljy8fwdICKJTN3nVTmZ1Wwyztm7/L9ohnDgWE+j0yi/Y6DG8+3P8Rb/7VoS645ZA0wTC7/Iu1VFzVQCcMiRY+bEuKK+iTddvpry2VAkxMDGUVk5OH0dPsqQaA0t3aTPY3OyTOTPV1dQJ8wHq4rL8ho4f6sKKiQoAUsDHC+qesn7C+jr+D7CBlz1V89+YP+Ub+0fTmH/U+wE0V79n5w/zLyPsHvAvgbGfxmFN38DjTgzwCaMPgxMuPJg31HEUuVbzn508akGufvz3ZRfxdu5NCa0CPLxNn4sWXU1gUPbiunoERBUK4ssB4cUwQratupRcZELJtkC4YFOJLx8UFMpPMV8gU/sLymhJjA9sM0oy3MGtM+xRPSQigE5llht+Xsf8YPMeeY5+z3Nrd9ASzztBS+XwzWMLxRwbSPtnS0Sgb4NmRMQF0BINrGB6/8TW/3wO4uSpXWPgEIAj5Sdv+uqpP6roqA85k4Gh+xwb6N9IdvxQ6cxoVqzKgMqAjA6lhJrpxQgJlMJBmZgDbkfpbK0OO+kt6LGBTnCP1m4r3FTsn5WII8qfHgNpe/ozGA7xDP4zGy+fvaDw2UwaFhIoNP6+u2E5LtlYrlrGO91UdqjLgTAZumZhAgW2tdP/POc6cRsWqDLhFBq6akEKQRJz1S67bfY+Em/3pwzNG0bz1O+jNZcWCOQXAKIL7u6uuuR3ou47BMcgWnvfxSipiMAgNBLJHjx4iGGqXfLZG+IJFcdwHfL7PWI7w5aWFws/rgSmDKSMqmB77bTPXYW20hIEjb2jHZ1gBsTsXbBRefFjz68++b88cO1R49V32xRrxvF8+YZiQsyyorKfUcItgsgF8XMfyjgCnZny/QYBp7tQg2/kc30cWy6di/RvroI4opeEeUF+j/sPmK6y3uyIezwLgndHrG42XMvJiLPD9YxOWnvv3hngwE9GM3r+MBxiITX168+fq60OZA8/RaP/dIR6ksPr6eqvHGVA2PEzJFLNYLGKnZR0j6lVVVWKQ42dpiA3UDcg6fsZkSu5UNRqP8yGZKt7KVNOb/76cP9+AQLqXgbNtir3j0vriMPYOy2eZxaL6vUyuiZF+omgCG/D/mP21pmo3BbP8Yjozxz4qbqIFe0AsAGdZ/LsbV3YEzgYG+zLDzCIAph/2HHt6UgAdExtId7LPWSmDaSZG5R4YZmFgrVVIOHpCQ66OiQ1gucYG9mpTgK8nPDPVx84zAIB6ZibLjy7Kp9wKz3gH1fNUGfCGDEC+cTAv0Fw0IppGRpmIjYvFbaGm5wKfKisrRf0u6/WysjJRr2vrd1k/SqYaPKv6ejzUDJAPo/nzpvjQ0FAKDg6mzeX19PrqnSw9VUe1vACmmsqAykDvZMDMRdZbx6WLhfhKXohXTWXAkzMAEOrlE4fROyu30gI3ZBUht8cOjqabDkqlpQzeFDK4k9k/hAZHBdFt32+ktSxViPbJWaOphNmf185f3w7+AQx85cQsyuPvyzsYPILF+h0sXzgyLpQZaKvb5QvHxofRg1PS6bQ5KzowuA5MCiew2srqm2l5SZWI96SGvj97bKYAyzbuqhOeb0lhZopjkOxhlrf8ZlMphTBI9vpJw2lLdQPnc4MAJFP4mAmJ4TR1cH+KDgqkae/843Z1RgQDqq/xuI1jnzOsf2PzkqyfUW9jMz9+DgsLE5uawFxB/a1d35br5e4Yj3oX/TPa/+6IR75QP+vNH+p15L8vxyP/AEWN5k/Fd50/gI8COHPG4wxMMzSjHlsqXuXP2fEDYOZ/BU30807PNmD1pMLIXl95/Y4imRJWz1VezR723y0ZXCyZfamEPcU+ZqCskOURsch+OzPEQvyJ7l/XII4/Pi6ATkm0MssqmvdWiSF88N1DzQIUhbQhCsjIQB96dEQQzS9pps+YuYZ2RlIgHc5g1PUMvHkCDoV7uGeoRQB9yI1qKgOengEwO6dG+9D5X+a4neyKp+dW9V9lYH8Z8OU66NCkUDojM4rSQgOooa6GInmzG1pnHl3YeeqMR1p3xev1iJAebfL6fTUemx3BFDR6/13FS2YcqrGCykb6OrecvswpV5/t+3sR1d9VBro5A5CFe+aoAbR6WxW9+Jdi9XdzetXpXJCBlHAzgytD6cJ5qwUjyx0bmGMjY0Pp5MwYAfw0s5wkpAM/z94p/MgA8jw5dQjdvmAT/cHMKtkQ8xwDR8/8WSAYZmiPspyj2d+Pbvh2rxzjqSxn+C/2TDt77kpqYOlDgIl3HD6QDk6KEFKGYL0V8EZEnCe/wrM80U3MqDs+o79glEGqEqDZ6SxTefKHy6mR7zWYJcZfZzlGbMa5m73htOs2foy0gYkHHzV3a5AXff34DCpjgoNejykob2k9zvR6RHlDvNajzMj9e3K8rceZ3vt3ZTzW2aFMgWbE46y7PMZc5dFm1+MML6TU7MfD1CLhUvMTf8dkCn+31Wi1/VnF792J0BfzJ5mD0mNDflk4On70xsPDCsCKaq7LQDwDZDPYf2zBjmb6ikEttIOj/On/2LsMbLEP2ZdMQmLHMVB2EkswPrqhXrDU4Dv21Mgglm9spncYBJUNsoZXDTKxzKMfzVxTL0A2AG93MeiEXUwPrq8XbDYAbNEmH3EuT9mcdf1gM/25q4WWsKebaioDnp6BMH6HnxkVRPf9XkyLiqo8/XZU/1UGPDIDZl58SQ4NpOvGxlFW/yBhwC5ltQGydFW/23oUS2Ya6jfI+hmJR/2Lya6nxYOZJ5l6Ru5fxhu9f1fGw3MDE8VilsR+hSUZ1+2qp2r2ZFFNZUBloPczMC4uhB47IoUuZrZZbnld73dAXVFloJszcERqJE0eGEn3/eQZsqOoq+C/1axBeMAWy4oOofM/WdWBMXbjQQPoJPbvmv7B8nZ2KGQbXzx+KN35Y45gkYFx9cJxQ4VP2i3MYMO5b2dW2pEDo4TE4Tr2PgO4dA97wDUx0HTTdxu6+Qn07uliggNpaHQw/ZJvBRgBSsJDLoGZW5ey55m7edx1lp3TGPy7fmKKkEVHPRwbG9u+Hi6ZZZIphXNgcxLqR62nmVwvd+d4MLdQtxvtvzPxyBeYep1dH/mFbJ+9/EFJQ3pUqXj7z68n84f5DprR59eb8dJjUL6PUlmxq/6bzWblcaY82ox71LmDx5k05AyJiKTrmG0EEEU112QAgNbjDH6VsnfXw9nW3VEA0+5kCbfFDA59ULgXOAML7eHhFprLLLT526wg2zWDzDQqwo/uWlvPHhrWBxnKJ72D43H87I0NQuoRC4HHMvAGsOxLBugApnliG9vPjw7tH0DPblKAryc+P9XnfTNwfHwgDQpoopsWFqj0qAyoDLg4A+Pigun4gf1obHwwhfAiDOpd6cml9ejC5F95nBn3eHPUI0x6XHSXR1p3e5xVsMyLb6CZ1pU30TebK+iPLdUeJxPl4leuVy4fZfGnc7P60zEDItgrx4dW76yj99eV0rLtVplW1bwrA3ccmEjNzU30yK953nVj6m76bAYemJxO3+fuot80TC1PSoY/79w9jRlj8OX674qtzJiyrkMA7JrL8o0rtlULmUa0KWmRzL6KFqDbEGZSAThLZsYdWFnPMpvsH/4ZANzLLO/49oot9MayLe2pgDTkf47PoqksW4hrQFng/smDxN8f/S2PWWp+gglnT74VkolPT8ukrzfupE/Xb3e79CayR+/j7AVXw5tyPlpTIlhnF45OoPUMGj6zuIAa+b7crT3FDEMwDdH0eEzheOVxVmL1u1MeZ4Y83pTHmes90jp4nMHTAKwzacCnRXJBy5MG4hj0QNrxL2iDWsM+7c8qfu9OhL6YPy2Si8k9xgkWZxwdP3ricX58ED/AflEFLAWomr4MAIT6eWdLtwBQkFw8lWUTIblYzv5jAb4kJAmh3AgwTQts3pNlISap0N0MlKEND2OPM5Z2XMfg2LPMHvRliOymwSb+uZUmRvlRFUs4Sg8zgGeeCZftfTZRLNcI5tw97M9XrZGn1Pf01NEqA+6TAX7d6V5+r19cWkx/lbifzIb7ZEr1RGWgdzIAZnYkS/5ce0A8SzmGCN+u6upqwTyzrd9R52NyhvoLMjRSKUCCbehxV/W/ive8/GHnrvQwW7K1hp77Zxttr2vyCMnr3nmD3O8qZwyJoitGx9IS/o7NYxmsqQyggcFw56JCBZ653+NyqkcASf9zdBqd+dGKdm8kp06oglUGXJwBsLfePXUEXc2+YNtr9irMuLhbhi5vuxZxxIBIeoiZaHctzGF2VZk4J/zOfs4rpzlrt5GJ7z2DwTC0DQwQQaIR7arxyXTOiHiqaGihednbGUjaJgClRGZkfXjGKDr9o5Wcq0YKZTAM50Nr4AWV1Aiz+G+AY7MZbNI2SEY+PW0IvcXA3rvsJeeODX5wN7KPHBiIWNMproJ0Y46QcHS3BqDzuwsOaJdptK2f5WY09BueZqij5Wa1rtbL5Xq6q+MlM04ytYz232i8VHbAv8gfGEB68tcT8aiPcT+OPD971+/teLmZTuZP7/W9JR6YAMav3vsHXgNSUGfxhYWFVo+zzZs3t4F+JjUcMUgweZYa93IyLH+WND8MapwcP+NiEhxR8X0jf5Dxwcupff7YSWs7XjobP90Vj/P7sITou8xoAgCkWtcZYBsyOoGZIcG8U7Wet/hkhvoJNledHeYW5A+nsHdRSpAvQWc/n6V7IMMoPcxsr2TxI5ZcDGa5xib6dIuVSTadJRmnMaB219o6wUaT7RD2JLtkgIkeYrnFzSyxCI80HAcZRzTsPlpXvVtIN5q4z5UMLu2xTvOKR4zncGuGhX7f1azGrVc8UXUTyAC8zo6M8qHLv9us5L3UkFAZcKMMDAg3CR+0wxJDKS0sQLDMUK9L5QVH6jetrAXqPzQ98ZABhFKAlLVR8b2fP0yOg4ODBWBWXN1EvxRV06LiKsopV+x3N3pdu+zKcJZhzS6rF2CKmRf0ZhyYQBPjQ+gy/t7FM1XN8zMQwLsenjsqjZYUldFr/xR7/g2pO1AZ4AyAgXXmsDi67ptsj5Hoc/TBwcvrgPgwWlxUIWQYsW5y2bgkOovvdwH7oy0qKKelWyo7SDvi3M+yJ9qgyCB65e8iwWgawaBXSXUjlfImlvEJ4TTt3X9EF4b2D6aXTsgSLLV563cwuNZCY/h654+Mpw8ZbNN+TpzHv7tiXDJdxD5yuW4IRGlzCjAVDLld9c1CttId2/CYEGb/DRW2Rlj3xPq39AiWHlCdrX9qySSQ4cZxKt7z8ofnjudn5PljsyKeu4o3lj9s5sR81Wj+ZDxkJCU4puf9RXxVVRXwsdk+eXl5bSkpKQIsQ5MGhNKAWxpIA7nDYMHf0bSG47Y/yw8PfFgYiddqcKp4qwG4nvz3RP70GJDbu35Px/+ys5ne1vhjueMXrzv0aWS4H02LDaBVzOxCK2DQaj0DVLYtweLLjCgzM9GIFrJvWRAjW0fxojgAtnuYJVbdCYp1G/ucQVrx9tV11MSbqSKZWfUESzh+w4Db3C17J/T9GZQDG20x+3x9wP5nssHvDDKG8CsDoObNDaBieogvPc1yjR6qOOnNj0fdm4EMAAB/bEQQvfD3Fvq5UHmdGUihClEZ6PEMDI8OohvGxVNCcACb1vuK+hJ1O3ZWShluLAZgsoD6E0wzTFq6qv/lzllPj0f9CjCwO+5f7lw0mr/ujIexSDxvbmviYmNHXTO9sWoHg2bqM7rHX7ZeuMDY2GB6bFIq3ftbEf3OEpuqeX4GILV7/6HMRPl4pVhQVk1lwNMzAG+r+yelUxEzZV9b5t1gsIXrqkePzqBMBrsWF1USpAlTIyxUy0yyWYtyaRmDXxIjemv6cNrF38m3fL/Xy2wSs9cAfoGVdi2z89BuOXgAncD+aSe8t0ww0mRDPGQiz+TPCjQw4d6aPoIsvJ5yztzVQtK3mb/3d++RlPT0ceSK/p85LJaumZAq/NnsrX9L8gn+BZmkqalJKG05KoOOOIArWMwHOIdNZkbjnbk++ovrG+2/K+MxXwHTyGj/Vbxz+ZMynEbz7+7x2HDIc7nZPrm5uQI4k8whk8lEMNjDSwNkTzKDoO2IlxHsNPy9rq6OKlkTH8dHRESIlxx/V/Eqf64YP5tq2+jxDQ0eL+HX0wVBMrPH4EeW1wUohcXvq9hzLNHiQ09yTktZdhFtYqQ/XTbQJLzFPtOAYNo+n5oYSEfH+gtZRYBfaLczmJbIQBwkHBv3YGFgkc3ItIi/P8YyjvL3PX3/7nR+gIe3MevsQWbddQZEulN/VV9UBhzJwBBmsZ6T4EuXzM9RgLAjCVPHqAy4IAN+zGgYyCy0gxJCaWpaGEUy2Rvf9CZWE0D9j3oe9T8mM7L+t1gsBANn1P/YfScNle3V/yre9fmT8zU8z2oWZFhYWE2/FlfTBmYrwXNFNe/IwOSUMLpME+GmAAAgAElEQVTroCR6cHGx2rDiHY+U2WYD6CuWbYMMm2oqA96QgdBAf2ZMDaVbf9goGFXe3MYlhNETxwyhhxdtph+YbQZ/shT2NjstK5ampvenGQySLWcvNDTILwIgu55ZeLYNTKyqxhYBjM07ewwt2VIh5Ay17aMzR1EBs8qQV7QhDNa9duIwcV34sQ1gSUfke/6mUvqVfeUUfqZ/5N1+aBpNTgoWa9zYHFZRUSFAGrneKde/ocSAegvggayfIZGO9XTUz2FhYS6LRz0YHh5u+Pp645Er5EPef3fEI3/AK+zlX+Zb5t/e9ftqPJhWyIfR+1fx+Nxsw7x3ts+mTZva8DInJiaKTxJbA2tnDaj7Yryk5eLlNnL/Kt7qEedo/rBTIzg6jm5eWacWah2oB+B7ksoA2tS4QJZq9GUTVqL5JSzZU2qVujQzcjYz0yx8ysCGkssriHtkuIUC+T9uZRDMHulscIgf3cGx/2P238/MAkQDU+3clEB6iiUh1+5huuH3kInc1tBKFX3Y42sGg4qQv9TmxYFHqA5RGXDbDMDb8IZ0My0pKKN31u5Umxnc9kmpjqkMWDOAxZUJLPV28uB+DKaZqR/7olFbqwDPAIqBiYY6qyulCen5ID3S8DNkGVHHeVI86m/pAeeJ/Zcy+niuVUz7h3Tf93kVDJpVUW3zvuoC6h3w3AxACiwhNJDuPTiJ4kIC6Jof8ii/0rsXpD33aTne80kMhP4rK4qu/GpdB2aJ42dQR6oMuF8GwL66kv287AFE7tdb53o0loGzJxk4u//nHPo5v7z9ZGCDfX3eAfQbA1gP/5onfg+fr2MZTLvk87VUVMUe73xQSriFGhlMK2FvM7QjBvSjBycPpvv4fAvzrP5paOks8QjG2f0/5wo5SLTrJ6bQ9KGxLNFYR9/llIrzTM+MpWSu7ZD7dTuVB7WepwuW2csskRnVWtup8pqtRxjqMD1KYa6OR70ulSewWQ4glJH+SxlKvfFSNl7KIKp4ffmX8y0pQ2gkf5jvaOP1KMXZu76nxUumpxz/tv0vKCjo6HEmPQcwSZZIOZBiKbuCv4PGqGWeYecpkF0gkZgs4/i+HI9ka3ca6M2fJ8UDbAXTUPv8Zf+x2CLHU2fjp7vjMTYf2djk9fJ+er7sOzv2aJZqnJ4QwP5aLfRXWQtNiQ6gccwmm72xnrKrW8kC4IxlGuErBsaZdl/ymAg/upYXxZ/PaaTlFft6yoGt9jhLte1gChlYZ2iDWI4QzKqPipvoR5Z9VG1vBg5nr7cJnPsnGVRUTWXAWzIACdJ/J/vTNQvyqYwNr1VTGVAZcP8M4Pu7Pxu2D4ow0akZkTQiykwtzU1iHgBPLO3OUdR/+D120qL+t63/8LP0NLPdeYudpyq+Z/IHz9+NFc30RU4ZrS9roO21zYpd5v6v3j49hMdVMoNiYIbaNjPLRiSFmmg8SzSOiw9maS4femTJFlq8pUZtVPHAZ63tMiTenpqUQgtyd9JH7FukeKEe/kBV99sz8NCUwfR7UTl9w8wnb28WZojNmpLOEo1men91STuAdcKQGLqZgbIn/8inr/awSfsHBQh2Wiizy9buqOaNTL7sbRZGn2/YQS/+VSRSdRPLNB490Aqm51fUt6fvwcnpNCoulE6bs0J8zwfxdeHFhf++8dvsduB9PHunzZ46hGbzdedl7+iQ/pBAP+EtVs8Am2r7ZgBfwd+eP5Z8W61MM2yuQv0KkEiud2rXb+V6uW39i/VzGY/1c6n0Jjc7aT2AsabpjfFQqoMcpdH77414zGewec5e/h25vr14yURU8ft//l3lD0on2MSpd/yAGYr5KvJvNB7vLsv4O+5xpgc5tOdxpifeFR5Z2p206vq7xU4DrUeduz+/2tpa+qvORO8UqN2W8ms/mCfX0LRu0GwyhkzjTPYWK21so5dyG0iWSfdlWcjEq2Z3rakT+tg3Z5gplA9+OLtB+JrJBonFZ0cH02/MTnu30H6uT2JQ7qT4QLqZWWkA33BNgHFKjnDfgiyZJSzB0LtvXT2DjWqKrIp278nAJWkmyt5aRu+ts+6CVE1lQGXAszKQGBJIR6WG0wGxQZQYzLI0QYHiBuztRNV6nMEjDJNjox5pro7Hzsvu8Dgzev+OXF8qU+B5VNQ30dba3bRiZy0tLKiizYp15Fkvmp3enpUZRZeNiqEWXtCsbba/oFnBm1K21DTR++t30fpd1sXUBH5nT2HmKHzP0FburKO5G8rEcaq5fwYOTgihC4dF0aVfrBWL2aqpDHhDBiJ5Q847p44Qfl2bWVawr7Qzh8XRlLRI6sf337y7VYBjK1iiEcBZNUswyoYNEjg2KzqEwS9fWsussPdXlQgJRyzKvHXycHHoZV+uE+dBQ07nnDGK/izeK98IH7VXmB01n5lmz/1Z0H7+g5Mj6NGjMuiBX/Yy0/pzPQe224FJ4eI7prCynr7I3skMuTL2QlUgmkzeRM7PA+w3GRQUJH61P48zox5lUNpC3emqeIBFzniUof+o+1G/GvVoc+b6zvbf2XjlkeacR1p35y+OPZ0xHrtSSpHvM947W4812/iQkBCca7ZPTk5OW2oqDA99hCE2LiJl8jA5xs8I1oJh+Lv0QMAgB5KK1tfjJdhkNH+eEC+RYHvP35H+91Q8xmljmw9ds7y23XC1rxRmtvcJhtf5Key1F+gjdisu2N7MUozNAiQDiHV6UiAtZrZZQd3ewuiUxAA6kcGu+xnAwe/PSQ6kScxEe5j9x7THBTJwNmt4EK1jycW38u0DZ8EMksHTLJcXcjSYW199HF3eN3b4PzgsSDDxFBtPDRFvyoDwNcww0RXfbqbtbHytmsqAyoBnZgDm8mBCZEVa6PTMSBrV30LNLbupqbGBYJgsZV60MuPa+YPcjCZ34koPZQlOqXirTM7+8ieZey0sfwnPlE0VjfR5TgX9ubWa6niBrUkVXJ75gtnpNQCw2ZNTeEObL92+qJBKmDlo21r4eTfwAqfEVyay3OrMgxIohFkHa0rrBZg2hWX/zPzuXvxNLpXWK/a3uw+QuScPpkd/y6PFRRXu3lXVP5UBhzNw0pBoOmd4HF0wb43YDNCXGj7DTfwZjDpKbIRo2t0pCxwblwGiaXMUExxIH58xkl5g9tnH67a3pw6A16NHDabZiwvoiw1WL8SzhsXSNRNS6HJmpq3jjTSyXTEuiU5lucZrv1lPG3bViV8flhpB9xw+kGYsyGEws47OH5lAZ2TF0FN/8Pkc8FaMYuDumWlDBKPumxzv3SD5yJGDaUS4j1BcA3MFdSuYZqhbAbZgfdzeerlcP5f1r/REU/Gemz8wnfBc9T5/4COo752Jx3Ux/jz1+s7235l4uRkR+cdz0Pv8JBjMJB3lcWYPidR+2CmPslJBJ9aD3LrSo+2utfW0tb7v7pQ5Itqfzk020RKWYARwBR+xUeF+NJu9ynJqOuYlPMCHxvfzZ5lGP/LjLU0A3N4rtMopxpt96J6sIFrJcoyv5TW2A2BRDMY9ylKMbzJoBvBNNeczcAxLZ+I5PZej5Bqdz6Y6g7tkAPIWF6aaqJHZwI8u2drnNzS4y3NR/VAZcDYDURZ/GhUdxEy0YMroZ6IB7J0BnzTINmIxAZM75XHmvMcbZPClrA2WGgurGimb5RdX7aijZTtqhQyjat6bgRiW8LptQjwN7mcW36GLt3buTXNIYijdMj6ev2fb6MXl24WnHVoSyz2+OjWNPtlQTm+s7ijR5b2Z88w7Oz+rPx0cH0Q3fLdBLK6rpjLgLRl4YPIgWr29pgPw4y331tP3ASnHUzJj6H2WbtV+Llw+NonBrng679PVzBaDN5oPvXFSltgocd6na8R3ARrAuOePzaRoBuAuZh+1ui68Tl88LlOAdtd/u0HEhjND7rZDBtCctdtoFT8/bUtguWCASvBRQ9+8sUHG8qtzxxD8RLtirrjao8zZ6yuPszZB/vFkjzVbjzI9HnXe4FHmrEebwx5neXl5bSaTSUxy9Rh4AxwBrU4y1fQagKt4lb/uHD/40ohjA/tXNjcK366+0IaE+hJ7v1Ne7V5ADKDW9oZWepqBMtlCmGZW09JxhxfYaHdmWqiKpRSfYcCmgXeuvjgmmNYyk+yZPbFHxgTQeSmBtHBHC80pbqQY1mm8gf3NqvnYB5iZplr3ZIBrXHqSn9uNK+uUn0H3pFSdxU0ygLH9xAgLXfBlDtV0MVlzk+6qbqgMqAwYyEAEL65MSQ2jEwdFUBIzZVrbWimA5who2sUGezLueiZ3fSEekzdIApkskAVi8K2uhb7Nr6RvN7O+vmLuGhidnh0SxF+iT08ZQGnhgXTvb8X0Z8m+PmZZURZ64agBwqPmiu/zqKi6oyzj16cOoSXbauiBP7Z4djK8uPdY7H73+EF030+5tHybFfRUTWXAGzIA4GbO6SMFmNPMazWqdU8G3jllBINgLcwuWy9OmB4ZxJKOw+jN5VvorRVb2y9i9vej+Qz+fMzg10v/FIvf45kAaMN/YP0XGBtWid6ePox28IacW3/YKI6DxONjzGp7bkmh+O90Vh24R3xGVYtzeDt3cHhMCL3EnnFoqD9Rn8ErCeuXUFDQY2NjL76kpETkPyEhQVxjf+Cc7fX1xoNpAxlF2f/ejMd9SnDCyPVdGQ98BM1o/7srHs8Pih168wfyi2Q6Ih5MSTAgHXn+iJMyovL6euKRN2eu72y8s/2X8TU1NVapRgBneKDS4BAPA3RU/CwNvKWBoQS78NJh8CDpWgNDKcPS1+NtDdT15k/FN4idy3rHH/RJfyr3oTlF3q/lH8FssbvYqyyHWWWvMlgI5QPI/r1yQDC9ygyxrsBDyDU+MMxCJQ1tIrZxj2zCv5gdcmCkP920qlb4okGWcVpcAB3NABrqKxRWyyp201clTbRT+XF1T+W75yzXMyD5V3mLYvF1a1bVydwhA/gMGR3USlctyFOsM3d4IKoPKgM9mIH+zEZLCzfRwAgzjWRW2rAoM5l9WsWkDXMEzB/ApJIyjbYG3LL+xYY+aQBtO9+wN/+QMobdEY/+4Xy210eNiUWT/V3fkXjcH5h5uH/8Hz9XMYFsLcsorWWZvc0swwiGmZK57cHB6iGnDmA253Vj4+iYAeH02qodwrNMtkCWAXuGJR3TmZU245dCWs5sRG1LZsbZW8cOFAy0h//cu5jqIbfeZ7p507g4CvFro7t5UVo1lQFvysCkAZF0FPt83fVTjtvd1qi4UMpmScNGD/T0AqjTzOs3G0qtkoyXHpBklWr8Jpuy9/wOv79wVAL9e0wCnfvJatpS3UihzKK6anwyjeZ7B6i2raaRiqsamMHeRBcwg+3N5Vvp7ZXW74prJyQL77VlJVWUU1Ynjn/hr0KxSeP2Q9PEtedley+T+eQhMXTduHiqrKzssN4tbWdk/SrrVdSHFRUVor6FjRHWf8GEkevj8nh3i0e9i3p0f/3H38HMMtr/zuKdvb42Hs8KzV7+u7o+6n2Am3h+Kt5z8yfnl3qff0REhACxO4vHO97B40wP8gigDR8GeHnQpKGeo8ilivf8/OHDB18G2ufvqAEfnn9PxANsqwiMoIfYl8ubWnqIHwNY/vRGXhPV7/GwAEh2U4aZIhlAeyi7gWr3MMreGBdM77Lc4k8st9hZSw3ypXuzLPR2fhP9Umo9DmDaPfy7BDPveixspJ93dmTtJbFfUXEflsDs6fEEic3jGGC4Y029Ahd6Otnq/L2aAYD8DzJQ/9RfW+nnIrWTuleTry6mMuAGGRgSaWZpx2AaHRtEA8JMwi/NH66rLU2CXYVFBjDPMGnBzkS0/cmoo/7EJBc7IbGpz5H6UyvD3l3xXcmY477kTlPMlzDxCg8Pt/qR8f/B9N9U3sBgWT3LL9YKGUbVVAY6y8A1Y+LoeGZ1PobvUgbCsOP/zgMT6YjkUHqe5Rm/zCnfJ/TfI6IJEoBgm6nvX/ccW9hg8NgRyUIebe2OzuU43bP3qlcqA51nAJLt/ztlOLOddtDnG9wPYPn2vANo6dZKjwessbn5xIxoOnpglAAoKxusaziQGPz87NFUwuDYpV+uE787ZhAfw95mkF98eWkxM8+IDogPo4tGJ9DgqCC6+murDxq+X8BgC+R67V823nRpERbxXF9cWkQfamQaIdmNazZxbbZHKdKjX48ZLFN5AucV9SXqR2yewno56jmsYzqi1CbrWVfHy81qRvtvNB51PfABxCN/ABH15M8b4sFMRDN6/zIeYBBAQr35c/X15fzOaP/dIR6ksPr6eqvHGVA2PEzJFLNYLGKnZV1dHVVVVYlBjp+lobfcKYmfwUyTOz2NxuN8SKaKtzL99OZf5W/v+PHxD6TrVtbzl7b3EMgP7e9PFw8w0fMsqbiCGV+yTYafWYqJHlxfT4V1VvmDp0YGCYBLK9VoW7WYWEFpNh8H1tgjDDICczszOZAC+EstyeJDrPRIT29s8HoKvjtVcwkMTD7E4ML9LIFZsOdZulP/VF9UBpzJwARmsh4e3krXLMh35jQqVmVAZcDDMwDQrJ/ZnyK4EIkLDqARvGgMVkxqaACFM80dk3o0MMfwf4BioaGh4r8lkws7Y+X8Q9a/kmkGIA5zGp7giF3CmL/geMwvHI0HuIXz6Y1n42gKCQkRcyL0DwsF+O8S3sm9pbrZyiRjLxJILlY07qZK/n8DA2iqqQw4kgEsSA7vbxFAK3xoElgWFf5ly7bV0j2/WyW4tG1yShjdyr5nJSy9dfUP+QzUWsfa6JggirIEUFFVEwO39arWdyT5PXjMw4clU0lVHT3zZ4HaONeDeVan7v0MDOzHm3SnDxfAS16F+21qBnD2D0ujzvyxIxsO/l3ba5rY392z1pLwHaHt8zDesPTyCVn0X5ZufIMlHNEenpJOYNqdOmdlO9POjwEvSDImh5npMgbYKhtbhPTjGycNowd/yaUFeXtZzjjHdRNTBFB3xscrqWIPSDeEQbf/Y9ZbGNd2u+qb6fvcMlpUUN7utdb7o8/5KwI4RB5kfSnXu1HfQXlA1p+oN8FUws9hYWHtzC3Un1jf9oR41Lu4P6P994Z4PC/U/5J5J5+fxCe6ev5yvuCKeDlfwfzJ6PWB9xiNd/b6nhAP8FEAZ854nIFphiYN9RxB3iVyjMmwilf564nx83JuA8veeZaxciz7hx3OQFg8M77gC/R7aQstZek+4H/JzBCbyX5kv+xspg80MpTBvL705Mhg+pV///6e318zyESZYX70IAMw2zVyihnMWjsjKZBm7WHjAYw7n0G3Wt7xjLn0VkbLnmVvMwuDanUelLowZrMgZ/3433L2a8tn6crG/axDga2HuEo+3l3wVez4AnAGP7kFXbAFnS8D1RlUBlyTgTv4M2wu70xcUGCVUVBNZUBlQGVAm4FIBtQAog1mhhq80hL5v8NYVigowJcgSWfiL2//Vt5JzR5qkPIGMAUwTBp641xaJhl+ljstwQyTBuqYf2AxAzuAMX8RHrl7mG7Y2YgGJps8H/6FLD3mL9XV1QLMA0AHAYDq+iZq8fWjZi6kAIRVNe1mkAyARAMVsNTi1ppmqubfqaYy0N0ZOCQxlO47JIke+XOLkGLUNgBssxiQqedxeQ2DZqX1LYLpeT1LPh7Fko91za3i5x/YPw/yj+V7Fj+7u4/qfF1nACDmjfxMLpi3WoChqqkMeFMGThsaQycxwHLh52vd8rYEcMYyhDMX7gXOEhk0e+XELFrBPl7w82r1MPBMm+gIrqmOTe8vPMmkfON9Rwyi8YlhdP6nq8XnPphlqcwge2baEPpnaxU9uGizlc18WBodktKPTvpgeYfPpuAAPwGolTc007UsC4nPLcgJP3Z0BiWxosBvhRUUwnXbFJbonJ9TSrMXF7jls99fp5C7uacNo10MkMGDrDs9yvR6RNle3xPjtR5lRvrvyfG2Hmd679+V8ZhnyfmREY+z7vIYc5VHm12PM7yQUrMfD1OLpEvNT/wdk0z83VYj1PZnZ+Mlsis1Y+WHlaPXV/FW5lpfzd9yZmWBneUpLZnZRpBdBEtudWUrxZh8KIvBr8+2NrGfWLOQUXxkhIVqeL0IjCRtu3KgiUZF+NP1K1ijmwGjiczsuIx/9+mWJvqaY2W7iBlrI8P96KaVVv8DgEeQZUwN9qVt7HVWyGhZk4dtfB7D931eSiBBCq6sqY36BfrQD9ub6aNi+x53QXzTB0f504H8fzMDhM9taqQd+0PZenEQgZVzKPdtNgOYqqkMeFsGxvdjsD7Zny79Lo92MuNCNZUBlQGVga4ygA0lJgbMAvm7GwszkAHCf8OjA6DawHAzM2f8KCE4UIBoANnieEcRJtiYL6ABVBM1D4NdjvyM+QaajM9lRk4zI2QVXCDBb6yYQbEK3o1dUNlETQxKoG7DwhH+D/ZY4x45bfVkVQZ6OgPj4oIFOHbPb8W0pGSvxN8wBs0e4t/jfbhzUVH73wBAPzkplRby5pXf/p+964CPotq7f0jbTQ9pJIGEQAgQmqAiKvau2Lt+9uezd5SqIIpYsfdn72LBhhUbYMFCh4T0DqSH9BDynXM3EzYxidlN293c+/38eLs7/5m5596Z7N4z55zcXTI+xFtuhSJtQ0GVykfTrXcR4Pj87/jh8tq6XJfOCepdVPXRHAmBB6Fi+jSpQFZlW3KDHK2ROFuZVSKLVqarUzPhYYKHQAANxoM7136RiN8qlvWE05B1NSbMRzKgmvto606pdWKl+OgQH3n0uFGyE0r4bUWVEmDykNH4WxCEf0mEkTD083RXVoz8fOZ3yS2GbSQUWE+dOBrWmwXyDKwa2Ui0hXh7woC7UYrwPYnKt2NgCUmrw5Pe/ls9qOFs7bTRYXLr1GhlM2hkehnr3fw+yYerjNeGMonfN/kwFxud3IyHtZypnso5foe29/y7Uk+8iF97xye+fLitLfzpLGFkVOn6tsevJ/EjX8Rm7/j1Zn3r69FwVuzo/Pmwps440xltapLbk1HXExllncmoMDIj2ju+j4+PDPD2V1lRRh6YI/+xhtBM5o0xyy74JS6BPSJtE/HbViaDFKJ6ylCNHR/uoRRjszdVgezZ+1TivkFucs1wkzwFlR1tHFnL12NAvH0C4i2tco+M8Rso0yM8Zfn2evkYhJorNJJldwK35IoGeTmjFgG58O0GRlSR/VbcMp+N/fXD9vePMys1HUnCjWUN8ntxg0PNEZKZ949H1kFStRRajbErjJfug0YAl6DcMNIk63NK5OWNlnxM3TQCGgGNQE8gQMIt1Nti+2hL43rYdiwo6aYRcHQEIrC4++gRMcr+8xlknHHuTonwkUvHhapTfwhZaL/mtczM8gChXN9EDnOb/Qf7yj2HULWWJz/pDNJeHfKzRg2SY2P8VaZQZb1WpfYq+PpgPY4ALZmfOWmMnP/hxh4/lr0HIHH2E+wEF6+yEGenjQ6VG6ZEywOrM2A1WCS0bLwf5B9VVinFVYpcCjS7w74wTTY6cR4hVXUktsLw0NHfUNzRdjHc10vO+2CDwmF8mK88CgXay3/nyttWGWb87AyoCG+ZGiPXL0+U9Tt2tQs998HxP2fpBpWx5kyNRODjx4+WSRF+6rR1xlmeejiNzgu2ZqS5QkZZVzPa+jpjrK+P7wgZZZyHXclYa5FxRssRqs6sbRQNJp3KJSOAmxeNMXkoG7S+GKxfWzPB/bHemsm0p/+uVE+lIucJ51Nn5491/22tp01PQEio3Le1RrKR9eUILQqKsjOi8ESPnzuIrAZ5K6tWqbzYwqH6mjfaJCtg0UeFWXsN0R/y5CSLLeObWXu3C4c6bS4IJJJA3C8bt70cCjMqmPjwM4/0Lqwcf4QFoGMg0rlRIak4Diq5CMjD1pXuVtltRmMm2N0JZnm6iTDszB5jYHmZh32QnHRUQxQqCMEFyhuZzvUlszP46200Aj6Qz9KS9D/LU6VYW0PpCaER0AhoBDQCGgG7EYgNQP7x0TFKjckvtvyXisg5K3NkW3Hn3AteOSEWZHG9zP75nzlpdp+YLvxXBJadHqcWn9OgatVNI+BqCFw+KRLKcJOy/nPUZk2cUYn13PQx8v7mHfIslFRcJ5g9LVZOHBkil8FqMq2kSgZiHfSSiZGKPCIhZBDeJNR21e12WrvVBPQ9AmTaiqYss4snRMiV+w6RS5dtllT027rRpjEYDyWdjow0uljSlpGYxCLPjkq81bBq/CWnVC4YFyGngog87s2/HXX42z0vZoC+imy+3RWlSnnV3nq38TA/lTxcf2Tj4rxBLnH9vKP1ckerN5Ra9p5/V+q53ku8iB8VQIaNemfwY51h095d9QbZY+/xe7ue+HEeGv239fiuUs/rlfPX1v6Tr6Eop736rKwsS8ZZWlpao5EVQHKDk57MJG1KjEwA69eGzI+Tmjvnax7MIEd0ff/AjwGJvDitx7+t+cKbWVvzpyfrSa88n14vfyEjrDsbCSlb7QwPQZbYWVCKUeG0Azliw3zchATO/9JrJXFXQzNx9jMyzZa2YzFo9OFWqDVifQfK7I3VsG20UD8Hw9rvwhhP2QkijjaO1oQQrQv9sFB9zQiTrAUWK3GMfJyDozf+/j8CeW8nQiVXiX7yKVpaSnI8n0urVblkVJxRqVcFZpD9qmmyR6oB6bShbPe/5pw5KgYHYjzPjvKU+RhLqhB10wi4EgJ8iu80zO/hHrvljp+ylbWZbhoBjYBGQCOgEdAI2IdAhI+HHAXlEjNZUktrZHVOhcra60xLgK3jI4dHy/K0Unnyb0u+n249iwBtzOYdGCl19fVyL0iFBifOUOpZpPTenRUBs7ubvHxqgry0Nk++Syty2G6QOGMO17N/5siSY+PFDGXZbV9vQ15pvcQGestL6MPSLRYizWjxwT7yNKwKb/92m7I1ZKOyqgGLE7Q1HBXsrawJk6FQaysfLcDLQ8rxcEOjwz7CK3LB+AiZEukvt36zrUUfRgR5g1AaKy/+laIhSxQAACAASURBVCuvb8hTfaci74CoAGVhWYZ+ceyHg0TbF2qtTVDl3fx1ksOOf3snNg5qOWa+Fe/codbDDTFJcXGxIne4/s33uThvZEC1Xu80XluLSXS98+LH9W6On5GpbMv409mN80HX24efkTFtL35GPW0kDXLMlvFjfXl5OfmMJQPS09Mbo6OjmwO0jQBCkh282Hlz4L+8OXCy8HO2jmz1rG8W9tRbe3Dqetvx7wn8OB84rp0Z/7aO35v1nJ/fIOuKKquuNCZkME8j0jRA2QDGgvSaubHlkzfW+yexNn2wp3y6HWHxWA8maTVvjEk2l+9RCiLSILTjuw15ZsHYmEQX88sWQIGRAUtF5rK1pkpIIrGRLDoG53DeUE95B4qzX4p2y36waaQF4yr872PD3WXmhmqpbJWvQYUHs8yODnNXZBJtDXujsZ/MJGHeh630TwTwvnustyyDreSXsJdk/VlYbD9usIca1w9AMPI9kkzngpT04sGaGu3gSDgtTqxuYWnZG33ujmNgqOTRfXzkCcyFreWdW/jojuPqfWgEegsBiyUpFut+y0X2SmVvHVYfRyOgEdAIaAQ0Av0eAX5jpjJtUriPLDg4SqkkLv4iFUo1/Z2zNybHmGCTPHDYULny062SXd45VWBvnJc+hkaguxCgeuuBo+PkvA83SbUD25B+deEkRZwVIpfr0okR8t/PtyLHzHJN3nPECDk0JlDdHzfvrFRKtHWwJoxGturjIFUWr8qQ76HQYh7a0rMnqGuZGWkkjvhvCpRa81akyg4r62cq1j47f6J8tq1QngNZZzRPWEuzhqo1R+bR/zM5Us4bO1gu/3SLZMEieBCUWZ+cN1Ge/zNX3tyY39yfeJCHzEF7DzaPJE+drVFlOHvaMHXanY2RMZy1qNypx0MRfM31887Wk1zhYn5X6ylmqaurs+v4PF8e3xnrDRtJe89f11tsOO3Fj3wNRVWuWs8oKLguLhmQmpqqiDNDOeTl5SUM2ONFQ2bPUAbR25EXI9Vp/LyqqkrKysqE2wcGBqqbBD/X9Rq/vp4/VMJlV+1Rqh17GgkvklLjAtxlCCwBB0G5lVKxRymevodVIkmsttqF0Z4S7+cm8zdbjks7wbmwYXwts07WNOVu8QfrqZGeclKEhzyTWqssCGeOMkkEtp2xoUpldRktGMc9F0TZjwW7ZQtIFF+c141xUJ1BfUWlFUm390AO/lHSIP6I8jDy0KzPjec+Daq3/YLc1Tl8nl9vDyQ215wBomtSoJs8mlwjxXX/BIy4MoeNfUgHabgN/oQGrv8HHA8M9pCb1lUqW0WjXQ0bw0nIfiPhmNeknDNjFZ59NKgz4s/6n4DZa05qd3g+zt8dX661XaPN004XOAkCo3CdXhDlJjd8l4EfinqxzkmGTZ+mRkAjoBHQCDg4Ap4gxU4bGQTbdss346H+Xs3fkfkaa7RCK6oxg0xKmfbon9vll1ZZaA7eRac+vceOiJYf0otkKRbiddMIuCIC540LFyqrnv/Lse1fSZwxf2tYoFke/S1LPk2y2O2R4HrrjLFSXL1bnoHabGK4nyLRQrw9cc/cLXGDvOWijzZJJsgjkiwzDx4myxJ3yucgxIqq65Xa6na8x5y0h3/JVPukvSNZsZsPjJFZ36XIL9mlzUN/w/5D5RTYGl4Ga8ScXbXq+HTwsvXB456cS/xzcjr6QCweRAZcBf52jBxkhrJwLHIaE2WDVebbGaPD0M9oufbzRNlU0DJnk+d4Gj7PAdH4F/LVHJEovPPQWJka6iH+/v5SU4N1LKyHm81m9ZqKldLSUkUyGOudxvo31x+5fk7ygOvhfO0o9Vy/DwgIsPv8HaGe+JOvsAd/nn9P1pMvIXnU3vj/2/F7sp5KK87Hjvrf0fF1fYm6H0N1tmRAcnJyI28GUVFR6n5rBCDSdo+T0/C85Gsy4Z1hzg2bx/5ab8hy7e2/rndTT0p0Fb/bQUQVtUHadPTFYizIHCrCaMnIPCwSW7+AcCqsbfn15QDkh1H99QZyxdaCuOKn91A5BsLuJdgwsjHbjMTZR7n1ypZxX5Bxh4Z4qM8KcIBlTe+T7Lkdx/wWGWQfQk1liMb2Bdl13QgveSgJ6iPUs1HVdgj2UQeWaSPItNJ/6R/Jt+Oh1GL93zjP3mqHgqwbj3yyVzLqFMlnNKr4zoRKjOq5IkjgaFkSjJw29ns51GVs14IgGwI7yzmbWhKfE0HE3QTikBlv3wOr9toNcV4SgoA0g8DsrT5313FCgce80Wa5A+pGqgR10wi4GgJUndFCdkfJLlmCRbv2HkZwtX7r/mgENAIaAY2ARqAnETgjPkiumhCmVGU7oaQwrMyNY9Y37IFNcqP8ll8hn6eWdtrWsSfPub/sm4TmqcMD5Dpkm5XqnNf+Muz9qp/8Xf/MSaNlwU9pkg8SyJHbB1CKhUMxtia3XGatSJb6pvUKP+R2vXHGOPkzrxx2qunNXYhCDtjJ8aGSEOojN35lsSC8CyTLtJggueTjzYqEY2Pu15uoT4Fd44xvktWDCk+cMEoiUc8VEVo//pJdJnnAh6/9vdxhd+gv36YVq/rx4b4yH/t9EKQbz82R2xunjxVvWFwuxHgzX3MfEGuX7hOpLB7PWbrxH1a0Ptj2fqgRqUqsw9+i5clF8gHsMK2VeX3ZX87fD86ZIA27LLZynXHaoiMXM7mMjC8qb2x1auvLep43z9ewoSSJYs/521vP47P/hg2ircfX9Y0q482wIbQHv9b1tjjFEX9nrzeUniQ/iV/r/mdmZrbMOONFTmacyjEWG0ozDgLB4OeUMVorz4KCghSzSiaSzLst9STrqFRzpXqDaeaTBwae7eHXVv91vYWp7w78OBc/3C6KjLKlUdX16ERvWCc2yIPbaloowKz3Q6UTFWb7gMx5HYqyTcgwe3wfb2Uj+DXsBNlCQIDMBQFCVRX5j/WlDbBVxPUFEo6El8GJ8JnQK2K9ZCrIuC9AHv0NZRuJH2ZdldQ3yiPbqlsor2zpT19vyydeSfIZbcogN7ky1iQvIqtsM8g8YjMd6rtkKPoMVd7/RXvJ4cg4u2FdlVRbkW60nXwSGK+GNaU1ORmH3DcqzNhIFDL77HeQnV216uwr7EiOzhxlVnacK2ycv311zvq4GgFbEWBO4ax4L7l5RYbswOKebhoBjYBGQCOgEdAIdA0BEmbThwfKNfuEyercCvVwirV2gRbqtB/rTBuE3LQpET7yXWZ5p2s6s9/+uA0X4589Zpg8j0XzFbB4000j4IoI7I9srCsmRSLbapvD5xgP9YeLD9RmVD5VWllK0jbxnTPHy9rt5SCE9hJnxngxxqOuaX3iQ5AsJMBuApFm3FZp3/jSKQmyKqtUWTqyhUKt9uSJo1SMBTPQaMt405dJyKaEssnLTVJL9j4sfOH4wXL1fkPksk+2KPLNkdsQKJp5vgcNDVTk18rMUvnvvlFKqffOpn+qarnm5QeikITlgchGO2FksLyxfruyzHSENgHE39MYJ66Hc/3bUOJw/ZtKJ4obuH5NkshYr7RWGhnr5R3Vc/3ccHrj9o5Qb5yvveffmXo61VFc01b/XbneUCLa239db1FyMmeMmYK2zh8qQ8nHEH9763ntg9ztfMaZLcxjWxlnttT3dUaWPn6DetLAOuPO2cavBn/gchqg1gL51cnfh81/r/8LxdMUqL1mQPHTkaKLsnVmb1E99R0IDuagLcHxNjdlU5EAuR0EiD8IH6qfaqxOBLyYTMYxkkEeFYJEC8Ai8sUxXjICNox++N/lIMyoUnsb6ipmdjlL80C/BqHjO2ClSDxIit2xEX1v+oJJVV4VhG/MIGuvUfV3KxR4/4Ny71eQR9btoQnekgVVH/Pg2E7B/k+B9SWJMi4WxEKpth3HfhU2jW1ZRDoLjrS6HAMl4oMgTa3tO53l/PV5agQ6g8BhIMgP9Id1yfeZKg9RN42ARkAjoBHQCGgEuoYA1hbk1DioIMaGyLqdVfLE3zuk5F8UTgFYvA339pAoLGgmhJhlUpi3xAZ4qRN5bXOhvI7/dLMfgRsnhytb/bt+SLV/J7pSI+DACFCts+Dw4YoEenWd82VbWUN79X5RcmJciMz5PlUSCythcTtADokGOVRRJ1vwugFrOpNhyci8s7t+TIX9aklz+dQhAbL4qDh57Pcs+STRYv84LNCkbA1fgH3luyCUAvFQQhkUWv83PgIKrQi5HiTa1oJK2DSKIt24pnERVGzO1saF+co1IP2oOCywyndrrx+0pWSfO/swR0/jccOUoXJSrJ+YYG1nS0ZZVzPO+rqeGWtdyTjj+ZMUI9lob8ZbV47f1fPvar3OSOtaRlp342eLUyLJtNYZba3rfX196bq4ZEBKSkpjTEyMYuAok+SkN2zySJ4YtovWZBg/N5RBnORkQtl6st6azLLn+L1Rb5BNbeFnHJ/KPF6cbeGn6y1kXXfgR9loMUQM926tljKQULa0GJAv8xPM8mFunXxhlQlGddQkkF2ZUKPtbLJupOUYbQn/D6QXn6K5EwRZLiwejTYBdoU3jTTJc6k1KovMaMz/uh62gwuwfXbT9twXlWw8DrkyWhzaSvrZ0s+e2PZS4DDSDxaVsFkch77fovpei75bCLCnJ3mDENxLfLV1DlT9EX+SltbEEXF5drKPUqa92GSHyfdo4Rjni1+jaGsw6Dkg1mwc8p6Aokv7DKXVZIJJFm6pwVzTfo1dAlMXOywCJjeRBVCILksqlPeS9BPYDjtQ+sQ0AhoBjYBGwOkQOABqsUXThsrGwiq546dsPIjV8vdQiNldDhmC/J6h/hLj5yle+A3iBbXFJmy/MqdCLkoIFiqlrl+RKVuL7MuNdjrQeuCEDwe+t+wbLtfCojGjVOPYAxDrXToAAiEg3p87aYxcg3neGdLEAU653VMgUTbzoGFyRGyQspw0w2IwFP37YOtOqKlylBXhUyeMFto3nrl0g3pttJsOiJYzkQd25vvrpaDJUeOqfYfIuWPD5bT31ks5CDOjLTk2XtkWno73a2FdGI/8tBdBnD0Cm8ZPt1lIN2drngjSpCWwbatvfd9LKg05pqEDa5XDmhFbxPVZI9OM6+VUmnGdkeu5XB9va73cOrZI17sGflQ6cVxtHX/yI1zfduZ69pvKLXv735f1JHMNpRnHwdbxM8jgyspKnXHWVmZbVzPadEZZ92SUdTXjjDll90HZRIWSLc0bPxxJWlAZ9RqUS8N93GQU7ABHQwnFjK6XMmqRfdYyL2wuFn+DoBSjOow1GZV7j3kzyKM4KMnezq6TJKjIokHMnYWcr0ycF1VVzkaOEUuSfFTJtVZ1XQO13ghfN5mBfDnDNpE2li8DM36Bugs40XJxJtR87TU+eXQu8Dkcwawfgbz8Bmo+fh89ONhdLh/mpfZFu0ZXbyRcOV++asp+c/X+6v71TwRicW+8ZAjyHL/LUPYlumkENAIaAY2ARkAj0D0ITAw1y+1TImAN1iD3/ZYv2bvqJNLXQ+ZOjZRRg0ySWVYrafyvtFaSSmoksbhGEWgLDoqSaH9PWYyaNdsru+dk+ulenj46Wn6GPeObG/P7KQK62/0BgSOGDZIjQTTd6SKqSiroJiJvLB7EVgDsBZOKKuVnWBGSJAvz8ZQ3Tx8nv+WUKcWZ0UgavX/WeEktrpbbvt2m3iYhwzy1jTsrZPaKlOZtmQ227NyJ8klSgTwNa0O26/cfCvvCELn0k81OTz4625ynxSaJ30HIpLMn40tnnO1Ryh17MrZ0xlnXMt50xlnLjDdbnPJ43XY64yw9Pb3RC3JUFkVERChGri0yiTc/BiRyu/z8fMWcUlZnKNVIcuh6jZ+jzZ+lyBz70kbigeQY1WDML2MjsbUdqp9P8+qbc7hafxl4brK33AN10EUgdoaBGHswqVrSmsgzH/wAnT3aJINNA3G9iCKBfkQm1/s5tcj/cq6vFT4QdgXgC+C1I7wUcTYbyrIKKytJa+KMCrw5yHijquQeKP/Y1xMGe8jZIMXmQWmXZ6XMIwphpgFC0pKkI4m52+LNMgrqNdo+eoFNC0R+2Z9Qmz3vpGSjrSM9HkTtf0BE3oSsN900Aq6MwDm4Jwz3apBrvs105W7qvmkENAIaAY2ARqDXERgCNdmzR8fIy5sK5ePkEhkTbJIlh0dLKZQPV+Hvbnnt3ocB+d39roMilRLtib92yKeppb1+vq50wOsnhUs0HhC65RvLIrpuGgFXReDF6WPkub9yVWaYq7cDYcd435Fx8sSabPk4cWdzd6fBzpHvM/Ns7fZd6v39kPv2CJRld4Ng+z5jr6UjFWjXgSg75d31UlpTL97Iu3gaiqcaqLVu/mqbUqCx8Z58WEyQnDYajlVQOP0AEv7r1CKnfPDakefFpMF+8sDhMWIymdRpWq+HU1nGxXVmJXH9m1lgXA/nujjXx1tv74j1VNrQRtHe8+9KvTU5Yc/x+7Ke/AabQa5QaUgFYmfHv7vqiT8d6+w9vj31XNen8pLNnnrWsd5Qatpz/l2p53ENG1R7zt+or6iosFg1kjjjgBoBh5zMlKfyNW8cDEA0AgwNsowXHScPJw23bx3o19/ra2pqpLi42G78dH334Ofj4yMl7n6yEKSNre0gqJv+E+slKwt3K8UPc7Pak5zHI4vqRhBtN66rVGqqi6I9JR6qK6qlVkEZReKNKqqh5oHiD7KJ+yposnq09bz6Ynvmro0BiZMKQovWiyt21MtvILCYQ5YE28UX02uac7iYD8e+U3HGdkSYh1ww1FPuAlGWj36TbFs0ziwpFXvkCeSUGWq7MK8Bsni8t7wHVd432D8bc+AmBrpLNHArBzmXAYXeNiiw+ksLAlE4D8Tjm1m1sraVwrG/YKD72T8QCEEu4sKxJln0W578klvRPzqte6kR0AhoBDQCGoFeQoAZZtW790hdU57oOOSYzYPqrBxKtHt/zZMsKNE88dQas7iOjvGXFzcUyEcg2awcyHrpTF3nMOOB8ZIjhqpF8HU7LIvoumkEXBGB8ci2Yr7Z1Z9vbbYndMV+Gn0KQEbZfhH+sh7XdWGTHSMfjp5/6HCZEO4nl3+6GWSYxR3nyslRcjpIr2uXb4VVqyWj3QP32tdOHadsG6/+Yqt6b6i/SV44eYx8CgXas3/mNMN3dkKYXL3fUFkGgq4OZNqRUPbxvj3v+xTZ0YkcMVceh+7s2+0Hxcg0uB3t3l2vYoi4/k0lD0ky6/VuI3bHWP+mAIU2fCTVSktLFUngivXsH5Vh9va/p+qpcKONIPdfVlampkRb+Ld3fNZz/EiOcvz6c31JSUm787cz+DlDfevrmeNPvovkbHvnz2u8RcZZZ5lT3gxItPFmwouHzQjU6wzzqutdAz9ePPxjYj3+HSkVuR0/N8a/N+o5P/mHbsbGailBXpYtjQTYoxO9JRlEzUPbLF9y2mtUUI0DsbRgS7Ui15i7RdItCoTPM8j3ImHkzO2MKE+ZHuEhtFxkHhsJQf7u5nunRELWnlYjfzflt106jFi4NxNnVIo9to+3rAYBSQKIT00Rm32RFfcSlGPry3bD/nKAHBTiBoLNSx5NrpHN5f2HHOtoXhCrG0DI1oJdfCHNYnWpm0bAVRGgwvekkAFy7XeZDhMS7apY635pBDQCGgGNgEYgGBlnDxw6RAb7eMisn3NkQqi3XDouRD5LLZFn1hbgu77+5mnvLOEi+n2HDJGc0kp57Lcse3ej6zQCDo8Af6+SdAiExd0cKytChz/xbj5BX+RBPnj0SKkAqTUHpNbupqeD5x82HJaPfnLxsk3qM7aRyDJ79qTRsnTLTnn+LwtJduqoULn1wBi5CuRjYmFLe9wJsIzctLNS2UTS+vGVU8fKL9ml8iQUb62bO9ZejGO310Uf2ERyPyT39H0eESTA7PPz9hEfjGF7MT60IeR6OdcXuY7ZGac14s/9MQaoL+u5/so1UXvP3956w6mO9ew/SQtb8HOFetoGstnbf6OeZCBJHlvx6+vj0/aU42jv+TtCPUVh1dXVlowzsmwcTEMpZjYjrwnMa1VVlZSXl6tB4jaU1xlKKn7O11SmkYUjGLreotTT+DnG/MEEV3P39ezdSjlma6PtIAme2Zuq2lWIUUk2H7ldRfAhfDJlL7lhwgeN+D84PDpFo53kvkGwX4XMiyTj7yW7pbLJgjEBpCCVZokgEZeARDR+RtNO8VJYU07Cgvf9iTWSA1KtNXHGzl8HW8dxAW5y6/pqqQbjRtXdlSDPqEwjEcf9hEBd9VFenfwMC8umh2GdAreePskRyNe7BvjNxRx0lrnU05jo/bsuAsz1yyrcJY/BHko3jYBGQCOgEdAIaAR6FgGSZnceGCkR+NcHVmHfZJTLU2t3wCZMk2ZdQf6SccEyNdwbKpMkpRLRTSPgqgh4Idfr5VPHyLwf0iS9xHaXH1fBhQQi87FISOXuqm3u1vzDYmV/2DXe8OU2SS+14DM9PkSRjbd/myxrci3Wlq+ckiDuWBS5ZNkWRZB11J4D6UZ7x1kr9uarHQKbyONGBAsJPNpEfpxYoBRtrRvH66FjRkokLHw/21Yor2/IlxBvz36dqbYPbBofOzZOLfBTSUblkaFkMpzA+Jrr5Vz/pvOasf7N9UZuz9f+/v7NyjNnqqdSi+dr7/nr+vbxM/iRjuZPR/h1pp58DUnJtsZP11v4mfbw5/VN/DvCj+SjIs66knFGpRmbEejXGebdOiNN12v8emP+/A5bQXsUOxNA9tCC8QMorGjXSCXZIFiKDUWG2X4gmbbXNMqKnfVyBcijP0A0/QJbRmdsVMYx041PJ1Xhh3IYyLPy+kZlpVgEEs0XHb8f9orbmuwVrftIwuv2UWbJBQH2VGqNXBzTUnHGbaeFuMtlwOhxqMk2QLXGRiynDnKXSBx7LHBOxb6pZLPOS3NGLHvinOcgH+8nEIqrnXR+9QQmep+uiUCc70C5Dg8szF2VLVuLOlb6uiYCulcaAY2ARkAjoBHoPQT4AOChyDObe0CkUh488fcO+SqjTOfndGEIorEg/dgR0fLob5nyffreTKMu7FKXagQcFgFmQ10yMUJu/lrn+LU1SGNDfWQGSLKh/l4y49sUWQdS674jR8i+EX5y2nsblIXu8CCzvHpqgsqIe3ujRaFC5VgCag9Hvpk3FGIbd1bA6rFaKusb5AXkyXG7V9fnqziQiyZEyKX7REgaiMsyqMiCQeB5g0C7CTaxeVYkHvdLS8i4QWbZVFCpzoMEHNeAZluRcA472XroxK6cHClnxgWCACtpM7OsOzPObM2oYoaa9fGdsd46o8ye83fm+u7KOOuLjLWuZpx1V8aYvRlp3XX8FhlnvCCNzDJOZmsm3fD85OeUmfLz1h6XrV93td5gRg3PWONm0dnj63oLs6rxs3gOZ2P9dXFiNQJVbftrG8yMKajJdkLqsw4ZU/tBfRaCLC6qszKRt/UJFFIbQQRRMdUkzrLtAA6wNXPE7kQf80ECvpJRq2wBSZzdgvyyQvSb1on1wO0qLGaTSLxurSW7zLoNQwbazFEgGHPqUUvl2l6rRm5HYo7H+B4k4/s5df+ovxykWiz24Q4Z930Yp13OCmYPjeehoe5yBiwxmRunoekhkPVuHQaBIzHfDwwQ+e+3GQ5zTvpENAIaAY2ARkAj4IoIHDrEV2ZPiZStxdWSUlorxw8LkCu/SZcdVc75MKAjjNF904ZIaVWt3L8qQ9ugOcKA6HPoUQRI+Ly/ZYcsTy7q0eM4885pjRgBQj2zrEao+Prk3InyWXJhs43rSSODlU3jjV8myWYQWmzHDh8ks6YNk62wbfwcyjB/L3dFto0K8RE/kGLnf7RJdlTUSUyAJRttM4i1O6H6I7FG1dk9RwyXISDJLvxoc7uqV+4zNtAsWeWINanun/d8EpQPHh0nk8J91PopG5VlXH+2zvRqb/3bUJYxxogZSc5cT+UcSSp7+98X9VQKMePMyCiz9fyNeiPjylHrOb9oW2hkzBnzsbPn78r1XO9n4/XX3vh11P9/qzeZTDrjTGe02Z9R1xsZZW15DNuTkRYcHimzYHVXBhWVLY2qqNtBCI2EpSAVWBkgy7Ygf4uqqe1OlFsWbhooo/0GSjgIMXKHv0K5RIUYWzTUc7PQxzey6tT7bLQaOD/aU6YFu8vipBrJRr9JbJFEZC5ZW8q6UyI95OQITyjHGkAuDmzOOOP+SCxeEO0l60t3NyvOjHHgsfwA9HAoTZjnNWtj+7aYtoydK207GOO3IMGMvLy9ij1X6p/ui0bAGgGS+bRsXJtbJi9vKvxXuxKNnkZAI6AR0AhoBDQC9iFAouz0kUGy4Nc8Kayqlygs7maU7bUZs2+v/bfquGH+cvGYQXLNF0lSVF3ff4HQPe8XCCSAxHns+HhlL5hfoe8bnR10EmBZ5bXN9ognxAUrVdrDv2TKCqhUae+6+Ciq0vzlvA83SXHTvcQDJM/TJ45SmVxXf5Eou+EU9CBsF8eF+SiCzNiO53F2QhhUaJF4f5PKMmM7YliQ+o/raZlQr63MKpWkon8+FN3ZfrjCdlTzvXHaGAn18VLd0RlneQoHCmsMPHTGmf0ZbX2dMdbXx3eEjLKuZqy1yDjz9vZWF4e1jWJ4eLhSlpF5J4PL17xo8vPz1b+UHVoH9lm/dnNzU9vbW2/NpNpzfF3v3qwM7Gv8qFTkPLFl/liPX3fUBwQEyHs7BsrPduScTYTKikzSVhBmVPs05bw6zfeE4SC8ZsSblQVjISR3sd5uUgISkAQVGz+/A1aLL0NttgaWliTYToa6iWQh7bX5Pq0u2e4Za1Z2AHM3/dO/nCTj3ficJA8z0qiO6kyD86UihWgHuRRqtFUYI9vozc4cxfm3uRlEQgnG77XMfyr2nL93ugcagZYI8D4yd7SXXPtdluTs0nNezw+NgEZAI6AR0Aj0BAJ8gI1P3Nc72w+cngCji/sMNrvL00dFyzsb8+WDLZaHU3XTCLgyV9pQVgAAIABJREFUAldOjlJZWXf/lO7K3ezxvnlChXY/iLJJINSYhbYJ6rHnp4+WIJOHnPPBxubj0+7xGeSbrQLh9cDqTBns6ynvnTVePksqlId/zWxxngOxXuuJp5drYQXJtZX9kLP28DFx8mNGqSLMLp4wGGPnJXd8l4xMtIoe76OjHmAMyd+jh0kZ1FbBwcFK0UNxBde/O1rvNtbDqWQpKChQ3dP19uHH9V7iTfyooLIV/+6uN8iezo5/6+P3Zr3hzMd5aOBn6/HJF9hb39Xjd2c9lZK8fm3pP4/P/pO3aq8+KyvLknGWlpbWSPmZ4QFJkoPMJG0RBw8erCax9WtD5sZJzZ3zNQ9mkCO6vn/gR1kyL07r8W9rvrQ3f3qznoF/xR4Bsgg2gP2p0VJyXoJJcqAYewFKMVou0n4yFJKOFCjDSARGcIF6jEllmZmxfQVItaRdDZKI/1Iq90illTfghVChHRriIXdvrZa8JsWaNZ7+HgPkqFAPSa5skE1NWWb/hjd/sAfinOgIQ5tI3dpGgHaXN0ORNwfKSRuFkxpSjYBTInAYshGn+DXKzJU5sB2x0WfXKXusT1ojoBHQCGgENAIaAWdFYPaUwTJwT4Ms/Dldq+WddRD1eduEwAsgdzjfc6CecpRGMujk+BD5MqVIsmCN6CzNDUTXaJA4tGbcg/XYa/cfImePCZOHQIhthyUj7R6PHTFIDokOkrnfp8rq7FKZGhUAxVmcPAilGu0cO2ok54YFmhQmNSDTeLyFsHMcF+YrF0CVVllnyaHvb20O7DCPA64Uh7Re/7YWgxQXF6t1ca5/czsuzhsZUK3XO43Xun6vmMaZ8eN6N8+f/9o6/oy54nzQ9fbhFxoaqngme/Ez6mnjaJBjtly/rC8vLycftmRAenp6Y3R0tCLH2IwAQr7mxc7JwX95c+BksZZtGtvzX2tZq/XNwp56g5yz9/iOWE88iUtn8Gvr/HV91/DjHL0NKiiqoRy9UdVFBVYNVGK25rJZ921QU0bbXyUN8k52bZtqORPIsoVQfDXgWaSHt9VIUe1efCAGE37Od6pxLvsEuik7xRfTauW3JhWao2PpSuc3e7RJ/sRYfrtDW7+40rjqvrSNANWoM6GGXZdfLk+t1U9u63miEdAIaAQ0AhoBjYBjInBaXKCcPypIrl2eqBa5ddMIuDoCE0C4XDE5Um76aptDdZUkyJxDYuW+lRkyGQou2hsuXpWJB4id6yE8nveV+0bJSSNDVIzGhh0VYvZA/EaIt5z49nppwAPHh0QHysLDh8vMFSmyJre8w3Hg+hKJHtYZ7YYpQ7H/YGXzSGtZHmcoMtOu2W8IMtWw/ltZJ29t2C5pJdUu6QhEjL++cBKsLy2IUDlUX1+vnLK4Dt2WbSO3a21jaDhr2VtPcoWL+V2tp5ilrq7O5vPn8dlfHt8Z60luUGlk7/nr+r7Fj3wRRVn2jl9P1/v4+JBYXzIgNTVVEWdk4MjkeXl5qYA9ejmSmTOUQXzNi5HqNH5eVYXMKCh5uH1gYKC6yHS97fgRT1oJ2oufru8cfrQdfBaEz58ljh98GuY1QO4CmfVedp2sbMNecriPm0wIGKiUY1ugDKPFYluCDNonXjPCS0b5ucm2XXsU+cWvSoUgx5KhOKP9JL9CHhXmLucM8ZL7k6olHSozo7HuxjgveQiEWgbe98EOH53oLd9ur5elufpHYW//Sjg23EP437zNVSBVe/vo+ngagd5HgArZW3APumtVjqTrzJXeHwB9RI2ARkAjoBHQCGgEOkTAH0/6PHt0jDyzJlt+ykQ4vcZLI+DiCIB/kWdPHC3fpRXLB1sd6+G2h5H5NSXKX9bv2AXCp0ZZ0T4ERZZ1C/Byl7Jax18T4jn7erqpPpTjfJmDVoa8suf/ylXdGQ/y8ilknj2C/n3ageKM250xJhT7go1ZZa1sLaiSLQWVcuuB0ci19JKzl26UBiyWTYdS75p9h8jOqjo1tlTvHQpy7t3NO+Ttjdtd7t42IdxXnkRGH9e8ub7N9Vgu3nN9m85aNTU1an3bbDaLv7+/ItW4/k2SxlgvN9a/ub2u7xn8uN5N/MlX2IN/T9eTLyF50974/9vxe7Kec5vzuSP8Ojq+rsd3OtwboTpbMiA5ObmRN4OoqCh1AyazbshUqXzizYP/0oaP73eGee/v9YYs1178dL1F1tvd+H1b0KDIKEdv3lB53Qn7xAIQXI8l1yhyi41PAZE4OQUZZAW1lneDQbJtLmP2Va0ixlq3QNgnnjnEU0Ygy8xo3D8VbS8hv+zXor35ZXiwSJ5MRlAtVHm+7iIXRXtJmGmA3L25WmqaToIL2bR11K33EQgDUboQOXJPptTIZpCeuvVPBHgfoC0qr2Fe8sWQpXZFmeroKB4U7C7nD/WQi5an40eunveOPl76/DQCGgGNgEZAI9BfEDBBqvD4kUNl4/YyefS37P7Sbd3Pfo5AbKBZnj1plFz2yVbJr3Acm0Z/EGKfnDtBfsstk7t+TJN6q7URfnYRcr1OH03rL5HNBRXy3F95kghrRGdtzDFjFhrVYff+nKHGYkSQWWZPi5UX/s6R5clFMjbUB2M1WqnHliUWSFV9g8o7oy1kqLeHvL4+X/63Nk/CfDzVduUg5q7/Mgk2+ZbfXFdMipSzE8LkOryXWuxasSf/h/nwn30iVKYWF8cN5YqtTmvOXM9+s7+GDSVJFHv6b289j0/8DBtEW4+v6xtVxp5hQ2gPfq3rbXG6I/7OXm8oPXn9E7/W/c/MzGyZcUZ5HJlyMuksNpRmHASCwc8pYzSUZyTbDKUZmUgy7/293mCaqcwz8LQFP0euN5jojsa/o/Pv63oy7cVeQbLYCXLOSHFdDaUYlWX3Ik+stCnUiuTXrNFmeR0k2S9NhNdYfzeoykzyFVRgn+S1TQpyoZ2Wi2z8/34eAiWZSUigzYB9Jb9TxvkOlNvjzYp824VcMz8szNPW8n/IRsttI8/MWb9gOvN5c+yuHu4liJBTc0C3/ocA7w0nR3rIwcga9FfEGb6sgGB/FSR4BrIMXbHBlURZxKbu3CVPaMtGVxxi3SeNgEZAI6AR0Ag4JQJnxQfJBaOD5NJlW5TVmW4agf6AwLljw2XkILMsgh2iIz1OS4KH2WBXfZ4o24qqmoeC+V7zD4uViVAYPf57tmSU1sgRw4JUFtrNX2+TVFgROmsLNntAiRatyLBSkF5UqNFacQGIw4KqerkWtounjAqRW79JViozo9Gm8TSQiGe+v0HVnToqVG6dGi2LVqXLN6nFzdsRsydOGCXzsb8fM0qcFaY2z/u+I0fINCjqDKWQsd7N9XCuf1uvX5aWlio7Q65/kyQy1nutlUadqQ8KClIkUX+rp1KM4pq2+m/g3RF+zlpvKBHtPf++qDeuB4MP4mtbzr8n6pkzRqvZzswfa+Uft+f86ko9r32Qu53POLOFeWwr48yWep3x1aCYfuuMN41f1zLOiF9gSKjctrFtZZYjfAvwAZEVZR4IhVmjDMG/F0Lx9VBSjWyDrSLbMVCbnRXlKXM3VUlhk+rLhEXl2SDT6Ft9F5Rhnf3yeliou1wS4yU3ratSRBkbibRpIe4CYZNkgSxbX6rVHY4wL6zPYTAGfEa8Se6EXWO1Hh5HG55uOZ9zh3rKali05rRBWJ802EOOw38f59ZLCu4Lw0Cmn4l7QhXmAh8KMK7lbjkRB9oJ701zocJ95PdcWbvTeX/cOhCk+lQ0AhoBjYBGQCOgEegCAjH+nvLAIVFYUE6FesV5VStdgECX9kMEuObw+HGjZPHqDMnb5TgPcjKv6rHj4iXI5CFXfbFVdtXt/aE8Ktgblnyj5Kk/cmBpWNA8avccMUKGQz33fx9val5DofIqwtdTqnfvkayyGqnBv62bGxZw40AcBoG0ooUiiaq2tuuN6UHV2dXIQps02E9ZKtKCcm3+LvVwJRvJsMNBEpJMNNSBJBLfP3O8ZJXXyI1fJantXpg+RgKgXLsAeWdGLd9PoGINtpwP/JKhFGxtNVpJjhzkrVRrzFAjEelISsT2zvm9M8ZKfXmxcrriory9GWPOXt/VjDP2n6QYyUZ7MuK6evy+rtcZaX2bkdYaf1ucEnndt85Ia13v6+tL18UlA1JSUhpjYmLUzYIySU56wyaP5I217aJB5vBzMnlkyknukAll60w9lWmc3K5Yb42PQf61xq+j/ut6C1nY0fzrCn70Kf6s2EO+2eF4TwQOh+LrBijHuEDMlg9vxGjvgfJTwW5lw8h2coSHTI/wVBlXJE2ODvOQqcFuMgje+jlQmzyMLLKqNuwah2Nx/WTU/Q+qlEqQZLRbvGmkSbbXNMqzqTWdJtt648ufPcdglttU2LnF+brJ38iw21DmuowS+3rHKDNIzd3yBVSGurkGAlSPcQ6PRq4g1Z+0aE2zyhtkLwfhun1wvLe8mwPfeat72DDcJ+aNMUs27gH3gDyzynx2DXCaejF1ECwbh7jLNSuyZHulnvsuNbi6MxoBjYBGQCOgEXAiBHwgh3/hmBhZkVbUnDfkRKevT1UjYDcCBw0JECrObvs2WXY70I8OkjbPgeDZAuvFu0BmW5/ac7AgJLFz78p0WZlV2nzeV06OUtaN53ywUSpAtJF8Wnj4cDG540Fm8E60K7z7p3SVl2bdDgQGdx0aq7arQtD87d+1VHPZDa4dhVw5GosMs4WHDVdjkl7a8gHDA5D39sBRI+X7jGL5cKuFNDx/XLhMGxoor2/Il5fX5Ym3h5t8cf5E+Sq1SB5Y3TIPjqq8W0C+zfouRdbklf/jDEmk/nfyEIUjMQwwuYFEbMR9MUc+6yB3zY6udmvJYTGBcjcwy8/Pb15/NMQfba3fGuvdXP+mPR3Xs7m99fptR/XMRON6uyPWG/219/z7Qz2VS+xnW+PXUf/Jj3B9W9fbjx/x5fVjD/4kcw2lGsfB1vEzyODKykqdcdZWZltXM9p0RlnPZJR1NmOvPfwH8EkIZIPN21QtTSKrbv0DbO/OSIbcg+wq5oiRyKL12sRANzkH2WQB+GFGO0VaKB4JouzCaE/JhxLFDIItDZ59ibv2yFbkXeUZIWRtnAQtHmnNWIVvgLRfjIRqaeuuBvkAC/DOnldGFd4psK7LBMlQi/6N8XNHblu9vIUsOwf6Lm/v1Giz7gQojg6FVd+9IElIhOrm/AhcGeulCGzenziXSf62fr6RpNodo0zyEuxTVzdZtRo9PwOqs+kg1km4uSpxzGcKLh/mJVWVVbJ4zXbnH3TdA42ARkAjoBHQCGgEnBKB/04IlckhJrnlm21KcaKbRqA/IECl0sPHjJSfM0vkg607HarLBw0NkEVHxME+Ml2+S99rNcg8tldPTZC123cJVWmDoSb7E4qsdXh9aEyQjEHWF4kzEkBPHB8vnlgvWoh9UFV2KiwODwbBdM3yRNleUSfhIOcCTO5K4RUf7CPX4X0qvqiu6gvFGc/9Glgx/p1fDtvFMGU7mdGKOOP5HQxsjh8RLIE491yoBKkQOyp2kNqeuATh/WXnTlQPAby9qeVvrHmHxMrUqAC5evlWySn/p8LwkOggufPQYfISctI+wpwYiH2fDtvHcxLCUZMoO5Gt5miNZOOjUCfuA6K0EeSXM2eUkezqyvnrjDPnz1jTGWctM95scerj/O90xll6enoj859YFBERoRi5tsgk3vAiIyPVdgYzT1mcoVSjwkrXa/wcff6QZ1i4pbpNG7S++qM+AllmtCG7E1aL1nlizC+7FbZ8z6TWyl9QUsVDUTVrtEl+hgrt1VYZV/wCEAl7RyrV2iKMmBO0b6A7rleRTViUdyRLN35RtYfkiocyh+qrZ0A2/t1kK0li8WAodxYn1ki2i2azkTRdMsFbnkC/SZrq5vwIXBrjqchePLSocgiHQkUWC8L7r5IGqWgiRyNMA2TROG+lmH0X21o3WrsuBPm+srBeXslwvB8o3TVCENfKggSzvI8nJj9NLeuu3er9aAQ0AhoBjYBGQCOgEegUAuNDzLLwoAi5GLlmxTrXrFOY6Y1cAwHaGpJwuOCjTUqN5Uht8ZFxsn+knxz/9roWSrijQRDNBfkze0WK/JZbJv5e7nIaiJ2LJgwGgTRQfs0plTnfp6r3n0aWVzbIobnfp6gHGvmb7P2zxst7W3bIB1t2ym0HRiMXDeufeP/XnDK5BwRbpZUlZHt4kITbgzXUnnjclUq7Y4YPUpluf7ShCGvrnC6aECEXQHU2/Z31zbaMyy/YR6nxFq/KaC4xu7uBUJsgiYVVctPXFktH60al2if4fN32CrkDqjvr/r19xjh5D9aRnyTttcZ0lPkS6uMhb50+TsqKCpVyjK2j9W+SU1xc3717t3D9m1lcXA/nujjXx52hnkob2ijae/5dqbcmJ+w5fl/Wk99gM8gVzhc6oHV2/LurnvjTsc/e49tTz3V92hay2VPPOtYbSkt7zr8r9TyuYaNqz/kb9RUVFRarRhJnHFAjoJCTuba2Vr02mUwqAJE3ieLiYiUz5OeGzSInDV+3DvTraj0t9Xg8e4+v6zV+7c2fYOScvQLLwtaKjb78Qz4uAAQZrBOZUWada0RLxbmwYNsCcoQqExJMt2G7cCjG5iDnDOKU5kbC6Cgo0q78qxJfgPqyN7Ydex8o65jlxv4lQgVn3filNAbkwRgobWhTl1qxR/4AgWj0j8qricDuiZTaZovKoSAQ7gaB8DaIBWs7O9vOyvG3PhUquxEgUpfAnlM350eAZChVpaMw18+G0pQ5g5z/ofgf70EZ+sPOekV63w3SyN9jgCLZy+v3Xujc9pGJ3pIFu0aqzly5TcI946KhHnLjD9mSV6EtG115rHXfNAIaAY2ARkAj4EgIhJrd5bEjhsgyKCvegTLDiX5yORKM+lycFIGrYG1IwuzNjY7l/EAF1QNHxcnOqrp/WA0eGh0IW0XaGG6D5WJFM/JUn8XBvrEepEhKcbW44fVtzAODCu0l2BeS8KEVJbepRp+p1PL1dJOZB8XIgUMCQbDVqEyvi5ZtVgR6TIBJcrANM76sGxVur506Vj5K3OlQtq7eeKqaNpNGOwOKtcv3iZT3QRJ+nlwgw0CSEg8TyDPmoLH/rRuxuhvWluw/lWt/grj7PbdcivD6zdPHyqqsMnkOlo2O1mi1uQj5dju25wsFJLSB43p2aWmpWuSnLSPXv0mWkCSzXu82YmOM9W/W04aP2+v6vsWvrMzyUG1b48fxoTKv9fh5enqq8aMIqDP1reeDK9V3NH8N/Drqv7PWk+8iOd7e+fMab5Fx1lnmlDcTEm2cXJx8bEYgX2eYV13vGvjx4qEs1Hr8O3pSg9vxc2P8+6re29tbEvf4ygtpjhNmG+Y1QBYju+jj3Dr5PH/vQjCtyWaPNsMyQOTerdVSh+82zEJaNM4suVCWsQ8kzwLw3h1Qoq2EEu1D7MOZGomuY0GA0TayrBURcESoh5wz1FMpbnbjiZ5gAPErLOqY+UbyjPgYJBqJBhKKx8G6cd8gd5X3tAhWhq7aOGfuAonyUFKNZKKvujk/Auo6h6IsC1aNz6fXiAf+1s6ANWMoSON5IMp4fTCvcBbuCeugsHwhrabZcpbE2UNQIZI4eyLFtYkzjvT5uC/gJ47MW52HH7x62cr5Z7/ugUZAI6AR0AhoBBwbAfW7bMpg8RnYKDOgrtBNI9CfECBp9PppY2FPmKSsCZ2l0arx5VPGyJLfspozt2hfyHwyEmLWvyJIwDG7bBrItuXJRfLUH9ktLBhpVfm/k8egbo9c/2WihIMUo31hkMlDKbNIEn2VUiTcrgwWrrRvpNqMhBTVYOtaZaU5Eobs+1WwoDxmeLB4Axviwswy5sKRFGurXQubSKr3Fq/OULaHJKSoQlsL68iDgeHsFakg0hzPIYT2luchp89Yn+S/HSnHGBcTEhKiSBeuf3MdszNOa8b++7qe668k/+w9f3vrDac61hM/ki624OcK9bQNZLO3/0Y9yUCSdLbi19fHZwYgx9He83eEeorCqqurLRlnZNk4mIZSy2w2K+a1qqpKysvL1SBxGyrNDCUPPzeUZ2ThCIautyi9SM4QL3vx0/U9h19JSYn4hYTLLRuqHUqZdR/IME98YZkNJZnVwz8q1+w8LBLftblKttc0KhXKwSHu8n9QmFXAUp/b+kGBsgKKlE/yHDvXKwjnSVKLqjFrkox/TLzQd2aUGY1KtGuGm+Sd7Fr5vbhBasCQHQ4s+BTXb8W7FYlotCiQbxfD6s4df5RpY0d12pnIfKIqh9aVrtiYi3cT1Ie03HwRBKqmDpx/lA/BdX1KpKdSkxr3gFAQpAsSSIg1yENN6sLLkPN1wCB3eQ/XxoqdllwNqjJvg63rm1l18mOB66uwfHEBzEB/f8kuk5c2Fur57/zTX/dAI6AR0AhoBDQCDo3AeaOC5MRhfrAsS3bI3B6HBk+fnNMjcMWkSOSBectMkCGtVVWO3Dmunfx330g5FoTQp9sK1W+HA6L85YhhQfL6hnz5KbO0xemTUDsW1ofMMUstqZZbv02W+qYndaOhKnv6hHj5Nq1YnlyT0/z7Y/rIEGXjSJIoLsgsvrB9nPldilK4kVzbgXw0Z2lU0YV4e2CxWxRBWlrTfobjnGnDQDIGyLkfbJJdINlodxnl5yVTgO9BINFu/Gqb1DY43lrMKyePlkCpUUozLIgrpQnXs/39/ZuVY1z/5ufG+jZfc72c699Uohnr365QT6UV+2dv/3V93+JHvoakZFvjZzgBGvPXeG09f3V9x/iRfFTEWVcyzgxPWDKf9mSc6XqLp67Gr3fnD//gvZTTKH8iP8hR2lmwZzsRyquHsThOa0ajnQUC6MQID0WMvYVFcaMFgIQagww0ck3bYHFYaqXWcpQ+tT6PKVjsv2q4lzyLzLb1ZbvFG49ukkCjxeTpUR4yA2QmCTI2bjcc2W9UjVlb0rXeJ0mz2VDbrQG59npT7huxIRH5IxR4S6Fkc9XGDLzLQaIshBqxNRHpqn125X4l+A8EKe6hiFC2wVBQ0raRqsxgEGhG1qHZTeRqkMoJGP/UigYpB3lKi8et5Xvk5YyaFqSyK+PFXLcbRnjKPb/myZYi11fZufJY6r5pBDQCGgGNgEbAkRGIDfCURQdHykO/ZMoaWJHpphHoTwhQRfTk8fHy9J858nd+2+ojR8aDaqpzE8LlmBGDlN0iFRBppTVy78/pivC5bv8hsGXE76i1+c1OFueNDRMqk24A+bOhyeKRWWJzDxkmt32TLH814cAojflQqVFttRQWriTigkzuUJdVSC0UZ6+dmgBVWo3M/SHNkSGy69xunDJETogLlgs/dp68x9hAk7yKMemMUxpBoRKtOzPObM2oan18Z6y3ziiz5/ydub67Ms76ImOtqxln3ZUxZm9GWncdv0XGGS9IDobh+WnNRFJZZtwsKDPlZG/tEdr6ta63ZMQZnreuiB9tGpl519Z86Mz492U9x2NLRaND5UNFew+U+bDeS0aO1/1NFoPD8N41I7ykoBb+2sizunFdpUMtitOyZGKAu2wBcWcQXh1962I202NNOUy0pasGP3gPSJ8IM+wnx3rLW5l1sgJqGX4BvSkOFnUgCxYl1kgliIH22ikgFU8DuXjbhiopqbNsRzUKc85IJhFLa3WaXd8KHbSIOM0eZQYBvFu+htJON+dAgNc6bUhNIMDWwnJxDRSUbLye+FQkpztJ5jNAJn+YW6/sFxfg3pAN1dl9uB7YeP3EgyybhOuPNqa/Yh+0eHS8Z/p6dkymDHKTc4HTDd9ny/ZKfQ30LNp67xoBjYBGQCOgEeh/CJjwu+KlY2LkA2T/vL/FElOhm0agPyEwabCvXDIxUm4FYbSHUiQnbSTNqChjF6ikamjqC7PbjgWpdjVsKAsqLQ/dkhCadXCM3PAliLOdlmy0h4+Jk5HIPDtz6UaVf8bG/VnIsVq5HRau1g7yIwaZ5X/Txyi7wxXpJc2oeaFmGNRraVC0ObPlPPPjFhwWK/N/SpeVWRbl3lB/LxXNklXmmA813nzAUGUv2dBgybwylGUUgdCZio3KMq4XWmditbf+7Ur1VN6RpOqr/tt7fIOv6Eo9+83xt6f/PH5f1VNpRmWksx6/s+fP65O2jQZfZZ25RvzZOhq/rtSbTCadcaYz2uzPqOurjLLuykgjyeJoSh0qr87EInAlCKXc6j1C4mwpMsu4IB4A+8GtUKIZmV59/X2VC/xXg9TzwWr/Y8l7s5Y6Oq+bYS04IQBsAdrqwt3yOwifTWUWdd09ILpoVUmbOn7h/E+sl1LUMNutqIkQa2vfJ0ClR1UOCbh04EQV26mRHopoZA7YPVtrZCeD4Fy0HRjsrmwp58OWstJRJoeLYt3VbjGH71RYMU6DJSMz+EyYqyGYo1SZ8rXRIqA0Y7bZe9l18gcIMf4sOzzUHXakXvIqVJU/Q0mpmwUBko0XwLbWt6FeZq/K1bBoBDQCGgGNgEZAI6AR6FYEZu4frmzg50ExUoVMJN00Av0JAaq1lhw7UuWD0aLQFVs47AnngwCiUuyDrQXIJmuQ00eHSojZUy79dIsi2UJhX/jeWePkrY075KW1ec0wjAvzkaeOHyULfkqTH1vZPpJU2jfCD0TbJqmDZSEfej0lPhSZZxGKtOOax9/ID3tr43bJgALO2RrnxpWTI+X4EcGyBhluxOlEEI4FVXUgWVOkuNqxHmo0ewyUF04aLT67KxXZwHXFvDzLWOqMs0iFQ1t46Iwz+zPa+jpjrK+P7wgZZV3NWGuRccZMLd4sjAA+ayaPyiky7uHh4ermQlmrQV5YB/ZRhqjrGxU+Gj/3ZiUalYycF/bOn56qDwmPUJlBKbA6c6Q2AoTPyVBRUWX1IUgzEnyO+FwXCSpaJC7Lq5e/QIBZN/ADEuMzUEYr+7gGyWgiBZjLxP7MQt3TqTWo24s9yZ+T0O+FW6rV9sx7ugREwSMg5bgP60brujjs+wflK+SpAAAgAElEQVTYV1K9MwskA1V5a7C//YMsxNzjqBuPnLRfi3a3yIxzpLHujnNhbtwCkI7vw5KSZKRujosAya8Lo73U3N8IwpjkM/MJS1td48yu88fTzSSDjXY8CGLatjIHkNl9xR2QyY6LQM+cGX+EXj/CJDnFFfLY3/pJ8J5BWe9VI6AR0AhoBDQC/Q+BaZG+cuW4QXLxJ1uaFSb9DwXd4/6MwKTBfkpVdMVnW6WwyrGIkO4cF0+3gXJUbJCcOSZURiCnLBsKspuRZ2iQP2cnhKncsys/T1RKMaMZ5Nip721ooTbzg7rts/Mmyg8ZJXI3LCHZ/LzcZMbUaDj17JFHf8tWRN0jICW9cGyq2Jyx8fdsKIhHWltSjfc9+vtlShHIR8d7cHkYbBqfBMlZUbSjeT2bShQ6YbEFBwerdVyKK7j+bb2+3d76t67vOn5c7yXexJ8KJFvx7+56g+zp7Pi3Pn5v1hvOdpyHBn62Hp98j731XT1+d9ZTKcnr15b+8/jsP0VB7dVnZWVZMs7S0tIaKT8zPCBJcpCZpC3j4MGD1SS2fm3I3DipuXO+5sEMckTX9w/8KEvmxWk9/m3Nl/bmT1/XBwQEyPdlnvJxnutmYPXkl68gPHl5coSnvJlV2+JL4kSQVadBVUMlCK0YqZpbWVgvb0M9w6eq8KCPLITtXCEW/h8FuWXYGYyHEo2KtLeR48Y8NxJz9483K6LtXtgt1jd992I9bet21jTK4yk1inyYCtUVSTna11HB9h3qXdWesa0x/T8obpiHReWSbo6LAHP7SCbfDlvRDtxH5fo4L6WYnLsJKkJsyLG9Pd4kH4BIH4n3P8U9yxkyDXtzJCKB0ZwxJlnyxw75Mcf5shd6Eyt9LI2ARkAjoBHQCGgE/h2BhEH4XnH4EJkDpdnvuWX/XqC30Ai4IAKzDoqRWhI9v2e7YO861yUqqx44aoSE+3jJdV8mSVmt5WHVYLOHLIUK7Rso8e5fndliZwch82zxkSPkAeQiLgeR1F4LgZLt/TPGyazvU5Vqi+2kkcEyItBbnvij/2LeuZGxbSsq42i/2Yj1bS6uGxlOrdcrjdeMpeHD/1xULy4uVuviXP/mOrmu7z/4cb2b489/bR1/xhpx3uh6+/ALDQ1VPJO9+Bn1tHE0yDFbrl/Wl5eXkw9bMiA9Pb0xOjpakWNsRgAhX/NmwcnBf3lz4GTpSMbaXfUGOWfv8R2xnnjyoukMfm2dv67vXvzUkwz+IWpx2hEVXbZ9DeidrUlSmUFo0RGQyheSWG5QoRr5Zvz8/vHeSjH2YprFvpFWink1e2QDspyIs7J4BIFAxRgVNVTbsFFh8wjyz9aX7ZanUmrVe0fDuvJ8kEIkCpZvtzzhFgMi7rZ4syLYSMjpZsl0ewi4z9tc1aGtpcaq9xDAkKj5bu2eSUKMxNkt66oE8XvtthG+A2Um5ngm7Fp/BAl8IpSYybv2KJtG3dpHgATjzHgvueyrDClH0LduGgGNgEZAI6AR0AhoBOxBwAML5c8fEy1fJRfIW5t22LMLXaMRcHoE+Dv/vTPHQm2W2EwWOX2n7OgAc8xmgkCsB4F4nxVBduSwILnzkFhZ8HOa/NTKppHqtPPHhsslUKtmNOV9UVlGEo5+QvX4kcictGGBZnn1lDFyNQi5rQWV4obP30Bm2q7aBnkXuYoXTxgsVfhd8wbuQ3/kljfnstnRjX5f8sBRcTLCs1a4GM5GW0JDPMJ/qRyqr69XZBnXoTtj4+gI9SRnSAZQzFJXV2fz+bOe/WX/nbGe40mlkb3nr+v7Fj/yTRRl2Tt+PV3v4+NDV8ElA1JTUxVxZjDpVJ8xYI1ejmTmDGUQX/Ni5Of0hK2qqpKysjL1muodXmRkAnW9xs8Z5k9NTY26QBdvq5M0ZGPp9u8IjEPmGFUzb4K0+gP2jJcP8xLmMdHykuQZM5yeneyjlGS0omuvMeOJNoxLULd1197t/ot97wPl2a0bqtX+mAF1wVBPpSjLARlHrmEIbBq/BIn2WX6dw+S9/TtyPb/FFRgLqgAfAaaaCO55vNs7Aq+HY8I9JMo8AOSyyGewMk1usoM9F1l8R+Gz+6GgbH3PocLyaHz2zQ6qJRvlYMz5Q0M81GGYBUgCrSOVWt/12LGOPB0k4yTfRrljZa6U1GjyzLFGR5+NRkAjoBHQCGgEHB8BT3wnmzNlsDQ27JY7f0zT36sdf8j0GfYQApchi2swbPgWt1JT9dDhHH63tHNkVpnRbjlgqMr3uhw2lrm7Wj7g+NL0MXjIeIBchs+YZ3ZodKBcMiFCBpnd4aTTKDsr65QdZLiPh4wK9pHTlm5QZFosiLSnT4iXWlgdfpRUIDsq6oR2mccOHwQSf7u8si5fzB5uQivIHdiHbp1DgOrAd04fK2XFhYpkMdYruX7t5eWlnLS4ns3Fe+M11wv5udlsFn9/f0Wqcf2ba4i63sIX9AZ+5BeIP/kKe/Dvz/XkczifO8KPfA/Jp7bmv64vUYo3qM6WDEhOTm7kzSAqKkrddcisGzaNVD7x5sF/acPH9zvDvPf3ekPWay9+ut4ii+5p/HANKFu/d2AjqFv7CAQgh4kk1ilYlE4HybiioB43EBEuUk+HXeN85JLtgKqM7UHYK1JX9nY2iPcmNRk/YSYTbefYqJBaAnUZFWNvZO7FnqQYbRjfgv3jDwV787poWzd1kJtSU/2CzLKyjuQ6/XQgE0BqzoCd371Q8WkiuOcmgT+uBdqGVltLyZoOx7y9G+NMUoi8PRLCh4IghpW9LEqskXyox0ZCSTZrtFlZkb4D8tma4DwM+WckkxfgWspqygTsuV647p6NvLPkneXywkbma7puX3XPNAIaAY2ARkAjoBHofgROHhEgF40OkquWJ6nFbd00Av0RgUDkb3141ni5Y0WK/JWvbdDbmgPjQn1k2tBAee7v3BYfxyJL69VTEuSelenyXXqJIrmePXG0UprNhfVrFhRoJNCOGjZIrt9/iHwLq8d7V2WofRwTO0jmThsm835MlVXZFotYHxBlTx0fr9Rqf+SXqzpvWP9kYj+PICtta2Flf5yiNvV5+sgQuf3AaFVjvZ5NRzA6UXFx3FCu2Oq05sz17Df7a9hQkkSxp//21vP4xM+wQbT1+Lq+UWX0GTaE9uDXut4Wpzvi7+z1htKU1z/xa93/zMzMlhlnZM7JtJNJZ7GhNLN+zZ0ZyjOSbYGBgYqZJBNJ5r676qlsa+t8Onv8vqo3mFp7j6/rLUx3b+KXXtUoDyZV96tMrM5+y6AV40mDPeVAqF+qQBQwR4hKs9dhGccMsRAonB6c4C2fQFXzSVNW3D7IODtnqJcM9qIpo6WRYyiA/ObZ1FrJBoHAdhkUUvsHuckcWGVa5zXdN85bKW4WggAy8s86e779eTsjO249lH7vaiK4R6ZChGkAcvjM6hr4IKflQoofyOBF48yyBp+9C1KMHDHz/W4FmZlSsUeeTrUoAf8b6yWTg9zlTVxDPxfuJYepUjsf6so5m6pkO/L7dLMfAY4FSWT+UH07sdj+HelKjYBGQCOgEdAIaAT6FQIHR/rKDfuEyrwfUmWLXozuV2OvO9sSASqpLho/GIqpLVBZ6d8mtswP5sIdPDRAzvxgo8IuDKq9t05LkOf+ypMPE3c274rbLDp8hCxanaHIM7Z7jxgu+0f4y+lLN0pVvcU9wxfE29PHjxI/PJH5xJocySqHcxJItDkg2HxBqlHxZuSu2XKe/WXbgbBhXARcxwcMFG9vb0XSGOuN1kobrj/Tts9Q3hhKHCrPqHSiuIFKM2er5/p9aWmp3edvb72h3OuOeuJPcU5b+JOvIHnTevysj99X9XTq43yy9/i6vmv4cb5wfjCnjLaqts4fbs9rB+Ru5zPObGEerQMVjYw0W+p1xleDYvqtM940ft2bcWY8aeIXFiF3Q+VBRZRuLRE4EhljzBl7Eov+VMzQYvFSqGJezqhVyi+2O0aZJAQejXM2VrWwkqNtI99ni4di7DyQAqx5rSmnieqyOaNNkluNsEdIeJjhRPXfYaEeijhbU7xbWzHaOCGH+1gUTyQjSXTq1r0IUM103QgvGevvrojdvCYSmEfhfF441qzIYRJr6kcOCJxbRppkKAi0h7ZVqzluhgJtNlRng0A6M6cvE+oy1p4FG8e/S3crJZpuXUdgJO45V8R4yD2/5UlicU3Xd6j3oBHQCGgENAIaAY2ASyMQ7u0uDxwSJV8mF6pcM/0An0sPt+7cvyDw+LEjlZJqa2GVxspGBEYHe0tskFm+TClSlaHeHvL6qWPk/S0F8vqG7cq60YzcNKrNjokNkiu/SFLqMar8lp45Tj7DPYgEmdEi/bzkpemj5ePEAnlhbV7z+1dNjpQzR4cqdWx6qeX3ToCXu4wN9QaxNlCKaxAZUIwIDNg+9udGTJ4/aZTIriKlLIuMjFRwuErGGZ26upLR1tWMMx6fpBbJK3sy4rp6/L6u1xlpfZuR1hp/W5wSed20zkhrXe/r68t7xZIBKSkpjTExMepio0ySk96wyTPIG+vXVJZxchrKIJI7VJqx9ff6tvCytl3k5x3hp+stZKG9888e/KiaXLrTTX6E/aArNTgrynFQsVRA+mKtbGndRxMW8iPx/0pBXrUmD2mn+EV+vbKWY+M+74OqhooY5pix0Y7uUqjHHkiqkSSrvDLr45A+mwmywBP/gyQlG/VotK47LcpTWdP9CGvG7U12j640Dr3dlznAOa1Sq856CneSYXeDICuGHSPJMCov2ZhRxiy+VbAf5XvMOiPJtg4KwP2grOTnt2+oUrlnYVBj/ifWJLEgOulx7wlGjpmAJKj1Ik33jdz+UPadE+Uul30NeX0//8HYfajqPWkENAIaAY2ARsA1EXj52GhZk1MmT/+Zqxa2ddMI9FcEJob5yn9Bylz31bb+CkG39psWi7MOipbDhwXJX3m7pBY5aQmweQwCUZaDnDPmoPE34OmjQ+RGkGmXf0YizLJmwnbe2DC5Zt8ouXDZFrW90WZynzFBcvGnW6Sgsl4Rb08cN1KG+pukom63mEDOkTi76etk9Zuzv7ZxYT7y1HHxsCO0KM1InnE9m2IP6/VDa/FH6/VvY73b3noqh7jeruvtw78j/IyYqI7Gr6v1VB7xOG2NX0fHJz9iKBWdrZ72jyRDnfn86aRoKM3YD1vGj/03bBwrKyt1xllbmW1dzWjTGWW9k1HGP/5tjZ8t+BcVFUu1d6DM31ztcuHP88aYBev3cmcbfQvHB2dFeUgC1DPMa/IBIbCpbDfyxeqarRMfHO8tf0E9856VLR0tFkOx8P8giDI25jrNgupsBYivD5u2o0VdEBQ1a0st9gLhUJ7NhLpsA/b/aoZW1PTkl9bDkZV1BshIKqKYtaVb9yJAwvdM4EtrxefSaprnuPVRxgdYFJYf59bh+mlQhNoVuG4+wuvl2/eS0FSi+YBQY2bfTVCmcd+f5dfJT1b5ft179v1rb4ijk4uAu0d9rcz/xfJ0p24aAY2ARkAjoBHQCGgErBGgo8DNk8Mk2gcW8sgfKq3Za6WtkdII9DcEqIQi+ULL8/e27LUV7G84dHd/aRc4NcpfwqA+MyNjYd2OCnkSuWVP/pEjnyQVqvyyh44eISH4/Jrl20B8WdZR3FBHtVp57W655suWROYbeJ8PB16N7U1Yy7n/SEv9/J/SFWE22NdT7jpkGGwcG2QB3iNhxxZs9lBqtP7y0+juQ4fJBP9GIXnCpjPOLKpFKu90xpnzZ6zpjLOWGW+2OPVx/nc64yw9Pb2R/p8sioiIUIxcW2SE9cWVn5+vmEfK4gylGu0VdX3/wo9ParAZgY62jr+j1HMOL4QSKgPKJ1dqtFm8INpTFiXWSGqF5csXG75XCdVkO0GsLNlWo2z9jgpzx7ZeshK5S6/CipHtItQeEuIhM2DDWI7F/UCsRC9IMMvnUKHRVpGNKrJFyCVjhtlDINO4NH1KpKecFukhGZV7pAZPN1FZU43Dk5zcxfAn3XoMAROImMcwtm/AEnN1k51mjx2sH+2Y89xQl1Eh9tAEs5rT85BJZj2lSRg/jNy/52HZyLwzNqrNHsb2VJvdur7qHwQ9fp+qHy60NCUh90SKthbszqk1G8T+ysxSeSeppDt3q/elEdAIaAQ0AhoBjYALIHBghI/cOjlUzv94MzKFXOu3oAsMj+5CLyNAJdQDRw6Xcz/a0pyx1cun0G8Od3J8sHy2zWLnyBy0506Ml407KxXJZayYJIR4y7MnjpIlv2crgs1oI2AF+fLJo2XhzxmyIqNE9ovwk4ePjpMHfs2EReTejOczYOV42cTBctUX2ySvwrLG8ziI0WCzu1y0bCvWcvE7FO+1R6LxwU5nXr3xh03jp+eMU0oTOqZx/ZpZWFzPbm3bSGysbRyN11QycXGdChRdbzt+1uSEPfj1ZT3Xt9kMcoXr13SQ6+z86a56Y/725vG5Rk7bQjZ7j896Q2nJ68/W8+9KPY9r2Jjac/5GfUVFhcWqkcQZB9QISORkZoAfX5tMJqGVHW8SxcXFzWSZYdPIScPtWwfydbWeAYw8nr3H1/UaP1vmD78MkAyiQsSVWlRTjhhtEJdaqcYOhgLmEigxHkyqlpQKyw9E2imeMcRDjg33lPsTq2H3t0flMF093EsC8FRUNkjFSPMAyUGu0zvZdVJilQlHhdMx4e5y23pLthaJuYNwjCFQ1NAhjdaB66A+05xZ78wuZtGdNNhT5m+paiZ7eufIrnmUOBBaN8Z5ybuY90a232TYAPLa+BIKsmW4bxg/KA4YBGtAXFu0cUxturbG+rvhuvKQYSCQv91Rr+41rdvpuIZY+1ZWrbJt1K37EOB9kFmMz6zdKd9l7eq+Hes9aQQ0AhoBjYBGQCPg1AhMCjPLvQdFyuzvU+XPfP0dwakHU598tyAwd1qMpJRUy3ubnUttNnmwr0wI94Uyq0F+geXq9grnWtcZBJvFG6YMkW+h9Pslu6x5LC+fGCHnwKqRdotJRXvz5hZARbUvyLIzlm5SNoz3HTFcDh4aIBt2Vsh6qNl+zy1XJNxpo0Jhuxkh10OtloYctHAQdG+dniBpGGNmnzE/raq+QX7OKpW3Nu5oYW9PFRz3+8m2QlltdU7dMtF6aSfTRwbLjKnRWM+uV7ZzRmyOsX5NAQmVaHxdWlqqFvlpy2jYtJFks17vbqueNn7cvj/Ut8aD+NnS/56sLyuzXDdtjR/Hh2KPto5PvoMiIGes9/T0VPh3x/l3NH/bw8/6+M5az/EnOd7e+XOOt8g46yxzypsJiTYODicfmxHI1xnmVde7Bn6G56n1+HekVOR2RgAn54+j1afgewjtB535iZrW3z+oPpoHi0TmnD0MZZlBXNFqjpZ+90GJlm+VK0bly6NQy6SBJHsU27NRaXPdCJNsRX7ZulLmkDWqrDPampAUI17BINjuh63jO9m18v1ObW/SS98D2z0MbTfvgk3nctr+QUGoW9cQCIDS8m4oLUuhurwHFpjghtV1MSPerMjle/EeP2OLR24f8/w+y6sHqVanLFBvgQ3jC2m1QjosD8RzW43kWhJUoTqKq2tj1V71YFjT3hHvJTd+nyX5lfqa6BmU9V41AhoBjYBGQCPgPAj44sHAZ44aKu9u2i7LrJQcztMDfaYage5FgKTKk8ePlCs/T4K9n3N8X+aaxE1ThgoJkqLqeljfD5BBUFM9/GuWfJm6V3nVvUj13t4ePSZOkVuXf5YolSC42AKgonr/zLGyBuTYnVCnKbv/8ybIKpBfWwur5BQo2cJ8vPC7co8iEgNAyl35eaIUVNXLfyZFyAXjwuVPZK098lu2wmzG1KFy/IhgWfBzuvwIlw7ub4i/l4yC2m3ewcPkP18kSgqsH52xzQfBODlwgPj6+irSjOvXXIfsjFMW+8v1S8b4hISEOG09199J/tnbf3vrqRQjP8B64kfSyhb8XaGetoFs9vbfqCcZSJLKVvz6+vjMEOQ42nv+jlBPUVh1dbUl44wsGwfTUGqZzWbFXFZVwaKtvFwNEreh0sxQ8vBzQ3lGFo5gdFe9t7e3Op69x9f13Y8fx5uTpjPj3xb+jl7vGxSsbNSY9+VK7QJkLR0MBdKsjXttEmkHd/YQzxaKM6PPXOSPgVJsHmwVSbidONhDRvm5yeOwj+O/E5DfxM/dGW4K77r3qT4DabAfFDhZVSDTda5Wn08fftk9B+M+BuNFMpgqQN06j8BwKMPyQRBb3wsmBrjL9VCdfQa12Kd5licYR4Akmz3KLH/AkvF5EGNsJJXPwrV1FGxSc0GSkXT7qaBeEWna/KfzY9ATW1IFe3aku9yxMlfSypzrKdSewEPvUyOgEdAIaAQ0Av0VgSAvN7lvWqSs314uT6zJ6a8w6H5rBJoRYAbXPKjNSKQ881eu0+RfHRYdKHeCHHkKWWFfgyhjP6ZFB8gN+w+Ryz4lWVQnBw8JkHDkfX2UWOB0I75/pL8Egvj6Nm0vCUhbxgePGoF8tFz5OKlAgvD5snPGy/2/WGwaSSaSbIvCf8cMHyRR6Pv1UKx54INnToiXBijUroUCjUo1NmaefXT2OHlz43Z5cW2+ykl77ZQx6gFp1ixalSm/gaSra8pIcxYQicPSM8dJfVmhWs/mejXXr2m7Z6xfY0FcKU342t/fv1k5xu2pRDPWt43t7a3n/rjebjiz2Xr8nqyn0or776j/HR1f1/ctfuRrSEq2NX7GfOto/PpjPZ0NeX3z+v+3/pN8VMRZVzLOHCWjytkztvT571QKxs48+WE8ecCMve6cf35+frK8xB0qnX/aqDnLl4O2znMIbMqYS/Y2CK7vm3LJRsB6bi6UaLRcpHWcdfs/5JrRMm4BMt+KYMd4IBabacVIZU0liDQSY1TNUHEzMdBd/ijeLa8gE01TM441S0K8LCqpp5G1taVcW/91dnT2DXKTa4ab5BVmxLVS690UZ5IEKMMWQmFGUoyN18uRIMkeT66R9bBYpOUpv6RPxTVElROVmps1/p2Fv8e3mx7hKfGmBpn/S76UN4Vu9/hB9QE0AhoBjYBGQCOgEXAYBPjw3/WTQmUYHjC77ZuUFtZkDnOS+kQ0Ar2MABVGS6BuuuXbFMkttzwQ6OjN19NNPjxrnKTCdvD6r5Jlj1VQ11unJSiLwfe37JTzYHV4zb5Rctjrax29S506v3MSwuTa/aLkkk+2SmZZjSLOPj57vLy0Lk/egN1iey0mwCRPgzj7AZloVJsZbXyYjzx1fLzctzpTkY9sCSE+yFaLl51QqfHBUNo+zoe6zZnapMF+8tixccqGzVEyymzNeGLmmvX5O2O9dUaZPefvzPXdlXHWFxlrXc04666MMXsz0rrr+C0yznhBcjAMz1ZrJtzwzGTmGWWqnOyGJ6yxveF5qevdFT6dwY94G+SPPfjp+u7Fb9euXeLpHyi3rKtyqSwuqo/uhG0flS+3b6zCF0qLKmbxOG88QQS7uQ1VynrOaJcjn2mfQDeZD8UZlWSsnwIS4KIYZp/VyI7aPXg6yZKJdj2IhCAQag8gE83K8dGZvk+59LmeC+UT87kWYXx06xwCvCYWJHiLj5vI7E3VLVRnJM1mxJvkB2QGvgFijS0MBCWvL4gvJRFWi4W4ED6Gukw3x0SA975LYrzEp7FekWfV2hvTMQdKn5VGQCOgEdAIaAR6AAFwZnLTpDBJCPKUm79JltIa57Cj6wEo9C41Ai0QuGKfCPFyg30p1GbO0g6PCZS7D4tVGV0ZIJA+geXqz1ll6jUVU2t37JLHfs9plzg7IMpfogO8ZHlycbMNojP03R+K2aH+iNIorFRrO2z3HzlcvXf1l0myC/aMzCc7cliQyiYzLB5PjAuWOw6KllkrUpWCzGgc+7NBxl3/1bZmS8ZjoVRj3h3Jss0FlWq9qBhqRLbJULwdjX1ng2D9IqUIdpCOeR99+eTREjKwTgICApSSjGKF1uvXhrKMD/GXlJSo/lEZxtfWmWj9oZ7KO5JUfdV/e49PvsLIqLLn/HW98+JHpR3Hj+Pe0fzh9Uzbx9bXf2fqqU7TGWc6o039cbAno87RMspIQnY1Y43fOxaDZEipcC1TtZMiPIS5ZndDRZaJ/DI22pZdCpLsq+0W6znmnzGP6XYQA7SoYyaaQajdCvvGbChslubstTfzAsFwG7atwPekp1P3busMXzb7yzlGQvE0Z4xJXk6vlb9Lteqs9bj7Yr7HwpaRLRnKMIP85Xt3wIKRirO3kdtn/CDhdv+J9VJE8gNJ1ZLadJ9gPhktTb2xv9+KdsvXrVSc/WW+OUs/TSBFr4WqMKlgl7ywobDF+DpLH/R5agQ0AhoBjYBGQCNgOwLHDfOXyxKClPXYX/m7bN+BrtAIuCACzDajumjGd6mSBvWWs7RzQfZcOSlSHv4tCwSYScaG+oA88pINOyrkEFg4Ll6dJd+lF7dJnDH362morGrxEN2M71KkBCQ6iUOq2PhgHck3Z2qRsGOcDxLRx8NNfs0pUzaNBw8NkKf/zFWqO7ZHjo6TkYPMcvaHm6W2yXaRBNvDeD/Mx0Ou+gKkW5MjxxyQZiTHuC3tO9mIzR0HRstBsL5MLKoUN9TGBZnl5XXb5Z3N7Svd+gJHkohvnDoGZJklY8mZM8q6mrFmb0YZx43rq/bWu0JGWVcz2vo6Y6yvj+8IGWVdzVhrkXHGTCqqzozJbc3EUWlGBjc8PFxdNMbkoezQ+mKwfq3rLcozkkv9HT8q4zhP7J0/vVnPPw7LQCJ96mKKkXhYkVAp81FunSLK2KisoSXdRKjLNsNirgC2jCTTmGu2EATbLjJpTe2OUSaJguXjXVChlUGFFon/fREs6mhFdw9s64pRq5vjIUDLQI47iZ9HYSWoo872jlEolGIz4s0SDMUk2ybYKT4GjNiI2w0jTDLSbyCuhRrYk+4l0s2QLC0aZ1a2pfdi7hsfUcnEPVldNo43IfQZNSPgB5JzNuYRNIIAACAASURBVOxqf8osk/9tKtLIaAQ0AhoBjYBGQCPg4gjsH+4td04Nl3tWZSkVhm4aAY2ABYEbYPtHAuQWEGfWdoeOjs9NU4bI8VBGnfvx/7N3HeBxVFf3qKxWvctqtuTeTQ0h9N5CqKEEEgKkQEJCCwFCSOi9mBZaQiCU5E8CCZ3Qe+/gbjVLtiVbva5WzfrvGfHMWqyl3dFK2+7Lx+esd+689857M569Z849y0T1NGAROWlC7uwnhM9x8/Jw8tMr4RYS7AdCsJ0g5RqPeHTpV7/1YnD7gTPA0oU/eHyFpcjKFiLtxv1nYIoQTsxsvLe+TUoXrg0rXy/6kVENtseUdGSLb9k/ltVjuajFmAugb9ljRy/AE1K+8lYPX0cSbf8+er4o9Vpx/Xtfl298SjzPPhXF3mVvVm/eBqdsU4BTti3AQ+KF9vCXQkjJN9sXpOKavacJVjV4rbo1ZLbMoTOzLZJva/lq5rWZvzbKMg6cHmjMY1OZxvz3SPlujQ8cfsz3Em9PctMf/AMVz/WnAsmQPb6uv+k/WPHkG7iP7fYfzvGmjCnnb/aPP+vnS3xNTc2Qx1llZeUg5WemBiRvLmQmyWwXFBRYm9jzs5G5cVMZGSfBNuSIxvuGnzGoJJ528AvFeG/7ZWv7x9v4QyG+TMqtXSslCSOpUUl2xYIktArBdZ0oZZjgZ2k5qsZ2y3VghihsmPiv6tqEj1uE7B1GhM1KjcWJJU6LZHAJ++KWF7C+FLLtrcY+NIjnmbbQRaAkmeqpRNwsCkKub7S3PNn0btnDZ0qZ0RapOUqF2GwpZ7l/vgMvilLsMVFVckcXCil8saj1yjo24Q5RVBrVGa+lS8U7LlNKn95X6caHLeH1NmK0r7/n/On/eNq0BPxtSQPeWNep0CgCioAioAgoAopAhCIwOS0B1+5WKJ5HDfjXsgZ5mUx/v0ToUuu0/ESAxMm9351lESTlYaQ24zR/JYTf4bNy8OOnVmJj19eVcfhdnBAj5jo/TI5hOcIjvyLOviclC8/7zmQsljKOT5cNvUD3w4WTwPKEj61osMiyQ+UYqtfOfanCKgMZ7o3zO2WbQpwpJWpXNro2T+cQIZh+JwTTGeIRx5KMbLtMTse1e0/HT0WBRv84thwh4v5+5DysanJZmBiClSq9e0Wt2CaKvXNEuRcqt9ZL9ijF9umDyM7O3ixmMMoz5rmZXDceTsPzleYzK1rx5X+KIZqbmzeTOxofXfgxX8/1N+SMP+tPMQ33k8bbwy8vL8/imeziZ+JZhpXXMfkrf9aP8e3t7eTDFsdUVVUNlpSUWOQYmzEg5GfeLHhy/smbCzcLv2cbqSye583GTrwh5+z2H4rxxJO4+IKft/Fr/MTh95svXGgVZVUktd1z4y1vHxJknwg5dmeF/6a/VNuwjKO28ELgp1JecJoQaFQMRjp1lih7tE9YLm/bdKoQxPQje0fIslny/69c4baIYOuH1wwndsyKtxSUhmA8RMovHiM+cX9b0yMkcT+EMxOixYlVUqJxp6w4vFrfp8RZeF0K3xjtHFEVnjsrCRe+tR5Lm8L/R3GYL4cOXxFQBBQBRUARCDgCGaJA+fvBJfjPykbc+1ltwM+vJ1QEwhmBn4iCqEDK/FExFG5tTynHeJkQJFe/W4PX17RaZA7nwhceG1x9m8kdKtDO3KnYIs4yRVn2DyGAPpdyjr9/rWqrU2b5Siqx/iSlDh8VMo2N5Q93FVLpufLw8kTj2PMFlwMEByrOOr8qx8iXqR8UHzDhkfCjJ1duxuLm/WYgT0o3kpA0jQq+X+xYZJFmXwh2prHU482i1MtwxuO051YJ6Rj8XBFJ06ePX4i2hqHykSPlX414hH9SOdTX12eRZf7YwJjKWsGOpxijt7fX7/Eb2x6OPxzjSW5QKWh3/Bof3viRb6Koy+76jxafkpLCqouLYyoqKizizDDpVJ/RYI21HMnMGWUQP/Ni5Pdk7l0uF9ra2qzPNFzkRUYmUOMVv3DeP1myt99si8O/1m751lK4PUgOHy/Lz22bEQcqkFaLimaFeDppiw4EZomi6nxRnd0jyqlI9joj0XWgKMcquwaE7OrdotwoV5qk8RlSgnE7KU/6Wn0/Hqn5mjyeKarK389NwvvN/fhz5dDfs5wfcaO6bKkoLHOkvCOVaFcIudYuxDpVm9rCGwH+YPyOlKg9ODcWvxXyrJlyWm2KgCKgCCgCioAiEDEI3LZXMTZ2uHHj+2utkmzaFAFFYAgBqogePmIufvdqJb6sH1IbhVNzyI+7E6UE4zFz87BCVFQdcn3vJKUKN3T24jdSdtIQRCTOfrFDEU6R0o3X7DPkA3bOS+Wbv/c25yJRqf7fkfNx1yfr8a/lQ8QZySOq3C5/qxqLJqXIeWKlxGEb3hFPsVBRWvmzfiWWD9hc8Serxz2fDr1UQGz4d8sbXPjDG0PEIvNIl+85DXNzk/HL51aj8SvPM36XGB+L+783B62iOPv1C2Uh4R195OxcnLvzZLjdbis/nZSUhPT0dIsUY/6aSXaTr+T3TqdUVpIyfcxnM/luPmu84mf2T1pamsWX2N0/Y4knv8L9a6d/8jnczyPFk+8heeRt/2t8i6V4E9XZ4piysrJB3kyKi4utGyOVZKZMI5VPvHnwT5bR49+PpDTT+CH8jKzXLn4aPySLDgZ+ra2tiEnJwEVLXVZJQm2KQLgjIC9Q4UIhgLplP9/2lY9XuM/J2/hPknKiu4mysl/+cat2bbIIMHryebbUeOCahclCrm3Cn8rdW3iS/Uji950UjxtWubHyK2K5SIgyKvaypExpgxia8ZzDS5lGIpbRNqcjihKwj5BnP3lpLdrEI0GbIqAIKAKKgCKgCIQ3AkzoXrVrgZVs+o2oJLQpAorAlgjQ+2uPkgyc+UJ5WHmbDV/H6ZlJ2HdqJmZkJWKpED5PrGrcgiQncXbSonz8V/7+DFFN/eH1Knxc12GdJknuE/TtOkLIlmYhhEggfljbgazEOJy102Rc8sYavCH+X3zZ7u5DZmFebgqW1Heiur0HVKVtNykVDy/diAe/HKreFW6NKrp+keiZUpepotD9m6jQWLaRLxuQfKSC64b9pgsm8UKOlcPl8QLCVPGJ+6sQZ48IBg98EXwMOFYSeRmD3RY5xjZapTR6mpkyjsbjyp9Ka+Ecz3mzspzxGCOJ4m+lOeMJR/LF33j2z3hTBlHj/cOf+DU0NGwuQ2gHv+Hx/lS689Z/uMUbpajZv8PHX11dvaXHGW8SZNrJxDPYKM08P/NkRnlGsi0zM9NiJslEUh4ZqHgq27yNx9f+gxVvmFq7/Wv8ENMdTPy43wdi43GTeEIxua5NEYgEBKiWuly8uS5f3h2xvnQL0uPwa/EuW7y6G6dPT0RX/6BVkrReCC/T+KPnuCkJ2DfPgVuFRPRUXiZImQpixKPpc9gp8Wz0AkwV9Vm7fBZbNG0RiADX/pSpUspW/v35/bt1EThDnZIioAgoAoqAIhBdCJy2MAf7laTgtGdXW2XbtCkCisCWCPz10Dm4WEikDcP8wSINJxJn9DRjo7Lq6dVNlqc1G5VJ9Dy77aP1orLqsoi0OTnJOGZerpR9dOKY/yxDo9w/ZmYl4T7B63Eh3x74sg7t8qKdQ6RYVKDRD+34x5dbxFsktENmZONMmVe9zPuyN9egWjzertp7GqZmJuKM/5XJS4b9m6e5WMo0zs9LwYlPrAiJ+ZPIu0sIzo6mBis/zfwqlWNUClGcQDKNJI3JN3oqbZh/Ztk+o7wxShy78Z7KNTv9Byqe+XuKA/ydv+k/FOKJH0U8/qyf5/jHM575Y5JPw/cP+2elPu6nkfrX+PHDj/uF+NKnjOVYve2fkfDn8bx2hNz13ePMH+bQm8eZP/Hq8TVgMf2eHm+K38R5nPFJ4NF1vfjfhsh4+ImEBzidw9gR+NlXyqlbhBT+ihMa+0lD6AwsxXj3DimWqo5lFE+dmiCkVwzuEZVYWefXKiKWYLxsQRJaewdFXdYND14N+01y4AQh1h6q7sGb4mumLXoQIKn6m9mJWNfiwh2fN6AnBGr0Rw/6OlNFQBFQBBQBRSAwCPB58LBpGThiRpooacokmavPc4FBVs8SSQiw7OCs7GRc/U51JE3L61y+JeUbfyME2TpRiV0qRFB3/9CbkPTleuq4hXi2vAk3vLd2c2ysJFgfkXKFTUIcnfliufX3P9++0CoJ+fNnV6FGzmMaPc+u3Wc6zpPSkEbFViR+YgcL+bRI1Ggt7j68s7YdH9S2j1gaMtQWYZJ4nJFwpHqPeB04PUswnIJ7hXh8o7rV8hPff1qmeMdNxmPiAUcvuFBoB03PxkW7lkiSfGSlGcdKJVokeZzZ9Vgbq8cZK4WR1CJ5ZMcjbqz9BztePdJCyyPNn0qJvP6He5wNj09NTeW9YnFMeXn5YGlpqXXToEySm96UyTPkjednMvfcnEYZRHKHSjO2aI/3hpdn2UV+PxJ+Gj9EFtrdf4HEr869CRcv7Q6Ff/91DIpAQBCYkxaH3woxwFKEnkRSQE4eIie5ZmESlrZvwj/Ev2ySSMXOk/kmS3nG24VMK+v8Wi5Gn7MzRZ32RG0fnq792s9QODVcJqqz98Tr7Nk6Jc5DZFknbBj0s/vjvCQ8U9GKh1Y0T1i/2pEioAgoAoqAIqAIBAaB3QpT8Ied863yc8sbw8+3KTAo6FkUga0jkJvssMrxXfV2Nd5f3x7xUJEIox/ZgJQ1c3mUD8lLTsBj35+Pv0uZwT9/9nXFCfqk3SRKqnNerMBnGzvgjIvFLQfMQLL4f/3q+bItykDuVZKJK/aail/8b7Xls1YopNmtB8wESx4+trJBYmKtMpBLpQTkBeIlx7KI4dhYApGlPX+yXYFFAHIWnGN5c7flJ+dZvjGY87tZ1m2qo8dKhhsxBpVAVP6wUWnG8nLMZ1Ps4Zk/9BR/eOYjxxrP/C/7Z77dTv/hGs8yyeQH7I4/lOKpPCJP4s/6cfwkE43SL1Ljjc3X8OvH1/mPZzzJZKNU5J/8zOZ5/Y/UvyGju7q61OPMW83bsXq8qUdZ8DzKAukxd6Moc1a0q99NMB9+tO/AIUBFzTmzEtEhcrP7qr5+Uy5wPQT/TJxfrviRXSolKfkmXK6UqDxNlHbTUuLwiJBpbzQMvXUs1mU4R0i1bPkxc9XKbrR7eKGxNKOnCi34s9IRTCQCebJnzhJS9YXKFvx7dZv1I1ubIqAIKAKKgCKgCIQ+ArsXpeDM7XJx/bs1UUEIhP6K6AhDEYGj5+TiIFFE/VpIoL4wJXIChevZopjae2oGHl/ZiHUdPSiVUn8s3UiCi+UX2fKEaKRv1jvr2q17i+cvg4t3L8Ve4hN31KPLLELt4t1KLSXWb1+pxCdf+ajNzE7CLfvPxH+ESPubhxfaLPl7klB1nV+/xBmoeY3HeaSQC2aLSnGnojSki1qvQkizV6tb0BsiVTpK0p148PB5aKjfaJFmRUVFFgzqcVZr4eAND/U4C3+PNfU429LjzZ9Kfdz/PnucVVVVDbL+JoMKCwstJnykmwuPq6urs5hTyhKNUo03J3/jyfSxGUNAjfcPf8Vv/PZPRkYmyvqcuL3cPR7PHXpORSAoCKSJoubGRcmW1xlVlZHWfliSgJ2z43GZzK9ZSjHOSo21lGX0KGN7UhRmT36lMON3F81Nwksb+/F/ayOTSIy09Z2o+ZA8o9/dLZ/W49W1nRPVrfajCCgCioAioAgoAjYRmJzqwF37TsZ9ohyh0kObIqAIeEfgn0fNF2KnwipdqA3YuTgdh8/OQYIwQ8+VN+Osb0/Glxs7rbKObCy7yPJ/FwhmH9R2bIaMiqtnj1+ETzd04NyXKjBZiJu/HzHvG6Uf6Zt2x0GzpAz8JpwlpR8HviIr/ypkHFm4X0tJ2enioba6yRX1ROZY9uPZOxXjqDnMT29JllEJw+Q4FTDMX1NBxnw289q+kmsaP4Qf889UkPmDnyc5EW7x5CfYDLni7/jDOZ48D8sWslFpx4qD/s6f8UZpOdHxnmVY7YzfxHd2dg6VaiRxxgU1Bom8mdAAsbm5GYmJicjMzLQuEn42BoumTCM/8/jhhmoar/iF+/7p6OhAbEYurl7RjVYPNcpY/jHXWEUg2AjwTbHTpzuRLAYQ9AKLNK+zvXLjcUKJE4+t78V8KU25MCPOUo2+uLEP+4p/2bby+bWGPvx7bS94WR9R5ECXiNBerteyjMHem6HW/7SUWPxaSNeHlzXimcr2Ld4uDbWx6ngUAUVAEVAEFIFoRmDbvCRctNMkPLq8Hv9a3oBNqhaP5u2gcx8BgR8vysc24r114WuVmwkcBexrBEiG0cusqtWNN2pawTKPVJuRFHttTQuuFcWZEemdsGASTt++SPzRavBcRTNO3iYfJy7Ix+nPrcaatq9fviZxdvuBMy1SjMQZ1WxUtj1w2ByUiWorTfqclJKAy4Woe2ttmy6HDQSI4V0Hz0Lapm5kZGRY+WuSHQkJCVbZxuH5avOZAhKWUeTn1lZZbynnxs/+xLOMH4/X+NDFz5R9JGnqyV9w/cl3UATU1tZmkTze1t9uvOkvHOK97d/Rxs/ri/uf+IVrPNef5PrWxs89soXHma/MMTcTiTaCQ6UYmzHk84V51vjIwM/ULPVc/5GUijzOGHBy/4RDfJ/8A3hrZb+Wa7Tx8KIhoYvAbCGUzprpxM1SirSqK7JUZzNT4/D7uYkWydEkirNH1/XiI/ErY6Po7Gwp5ThP5v9Z6wDurYw84jB0d114jmyqkGdnC3n2x3fWY2Vzj5Jn4bmMOmpFQBFQBBSBCEYgLyket+xVjA/XteHWD9dpieUIXmud2tgQyJZr5e5DZuOOj9bjbSVofAJzqhBcfzt8Lv5vWT32lJKMVKS9UNmMGaIQu3SPUjS4+izfM5ZcpL9WvhBg9DvjZ9MyE+Pxl0PnoKKlGxeJzxl/p/5OFGz7T8vCg1K6kWR/vyRuY+R/LBHP408UUm6hEJwfigfds+VNaHb3f4PopFcd1WutPf2invJpOhF70NycZNwhxFnDhiGvOk8lGckwkmfMdzN/zTykL5XOTP4y3OOZfydZZHf+duNNpTrGE3+SMP7gHwnxLBvIZnf+Jj4nRxSxQlL5i1+w+6eHINfR7vhDIb6npwfd3d1DHmdk2biYRimWnJxsMa8ulwvt7e3WIvEzlWZGSURmkSfhZ7JwBEPjh5RmkYif53pTiejv+odjPP9RXdY1pMzRpghECgJi4YXTRHWWJkwSffwiqSXGAXdsl4KyzgH8ubLnG2pRsTTDnqJKqxDCcK1rk+WDpk0RGAmBhelxOGOGEzd+vBFvru9SsBQBRUARUAQUAUUgRBCYkZGAK3YpxIsVTXjgiw1KmoXIuugwQhOB783Kwa6T0/HHN9ao2szHJfqBEFg/3a4Q579cYXl5nfedyZY6jMq0JfWduOKtajQKeRYn5MDtB820FGrnvlQOd//XL6fuPiUDl+81Fbd8sA7PlDVZCrNHjpyHVVKa8QLxQvNs9FO7+YAZSIyLxVOrm0B/NJaS/KcQdyTZPNvVe09DUVqCKNzKZGxD/eUkOcB1flG8mus6o6cU57k7T8YRs4fy2VSOMH9N5ZDJT5t8NfPXrLRmPktC3Dqe+c309PTNyjN/43k+xhvlWajFG+Wdt/lTacXvRxr/8HjiRXyJn8YHFz/yNSQl7a7feMab/TbS/hmp/1CIJ/loEWdj8ThTj63x89jiP3xbM3A0HnOKf2Dx31qN498tcaG+RzPsPj5f6mFhgEBRUiwuFmXWX6p68LmoryKp/WFeEpxCkP1xWXckTUvnEkQEFkmJz5OmOHDl+xuwotmtyrMgroV2rQgoAoqAIqAIWAlieVvqql0LUdPqwvXvrrX8g7QpAoqAdwRI9LCU3SVCmnmWEVS8Rkbg+n2nW+TVz55ZhRZRfcWL78GCvBS4+gasco4su2jaH0WBtlC++4WUauSxbMny1uYD35sLh9gknPD4Cus+tX1BKm7cb4blx/hPKS87vLGMI/uhQo2NJSF/JuTdcf9djqbuPhwqxBgVZqfvUIh3RDl4w3trN5+CZThJ0pFke2JVY1Qsb7ozHv8+ai7ampuQn59vzdmzElYoeZz56xHF/KTn+MMxPpw9zoj/WMYfzR5ngfIYs+uRFqj+t/A444ZgDVjKN3kxejLRpmYlmfm4uLgtaoKa403NTn/i2R/Px/40vt+SXSp+vu+/8dg/poar5/7PzMzCMxv78WSteiBFxZNXlExSnt2lXGOimCADt4iisjeCcg1Him/ZYUUJOP9LF5qlXKM2RSAQCOycHY+TShz4/Tt1WNYUWUrNQOCj51AEFAFFQBFQBCYKgfzkeFyzWyE+q2u3ys55Jq8nagzajyIQLgjIzz786lvFKMlw4vevVen14uPCEbenjl+ET+o6LP+x0X5V0gftAfFDo28ZVX0kuS7abagkI8n9F6XEI9sp2xTglG0L8Esp6bii0TXqaFgW8q9y3jP+V4bljV04eEY2Ttu+ENmiLqPa7bU1rXhwyQarPCQJN5ZwbBXizlP1NmonYXzAkXNycea3itAk+WUmy1kJjbZCDQ0NlhKHZQqH55vNZypheLzxOLMbz/O1tLTY6p/KLY432PFU3rH5i1+gxm+3f/IVxqPKzvjtxBuPPOPxtbX+t8aXaHyfdX0GAj9WRiS56W3/+IL/aPFUV6rHmXq0WTdHOx514eBR5s1zzXjs+Tr+pKQkNDnSccMq9UMK4+cpHboXBPKdMaA668+iOlvSFjmqs1mpsfjdXPmBIfN6t2nobT9tikAgENgvz4F9cmNxzYcbsaolesqfBAI7PYcioAgoAoqAIhAIBDKdcbjwW3lw9fTielFadHl4CQXi/HoORSDSEKBn1q0HzMTlb62xVFLafEdgfq6oy/oHsMZH3HaRsoonCTE2PTMRifGxFrFFX7SHhdjq+0qddo/4zGWJ39wPn1ixBYmZJeu0d2mmVQqS9zUqA2s7e7GnlHr84aJ8HPavJRYZFifk2J+/O9s6/xvVrZgnY7xMiD2O89i5k/Dm2lasa4+O3ynE4rp9pmOnojRrUb3l/8Ldo2ys47frUWbwtBsfCR5lrPQ2Fo+2YHuMBbv/UPAoG6vH2hYeZ/TkMjJEbg5PZo5KMzKolL1y05jNQ9mh58Xg+Vnjh5RTJGeiHT8qw7hP7O6fYMdz/TJy8nDRMjfa+kZ7z8j3hzA9UhEIBQSOm5wAKmkukHKkkeL3lemIwS/Ew+3+Nb1SYjWCpHShsGF0DDi4wIEDcuNw7pu1WN+pSmTdEoqAIqAIKAKKwEQhkCyJ4hv3KER9p1tIgOrNieiJ6l/7UQTCEYGTFuYjRUo13vNpbTgOP+zG7BAyh8ov5k43SR6sR8guk0WaKmUYHzhsDu79rFZ8yxo2zy1BPM0W7z8dc3OS8WZNm/iT9aJY/Mu2z0+1/NQ+29iJ337lhzZFlG1/PXQ2niprxp8+Xm8RaQNCyu0i/nXXiu/ZmS+Wo6atBz9aOElKQTZYyrdIbcTm74fNRndbs6WUYh6albyYvx4pX21epjfKNOKj8cHBz+R77eIfiHjuF/ZPhaIhe3zdP+w/mPHMV3Mf2x2/ic/NzbWuH3/nH87xpgwq8dva/GtqaoY8ziorKwcpPzM1IElykJkks11QUGBtAs/PPCnB5KbiyfmZYBlyRON9w8/Igu3iF4rx3vbL1vaPt/GHarzL5cJbnU48uq43Up85dF5RioDxOntM9vZrDZGhzmJZDfmdIj9UonRRddrjioD8NsXB+Q5sLy82XvdRPda0678L4wq4nlwRUAQUAUVAERAESJqdL0qzmE0DuOn9tZs9hBQcRUAR2DoCM7MScYuozc4SMkXVZsHfKT/frgBHz83DD59cgebur397lwgZdq+oyJ5c3SikWp3lYca2syiprhOfNd7znhXlGtuB07Nw0S4l+MMbVXhnXbv1d/x9ctkeU0V9loyfPbsaCeLL8OjR8/G3LzfKfxuCP/FxGsFRUqbxLCnTSHHH8Pw1bYH48r4RMzBPzfw1j2M+m/nvkfKPnvHNzc1WXlzjoxM/ltE05Io/+4diGlOG02489x33XzTGs8wqr1u78zfxXD/eB/y9fhnf3t5OPmxxTFVV1WBJSYlFjrEZA0J+5s2CJ+efvLlwsfg9mzcZbKDiDTlnt/9QjCee3PS+4Odt/BofXPyoxvn1Zy70aDZ+nB579LTBQuCEEifmpcXi0mXdo9ZuD9YYtV9FIJQQEGtA/KjUiemJgzhPlGetPZFT6jSUcNaxKAKKgCKgCCgCRIAKjku/k4/UeOD8Vyrg6tOKArozFAFfEDhv58nWYTd/sM6Xw/WYCUBgdnYSKlrcUu3l67c8Z4qP2X2iIrvy7Rq8sqZl8yjoZXbk7BxLRcYYtj/sXoJ9pKTj4f9ehq6+od8gGc543HnwTNR29OIi8bHLllKQJM7u+7wOjyyt33w+qtN+MD8PL1W1oL4rvJVo/HfhP9+fjzRRnbFR+UPvKJJlzCOPlK/m8fzeiEf4Z7jHU8zS29vr9/yNbQ/nH47xJDeolLI7fo0Pb/zIV1HUZXf9R4tPSUkhMb84pqKiwiLOyMCRyaP6jAZ5rOVIZs4og/iZFyO/pwEgVThtbW3W54yMDOsi0/jIx4+eX9wfdtc/XOP5XHN3ZQ8+bokMVc4EPBNqF2GCQLK8kXb5giQ8XduLNxt1f4fJsukwg4yAXDb4fnECZiRuwtUf1mvZxiCvh3avCCgCioAiEJkIpDhixdNsEhzYhOveq7E8g7QpAorA6Ajki1fWVXtNxbkvVaDzK4Jl9Cg9IhgI5CQ5cJcQXxukROOdn9Ra3mffFrXZ90WdRm+0U59ehZ6BTaIki7UIsbfWtlkqNNPmSInHOw6caZXj/O+qRuQlO6zjbv9ovfWZLU7IoV+JOuvg6dmWWu3TDZ3BmGrA+iQ+1+49wuTIqwAAIABJREFUFW2trVZ+mvloJs+dTqdVts7tdlv5aeYf09PTLVKN+Wsm2U2+m9+b4zVe8dva/klLS7P4Erv7Zyzx5Fu4f+30Tz6H+3ukePI9JI+87X+Nb7EUb6I6WxxTVlY2yJtJcXGxdRMj825krlQ+cfPwT8pY+fe+MPfRHm9kvXbx0/ghWXWo4fdu8ybxTYoOo9WAPdHoicICgcOLHPheQQJ+K15n7erlFxZrpoMMPgKSy8PPpjmRhgFc9v4GNLlVeRb8VdERKAKKgCKgCEQKAiw3dpGQZoVJsbjg1aqI9uqJlDXTeYQGAiRJbtpvOj6v78SDUq5PW+gjQH+zs3YqxqQUh6WqfVvIsR/Mn4S/L92Iv34xVB3sO8XiY7bPNPz4qZVY2/51XuqMHYvwfSlbePzjK9AonmbeiLNtxS/tOol9vqIZt4s3WrzsESrXqGrLEoXaikaXpU77uK7DIu5CvZ35rWIcNTvbqozGZpQj/lZKoyeaKeNoPK78qbQWzvGcN/EyZShJotjBz248+yd+pgyhv/1r/CAaGho2lyG0g9/weH8q3RH/cI83SlPeP4jf8PlXV1dv6XHGmwSZeTLxVJZ5fubJDBNplGck2zIzMy1mkkwk5ZF24nm+VnlLIBLiDVPrD36e89f4IaY7VPGLS8/BeV+6Qv0ZQsenCPiNQKYjBjcsSsbTdb3yn77J6zeAGhC1CMSL8uyIogTslBmDS97bgIo29TyL2s2gE1cEFAFFQBEIGAJZzjhcunM+Wlw9uEnKzLW6tSpCwMDVE0U8AiRJSJyd8BWREvETjpAJ8mWBzEQSZwPISozHbeJP94vnV28uq0iS63Ap3Xjsf5aju3+oZC2rYDx+zEIsb+zC76RMI9tw4ozlDO86eJZ1H+UxLPH4w4WT8JNtC/BiZQtekP/oj/ajBZMsL7W7RLkW6u3Bw2ajNCNps1KG+WuW3fOmnKFSiOIEKs1I0ph8o6fSRuNDEz/my7l+FOfYWb9gxhslpN3x+xJP/obklbf9G+3x3C/Ehz5lLMfqbf+MhB+PJ1cl5K7vHmf+MI9knId7pPkTrx5fAxbT7+nxpvgF1+OM+JMofqg2Bu836w+3UH+Q0vH5j8A+efE4pDABl4nXmYumftoUAUXAJwT4g/X4KQmYmQRc++FGVLYreeYTcHqQIqAIKAKKgCLgBYEMSfKev2MekmIHcemba9CipJnuE0XALwSulBKNn2zowBOrmvyK04NDCwH6eLFUo2m7iOKMa8tyju+sa7MINZYsvH6f6bjynWq8uqZ1C+LsunfX4iXxTPuteN3tXJSOc14qR40o1eiB9tBhc7G0wYVL3qxC71e//emnds63J+MUKQ25pm3IUy0U2w4Fqbhm92Irqc1KVWzh7lEWrPGP1eOM+JPUInljx2NurP0HO1490kLLI82fSokk04Z7nA2PT01NZdXFxTHl5eWDpaWlFgNHmSQ3vSmTZ8gbz89UhnFzGmUQyR0qzdiiPd4bXp5lF/n9SPhp/BBZaHf/jTd+nZ2d2JSUjvOlnF0YqNdD8RlHxxTCCMhzOS6dn4Ta7k24V/z8tCkCioDvCMjlg0MLHdg3Nw6/f3cDylr1GvIdPT1SEVAEFAFFQBEYQiA7MQ7X7FqI+k43LnurGj1fqSoUH0VAEfANgW0mpYBl7H7xvzIM0KhdW8QgECs52/2nZeLcnSbjoaUb8H/LGnCekGJ7lmTgV8+XY13H0O8PozgjcVbbKard/WbgDinP+ExZE7gjLt2jFCThjnt8Odp7vi41z73DY2/9cB2ek5KOodoe+N4cTM1woq6ubtT8IZU4VN6wUWnG8nLMZ1Ps4Uv+0G48PamYHzeeasy3+9N/oOKZf+b8R+vfU/zCfKzpX+PjLaUSeZKR1s8bfiQTjdJR4yceP5LRRqnIP/mZzfP6NzZj3tbPkNldXV3qcebNs22sHm3qURaaHmW+evSNtH798g/tDavcKO8cksZrUwQiCYE9c+PxA1HOXC97vNqlezyS1lbnMv4IkHzeO9eB/fJiccunDfisoXv8O9UeFAFFQBFQBBSBCEGgULx9zt8hD41dbtz8/jp0SjkxbYqAIuA7AsliwHurlPd7WggS/qctMhFgtQtnfCx6RCl2nijEpqQ7cd4rlaIcG/r9boizh5ZsxCEzsvFhbQdufH+t9R3LNv776Pn4UvzvLhTvSM+2oyi5rt93Om77aH3I7p+ZWUm486CZ1vwN+cU5qMdZrkXS+eNRph5n4e+xph5nW3q8+VOpj/vfZ4+zqqqqQafTaTHvhYWFFhPtjUzizaioqMg6zjD7ZOrYjKGfxit+4bx/uL/ZRtr//P6p2j48UauluCLzMVRndeWCJNQIafaXKlXM6G5QBOwgsE+eA8dOduDsN9ajSj3P7ECoMYqAIqAIKAJRhkCGeJrdsmch1re78YfX12xRnizKoNDpKgK2Edh1crqU5ZuCY0VJNKAlcmzjGO6BhjhjCcaO3n789NnVm30ip2cm4p5DZuPfKxpw3+d1W0z16Dm5OGunYpz1YoVFrIViO3ZeHk6dl2mVafQlf0dyjclxKqhYVo/kEvPZzGtr/Oj5T0/8mP+nAs0f/DzJiWiLJz/CZsgZf+cfzHjm9Vm2kI1KO1Yc9Gf8jKdy0SgdwzWeVeesUo0kzrggxiCRNxO3243m5mYkJiZavk68yfAzLxJjoMjj+ZnHDzdU03jFL9L2j6eBaFPvIC7Uco2h+BylYwoAAjNSYnHu7ET8Rco1ftGmb/oGAFI9RRQisHN2PI4rduDOLxrw5vquKERAp6wIKAKKgCKgCPiGwMyMBPE0m4Sl9R2459M6dPVp1QPfkNOjFIGvEUiMj8Ftoja769NafLFRnz2jeW+kiqrsavFCK0pLwOVS8pZeZqbNyBLi7OBZuP8LKfW4vGHz31PFdpf8fUGqAz94fCW6Q7RM7oOHzUZRcpzlqUUBCMsQMh9NIo0VpviZ+WuSFQkJCVb+eni+2nwORDzL+LE/u/1rfHDxI98xMDCAtrY2i+Txd/+MFE+S1htf4rn/JiLes+yn53i4/03/3vavGX+kxvP+wPmTHN7a/InRFh5nvjLH3Ewk2ri5qDRjM4Z8vjDPGh8Z+PHi4T9Wnus/mlKL35v1D/f4P4sa5/2m/mh+HtO5RygCfGj+1YxE5DhjcO3KbriVO4vQldZpjTcC89PjcNq0BPzhnTqsEs8ztZkYb8T1/IqAIqAIKALhhkBuUjyu360QFc0uXPNujZQaU0+mcFtDHW/wEaDX7kkLJ2HHojRc8EqVlPBT8jn4qxKaI8iWe+7Dh8/BmzXtVvlGChO5fw6ZkYXzd5livbzwLw9CLZRmscvkNFy2S5FFiI1W6YrjZv6RZBrJM+a7mb9mHtKXSmmREk+cSJbYnb/deFOpjvGmjKY/+EdCPMsGstmdv4nPycmx9ry/+AW7f5YN5TraHX8oxPf09KC7u3vI44wsGxfTKMWSk5Mt5s3lcqG9vd1aJH6mvM4oiciM8yT8TBaOYGj8kNIsEvHzXG8qEf1d/0iKz8jIRAMSce2qbikjEkqPEjoWRSAwCBQlxuKS+Un42xohiJuVIA4MqnqWaERgUUYcTp/mxN1fNuKF6o5ohEDnrAgoAoqAIqAIeEVgQXYifv/tSXirptVK1ippphtFEbCHQE6SQ9RCM3Hdu2vx2cbQLLFnb2YaFWgESJIdMTsHP9++EG+vbRMvs2bMzkkU4jUfDV19OPflipBU/caJmfTi/aZjamK/JeKgMkgS2pZShPnJ9PT0zcoz5q/5vclPm3w189esJMXjAx2flpa2WXlmp/+xxHN+nL9RvvnTP5VWPD6U441y0Nv6+TL+SI4nX0Nl2EjrN9L8Izne7Be782c8yUeLOFOPM/VoU4+6eusfX19qHJMx58WTnleAG1a5sbZbmbNAP8zp+UIDgcOLHNhbvJouXd6Njj59+zc0VkVHEY4ITJXyp2dMd+KvSxrxhpRt7FfPiXBcRh2zIqAIKAKKQIAQYOJ2ZqYTfxTS7IP17bj941r1YwoQtnqa6ETg9B0KkOqIw80frI9OAHTWfiPw3ZnZOHZuLjIS463fJuvae3CtEK8Nrj6/zzURAVPSnbjzoJlIFz9MXyqdcUzM74WSx5k/HlHexh+O8epxph5n4eyRtoXHGW8orAFralgaZo7MNZVCJBU42bi4uM01Onk8P/PiHV7zUuOH3mRQ/CJ3/1B9+VKbA0/VhuaDxUQ8vGgfkY1AVkIM/jA3CR+I4uzRdb1Q6iyy11tnN74IlCbH4nzxDnx4RTP+U942vp3p2RUBRUARUAQUgRBGYLeiFFz4rUm4V7yYnljVpM+YIbxWOrTQR2BBbjIu3aMUv3m5Eus6ekJ/wDrCkEEgRcjWlIRYIZeA1p7+kH657+g5OfjJ/EykpqRs9iyjkoSVz4zHGcsC8jPz17SVGe7RxHKFzF8bj6lAxTMf3tLSYpWP9Ld/Kt843mDHU7nHFqzx2+2ffIXxqLIz/kiON/vd8DXe9v9I8w+HeFZGJDnrbf/4Mv7R4qlOVY8z9Wizbo52POrC3aNsrOMnidDauwkXL1MPqJB58tOBBByBQwoc2H+SA1eL11lzr1JnAQdYTxhVCBRKCdRfzXDi3fUdQqC1hKzpdlQtik5WEVAEFAFFYMIQcEiprQNL0vCjuZm465NavLJmKFGnTRFQBOwhwPJ1l+1egoo2Nx78kn4y9s6jUYpAKCPgEBP2+w+djcSedov0iiaPsrF6tNn1KON+oEec3fhI8CijsnEsHm3B9hgLdv+h4FE2Vo+1LTzO6MlF1ZnZ3J7MHJVTZHDz8/OteynB5+bhzcrzYvD8rPFDbzKQnKEyjzjZxU/jJw4/7nPub8/9OxL+vB7uFw+otxvVAyqUH7R0bPYRYCmdS8XrrEFIszvL3fZPpJGKgCJgIZAtSs6L5iSirMWNS94bMgzWpggoAoqAIqAIRAMCJ83NwvFzMnH2SxVY0eiKhinrHBWBcUVgVlYSfrvzZJzxQjkGlDUbV6z15MFDYPcpGbhqz9Jv5J+p1KLtjFF6sSIalWbM6zE/bfJ7W8tfG2UaZ0allcaPHT+uB/PfvuJv8q0G/2DEc5+wf+aB7fS/tfit8SVmP3L/cf5jiSdfw/N4G78v/Zv43Nxca/97zl/jB1FTUzPkcVZZWTlI+RkXj+SO8XAis11QULD5ZmM+c1HIHFL2SnBNGUdDDmn8kAfWaPgZWbBd/IIVb2Se3vr3tl/MP1YGj0iLX9m5CbesdqNf3+4K3pOU9jyuCGyfGScqmUTcWubG0vaBce1LT64IRAMCmY4YnDLViZj+PlzxwUa09eh1FQ3rrnNUBBQBRSBaEXDGxeLs7XIxIz0eV71Tg4pWfRkrWveCzjtwCGSI19MdB87EA19swGs1WgY8cMjqmUIJgXhRVV4ppNmC9BgkJyVZeVbmo5m/Hin/SBKA+W3mH0kOME/N/LWd+ObmZisvrvHRiR/LaDJv7+/6U0xjynDajee+4/6Lxvi8vDzrurU7fxPP9eN9wN/1Y3x7ezv5ncUxVVVVgyUlJRbZw2YMFPmZNxvDPPLmxMXi92yUbZrjh382ZIndeEPORVI88SQuvuDnbf4aH5r4ZUwqxGXLu9GkZexC6flKxxJABNIlyX+lqM6qXUISC3mmHHEAwdVTRTUCPyp1YpesWPzy1fWo7VLlclRvBp28IqAIKAIRikCClNj6097F6B/ox5kvVmiZ4ghdZ53WxCNw/Lw8nLpNPk5/vgw1bT36G23il0B7nAAEcpLi8edDZqG3dagSlWc+lSQYyQmSaFTusIwjyTLmkUfKV5v8tRGPREI8ycHe3l6/529se4ifxvuPH8kVKtXs4qfxY8OPfBVFXXbxHy0+RTwVpWTn4piKigqLOCMDRyaP6jMaxLGWI5k5oyziZ16M/J4Ghi6XC21tbdbnjIwM6yLT+MjHL0ne8uD+sLv+kRbPvf9yazyeqO2bgMcG7UIRmDgExI4JB+Y7sENWPL5oG8A+efH459pevNukCf6JWwXtKZIREC9u7JXnwJ7Zsbjzi0Z8vLE7kqerc1MEFAFFQBGIMgSS42Nxwx4FaOjswc0frEOzW58ho2wL6HTHCYEURyz+JGqzZyuaccj0bCxp6MJDSzeiuVuvsXGCXE8bJAQOm5WN8749GW6328o/M0lu8tXMPzudTqtMHfPRTJ6bzzye3zP/mJ6ebpFqGq/42dk/aWlpFl9id/+MJZ58C/evnf7J5zDebv+M5/U0lv5HiyffRPLK2/XrS//jHU+yXlRni2PKysoGeTMpLi62boVk5j3LMvLmQwUUZbD8e1+Y+2iPN7JgU7PUX/w0fkhWHQ748fpIzszBb5e44NZqW0F6nNJuA4lAvBibzUiNw3GTE9C7aRAPV/eg1j2IY+XzvpMcuHipC82qsAwk5HquKEdgl5x4/KgkwSLPXqru1DeGo3w/6PQVAUVAEYgEBKalJ+D2vYvwUlULbhLSTJsioAgEBoE4Udf8ftcpUuq7H7d/XAuWbDxjhyJsn5+Kv0rZxrfWtsHVvykwnelZFIEgIuCQMo3/OGIO4GpHniTXTb6af5pKaayMxmaUI/5WSjOeTtEYT1KAeJkylCQh7OBnN579E39ThtDf/jV+0PL0M2UI7eA3PN6fSnfEP9zjjVKV1z/xGz7/6urqLT3OyLwapp7MvPlMZp4nM0yeUZ6RbMvMzLSUaa2trZY8MdrjCTbxsIufxocffmTGea08UNOHdxr1Da8gPldp1wFAYEpyLH4wJQFxiMGTdb0o7xhA31e1GbMSYnCFlGx8raEf/13fG4De9BSKgCJABISrxmS59k6b5sTHdZ24d0kz+oW01qYIKAKKgCKgCIQjArsWJuOMbbLx6IpGPF3WJC8XahI/HNdRxxyaCCzKS8EN+07DKc+swsauoao3sUKmTc1w4uRF+ShKTcBfhED7sLYjNCego1IEfERgjykZuGz3KWiSfDTFGVSamUppzMF5KlX4mWXvvClXqBSiOEHjwxM/+kyNZf3HEs/8PvePnf5ZqY/7MZLjyReRPPN2/fky//GM5/XO83P9WY7V2/U/Uv88nlyXkLu+e5z5wzx68zjzJ149vgYspt/T403xC02PM1Nj+fPWAdxRrv5PPj4D6WEhhkCukGK758ZbZRk/ahnASxt64faS49ghMw4/keT+1Su6UScqNG2KgCIQOAQKpT7qz+X6WlLfib8tb0FHryYaA4eunkkRUAQUAUVgvBGQvAQOmZqGk+Zk4sElG/GUkGbaFAFFIHAI8Bq7fI9SvFnThpfXtH7jxPGi0Nm3NAPHzM3DmjY3/rm8AZWt7sANQM+kCEwgAn/crQT7Tc20evRW+YxkBitVsUW7x5nd+Y/V44z4cx1IntjxmBtr/8GOV4+ysXmUBRo/fyolkkwb7nE2PD41NZX3nsUx5eXlg6WlpRYDR5mkufl4klembB7JHCrLuDnJnNLzjOQOlWZs0R5vyC5PvDzLLo6Gn8YPkYXhiF8fYnHOFy4pbTeBTxLalSIwRgTErx37isfSoYUOfNA8gGeFMGs3EjMv5+bx585KRIL8KLtpdbfu9zHir+GKwHAEUqRWKsmz+IF+/PHdDejo039UdJcoAoqAIqAIhD4C8miIs7fLxQ55TvzxzWqUNXdr6eHQXzYdYZghcMj0LBwknmbnv1qJvhGqEySLB9q+QjicvDDfItmoQHNr+cYwW+3oHi7/TXn0yDnY1NUOKlfYmH9meTjmoynWGCl/SmUa89NUwgQ7nsoV5tvtjj+c48kfEH+78w+FeOJPnsTf9SOZaJSOGj/x+JFMNkpB/snPbL7ePwwZ3dXVpR5nW3tzgUxjOHhseRu/eqQFxyPttYY+8YPSEnbR/YgXHrMnAbYgPQ4HFTjQ3T+I5zf2obzTtwT9nLQ4nD3TifuqevCpKC21KQKKQGARSIiF5Sk4zTmI2z5vxIrmnsB2oGdTBBQBRUARUAQCiEB+cjx+PC8Lec4Y3PLRelSL0kWbIqAIBBaB7KR43HHATPE1W48PfCzDWJLuxAnz81CakYiny5vw6po29Gjp1MAujJ5tXBA4ccEknLZdgVelGTtUj7Miizwci0ebepyFv8eaepxt6fHmT6U+7n+fPc6qqqoGnU6nxdwXFhZaTLA3MsbcnHhcXV2dxZySqWMzhn4ar/iF8/4xZRd92f9884GyUrP/jcffb790oblXS9iNy9OTnjQgCKSKouWXMxJRkhQj5UV7sLrTf/KLSf1dc+LB/T6g2z0g66InUQSGI3BAvgPfL3LgjNfXo6ZjyMNCmyKgCCgCioAiEEoIOEQWcN/+k1ErZNnFb65RVUsoLY6OJaIQ+NHCSeJjloir3qnxe15ThEC7cs9SxEmu7+I31qCmXV/K8htEDZgwBFIccXj2uAVWfySHmNymgoz5NyrImI9mXtqX/F0oxTN/zryh3fGHY7wnOWFn/OEcT36EzZAz/s4/mPHM61NMxEalHSsO+jN+xrOSnFEahmt8Z2fnUKlGEmdcEIJhDN3cbjeam5uRmJiIzMzMzQaMvMiNASOPN+TBcEM1jVf8wnH/JCQkWPvb2/4118dI+3+S3Bj+uX4Ar9ZrgnPCnqq0I58RyBYfswMmOTBXlGbvNfXj7cZ+uGyyXulCvl08LxGfiB/ao+t6tRSPz6ugByoC/iGwo/gOnlqagEdWtuCx8jb/gvVoRUARUAQUAUVgHBHYvSgZ526Xh0dXNOAf4qXUP0LpuHEchp5aEYh4BObkJOES8Xs6T0o0bui0l2twSsmRfUsz8b2Z2agW4uzfct2uaVMCLeI3TxhO8IBpmbhgpwK0tbVZ+bnh+WbzmQIQlgFkUp7HshwbP5NkI1lh8nujxfP71tZWW/Es48f+ND488SPfwUpz3D8kefzdPyPFG35lpP03EfGeZUtJPvN64fXB68f0723/mvFHajzvD5w/yfWtzZ8YbeFx5ivzzc1Eoo2bi0ozNmPI5wtzrvGRgR8vHspCPdd/JKUWj+P3Zv0jMZ43n/akLFy1QsuThOHzWcQO2Sll3xZlxOM4UYlVuzbhoeoedEh5xrE2eqMdLmqYq1Z0o1FVlmOFU+MVga0ikCcX8flzErG80YWbPm2Qt/nHfv0q3IqAIqAIKAKKgF0EqDI7eGoaTp6biRveW4e317XbPZXGKQKKwCgIxMv1du3eU1HV6sZdn9aNGa/E+Fictm0B9irNwD+W1eN/lS1wqafumHHVEwQOgRv2mYpvF6VZ+UOSYSTPmK9m/pl5RF8qnZn8Y7THM/9KssQufnbjTaU6xnP9SML4s36REM+ygWx252/ic3JyLBLYX/yC3T89CLmOdscfCvE9PT3o7u4e8jgjy+aptElOTraYN5fLhfb2dmuR+JnMpFESkVnnSfiZLBzBMEodjY88/DzXm0pEf9c/WuJjpITpbZX9WNnhm19U4B4v9EyKwJYIiI0ZtsmMw6EFCRZR9r8N9DHzvyzj1nClT9pZsxLl7WLgzgo39CVj3YGKwPghkCu+McdPdiIF/bj+kwast/m28fiNUM+sCCgCioAiEA0IxEkS/6Id8zA7IwFXvVuDpQ2uaJi2zlERCBoCJBB+sk0+znm5MqClUKdmOHHsvFzMzkrCf1c34cXKVinBry9nBW2htWMLgWmZibhz/1IkOxM255dNvpn5Z1aCYj6SyiBJaFtKEX5OT0+3lGn8zPw1vzf56YmIT0tL26w8s9P/WOI5P87fKN/86Z9KKx4fyvFGOeht/X0ZfyTHk68hKTnS+o00f40fGT+SdxZxph5n6tGmHnX1loLSlxrJ5s2H4R5nJp6PmhVdm3D9ym71ftKHv6AgQMIsPzEWB4k/0ozUWDwnhNkHUppxPH4GTU2JxYVzknB/VQ8+aukPyny1U0UgWhCQXCWOKU7AjhmxuOOLRnywwTUu13W04KnzVAQUAUVAEfAPgeJUBy759iS0dffhD29Wo7M3cC9k+TcSPVoRiA4EMhPjcfdBM3Dbx7V4f31HwCfN3407CTF32nb52NjVj78t2YCKFn0hMuBA6wl9QoC/da7YoxTbZAD0FmJ+LpQ8ysbqseaPRxQBGz7/cIwPZ48y4j+W8QfTo4z7Zyz9q8fZkEfbiB5nhsklc02lEEkBMvtxoqbhzYJMPsvSGfJgeM1LjR96E0Lxi8794xYFDokzlsXTpghMJAIsy/h9Kcm4Y2Y8XtjYh3fEx6zLpo+ZL+Pmw+3JJU6UCoF22fJuX0L0GEVAERgDArzm5qbFWb5nr63twF+XNetLGmPAU0MVAUVAEVAEfENgz+IU/GJhNt6sacP9X25U0sw32PQoRWBMCPxyh0IUpybgsrdrxtVDMEnKN+4yOV2UbZOworEbd0pJyFa3vhQ5psXTYL8RKEl34u6DZ0DeAQaVHsM9lph/JnlkPKOopGHlM6M0Y7Kfn5m/pq1MOMQbTy0q5eyMn/Gcb0tLS1jHc/5s/q4f+QrjUaXxoYWfuV4NX+Tt+h1p/XyJZ2VEkpve9k8g4qlmVY8z9Wizbk52POoi0aMskB5tT9f24fHaXr8fFjRAEbCDQJLUTdxOyjLuP8mBjcLcPiH7r75nYojbROn74rmJ+LJtAI+t61UFjJ0F1BhFwE8EChJjcJKQ1hva3XhwRQtqu+wZxfvZrR6uCCgCioAiEGUI8Dnv0GnpOHJaGh5b2YDHVzePawI/yuDV6SoCW0WgOE0Is91Lcd4rlWifIHVndlI8frxwEubnJuPZ8ma8LkR5W48qS3WbTgwCx8zNwSlzM5CakmJ1qB5nY/d4s+tRZvC3Gx8JHmV1dXUWGTlWj7Kxxtv1CFOPs7F7rG3hcZYiNybK+MjUElxPZo7KKW56kits/J4GiwUFBZuP52bSeO/4UZlnyCk7+Gl8eOKXkp2Hc79wQayltCkC44qGE7+LAAAgAElEQVTAlCQxeJ7uBD3H7qzoQW33pgknr76VFY9fznDiOlFalnVODGE3rqDqyRWBMEDAIW9jHlPsxA4ZMTjrjVo0dOubwWGwbDpERUARUATCCoErd8nHnMwE/OaVKlS1usNq7DpYRSBcEXDGxeKB783CQ0vq8Xxly4ROwyr7n+LARbtMQV6yA9e8uw5LG7smdAzaWXQi8K8j5mKws9nKP3vLN3uSMcw/U2lF2xmj1GKFNCrN/Inn8WwkJzR+7PhxPdh8XT/mu7leBv9gxVO5Rx7Ebv/BiidfQx5nrP3bxd/0H6nxa9euHfI4q6ysHKT8jDcb1nAk6JTFDifHzGfenIxslsypKePIza7xvuNnZMV28QtWvJFZeuufN0ezP7a2f6IhnjfbbPmH92n5N4P+UtoUgfFAYLIQZvuJwmxKcixeb+jD21KWMVgtXn5hnTlT/h2RASwu06RKsNZB+41OBHbNicexkx34x8pWPF7RHp0g6KwVAUVAEVAEAorA/GwnLtgxD0vrO3D3Zxu0bFtA0dWTKQIjI3DMnFzsU5qB816tgrs/eC8l7jklHRxLo7yc9djKRqxoUn9d3bvjg8Ah07Nw/ncmY/ArMQdJLOaXmT80Yg7mn5m3NmSZJzkzPP8YyPjm5mYrT263f40Pb/xYBpN5bn/Xn+IjU0bTbjz3HfdPNMbTJow8k935m3iuH+8j/q4f49vb2ykeWxxTVVU1WFJSYinJ2IwBIT/zZsOT80+SZVwsfs82Ulk7o1yzG2/Il0iKJ57ExRf8vM1f48MLP5oIdiak4ZqVbnSPo8fU+Dy26FlDGQGqTPbLc+B7RQ68vLEfT9f1hoTHEcd1/aJkGU8fXqtXwjiU95COLfIQSBHJ6QVzEtHU1YtLP9iIbpU7R94i64wUAUVAEZgABOileXBJKn6xTTb+LITZ46ubJqBX7UIRUAQMAinyo+rPh8zEqc+WoTcE8gi8J5A8O3nRJDxZ1owHRQXXMxA8Mk93SuQhQIXlHQdMR15sD9LS0qz8sy82KiTLSE6QTKNyiV5nJNt8jTfikUiIJ7nY29vr9/yNbQ/x03j/8SO5QqWaXfw0fmz4mTKYdvEfLZ7VGaVk5+KYiooKizgjA0cmj+ozGrSxliOZOaMs4mdejPyeMkCXy4W2tjbrc0ZGhnWRafzo+CUlJVn42sVP48MDP14PiIvHzeW9KNfSdZH3dBeEGTnkR8suOQ7sPSkeNV2b8LKQU+ukLGMotYPzHfhuoQNXC2FMrzVtioAiMHEIZMhN4rsFDhQ7NuH+5S34slHVnxOHvvakCCgCikD4I5AmCftzt8/F5JQ43P5xLT7b2Bn+k9IZKAJhhIBTXoS6du+p+HxjFx5aOlTyLFRaUWoCjpidgx3yU/FiVQueEhJNCbRQWZ3wHsf0zETceeAMNNdvgNPptMr2ud1uK7/M/KfJNzP/7HA4Nuer+b05nvk3Js+9xaenp1ukmsYrfnb2D8lc8iV290+w4snnkK+x2z/jeT3x+rEzf1/iyTeRvPJ2/foSP9L170v8aP1T8Saqs8UxZWVlg7wZFRcXW3dbY8Boyu7x5kMFFD+T0feV+Y/meCMLJm528NP4IVl2uOPH6+mL1gHcXu6ecM+p8H500tF7IkDvsiIpy3j85AQwMf5gNcnY0DRpZsnGS+YnoVLGx3GqxZ/uZUVgYhFgudR9pYTrwfnxuPvLJrxX50LfJr0SJ3YVtDdFQBFQBMILAf7bMTvLid/tmIv1HW5c8fZadPWF5rNmeCGro1UE/EOA5RlPXpiPX7xQHtQSjSONelZ2Es7dqRj98nx5+8frUd3Wo8+a/i2zHj0MgfN3LsZ3Z2Rbf+tvpTMez2aUI/7Gs+wjk+PRGM95Ey9ThpIkgh387Mazf+JvyhD627/GD1qefqYMoR38hsf7U+mO+Id7vFGq8vonfsPnX11dvaXHGQ+ikswox8xnMvM8mWHijPKMZFtmZqalTGttbbWY/2iP55sRxINvPtjBT+NDHz/PN1+G7//h68fPrK5w1YpuVLtUfaNPiP4jQKLsOCHMZqbG4T/re4WI7UdPiG+lYiH5WDLuoeoefNKiSRf/V10jFIGxIzAtJRY/m+bEioZu3PhpQ0iUcx37rPQMioAioAgoAoFGQCpc4aS5mThsahoeFoXLsxUtIZuwD/Tc9XyKQCghkJUYj1v3m4ar31uH1c3doTS0b4wlQeo3fqsoFT/ftgBr23twj5R1re2UijvaFAE/EZiS5sSfD54GV0f75nzycOUYlT4UF7Byl6mUxvyzp1KFn1n2zptyRePDGz/6TFHEY3f9xxLP/D73j53+DT8SyfHki0ieebv+fJn/eMZzv/D8XH+WY/W2f0bqn8eT6xJy13ePM3+YR28eZ/7Eq8fXgMX0e3q8KX7h5XFm1i9HmOu3mjfhEVXf+PkIFd2HkzD7VlY89pOyjJ+LavHJ2t6QJ8zMivGt5ROmJGBhRpzl8depXkvRvZl19kFDIFUkoFcvTEJHTz8u+6Aea9rVezBoi6EdKwKKgCIQgggUpcTjl4tyUCwvW9z96Qa8u74jBEepQ1IEIh+BeCGifvedYsuj9taPauWFp/CoFsBxn7rNJOw+OR3/E9L95TVtaOzW583I37GBmSHzBj/ZNh8nzssVWyD/PcpIZrBSFVu0e5zZnf9YPc6IP9eB5Ikdj7mx9h/sePUoG5tHWaDx86dSIsm04R5nw+NTU1NZdXFxTHl5+WBpaanFwFEmaW4+nuSVKZtHMoDGd9ycZPLpeUZyh8oaNjvxPB+ZyEiIN2SJJ16eZRe94ec5f40fIgvDAT+jLBxt/ci8D6bn4rLl3XCHgLlvYB5x9CzjicB2mXEW8bS2exD/rBFvyd7BsCt5mBALXLkgGe809eMpIf20KQKKwMQj8AO5jxTF9aG8pRsHTM3Cwytb8d+K9okfiPaoCCgCioAiEHII7FqUjHO2zcGKRhdu/GA9Wtz9ITdGHZAiEC0ILMhNxu93nYzTn69AZ294Vewg+ZGb7MBPhQDZblKKpT57vaYtWpZO5zkGBJxxsbjroOmgx9nw/DOVZcwvm8pm7Ib5Z5aHYz6aYo2R8qehFE/lCvPtdscfzfEm32oXv0DEE3/yJP6uH8lEo5TU+InHj2SyUQryT35m8/X+weN5H+ns7FSPM2+ebQR1LB5t6lEWGR5lgfJYY0nHf24A3mjQH6RjeK6K6FDhmTAzLQ4H5TuQHAe8sLHPUpqFc6Pi7Izpibi5zI2KEPVkC2d8deyKwEgIzJP7yWnTEnDR62uspCg9M05ZNAmr2/rw4IpWbHTpv0e6gxQBRUARiEYEMhLkBa05Gdi9MAmPSGnGp8tbohEGnbMiEDIIZDjjcNO+0/CQXI9vrQ3vF5x2KEjBifOlXJ68MPzoykZ8We8KG/VcyGyIKBoIlYoX7ZSHNimHZtdjTD3O7Hu0qcdZ+HusqcfZlh5v/lTq4/732eOsqqpq0Ol0Wsx9YWGhxYR7I5N4/y4qKrKOq6urs5hTMnXGEI4kg8ZHD35k7imrtLv+oRjP/c3my/73Nv6txdPzLj0rG2d91gV3iPtTRdFzWkhN9dSpTuyRG497KnvwYXNkJLT59uE5sxLhFFbwxtVu9VgKqR2ng4lkBJxSNuf6RUm47t1qvLe+c/NUHfL3V+1VgoV5KTj/7Q0oa1U1aCTvA52bIqAIKALDEShIjsctexRKKbVenPNylXqZ6RZRBEIAgTO/VYgZorg575U1EUMykRC5cs8SvFrdiivfWRcCKOsQQg2BOEkW/PfoeUgX4nik/BuVZUb5wfwjFWjMRzMP6Uv+LpTimT9nHtHu+MMpnrwC+QHiT6UWyzj6M34T70luhFs8xThshpzxd/yhEs/1Y8VBf8fPSnJGKRiu8aI2GyrVSOKMG5pgGEM3t9sNJvsTExNBtYwxYORFbgwYebwhD4YbqtmNT0hIsM6v8fbwV/zGb/+Y62Ok/b81/Ekq81p5uKYXr6vqLNSe2YI2nkRRlu2b58CuOfH4RNRlr9X3obUvPOrZ+wpauni1XTgn0VJbvigqOm2KgCIwvgg4hKj++TQnXJ0uXP3uWuuNX89G8uyAaZmWH8Wb67vxwIoW9GgZ4fFdFD27IqAIKAJBRoA+RN+fmY4jp6Xhnysa8KyozLr79W2+IC+Ldq8IoDTDiYt3mYJL3qrGhq7I+q2UKYTIkbNzsN/UTLxY1YonVjehI8zKUOoWHT8E9puagYt2LrJKqTGp3tbWZv1/2vgw/0yyweTXhuebzWcKQHj8WON5vlZRvdnpn2X8ON5oiifeXB/ib2f+oRRPvoP5Wu4/kjy+7D/P8Y8Ub/iV4ft3ouM9y5aSfPbWv7f9a8YfyfEZGRkWubu1+XOPb+Fx5ivzbZhfbi7WnGUzhny+MOcaP8S8hzt+vHgoC/Vc/5HeFOFx/N6sfzTGr+oYwA2r3GHnVzV+j0vReWbhkjAtJQ4ni8qsrW8T/iIqs5YII8w8V3YH8Ww7Y0YirlnZjcouTdJE567XWU8UAjtnx+Ooglj88KnV6N+0dSI+N8mBS3efYiVszn97IyrbVX02UWuk/SgCioAiMJEI5CXF4dpdC9Avv90vfWst1nX0TGT32pcioAhsBYGk+Fj85bsz8dCSeotYitTGUpR/3HUKitIScIP4KS6XEuLDX+yK1LnrvLaOwNV7lmJOUi96enpGVI6RzOLL68xXM//MPKIvlc5M/jHa45l/JVliFz+78aZSHeNNGU5/1i8S4lk2kM3u/E18Tk6ORSL7i1+w+2cZVa6j3fGHQjzvT93d3UMeZ2RJPZVeycnJltLM5XKhvb3dWiR+JjNplGhklnkSfiYLRzCMUkzjIw8/z/WmEtHf9df4LCHMpHyWEGdl6vcUtc+QpcmxOLo4QXzMYvBUXS9WtA+gP7JEZt9YWxKFp4vXmVhqYLGUbNSmCCgC44PAXPE1O32aA5e8UYMvG7pG7SRZ5GmHTM/CsXNz8WlDD+5e2iRluyL8hjQqKnqAIqAIKAKRg8CP52Zi3ykpeK68Gc/If2094e2fGzkrozNRBICTxXt2x4JUXPDamogvm0rV63b5KfjRgjz0yLPmfV9uRFlzt26DKEVgTnYSbj9gOgZ63ZbSg/nF9PR0q5wfPzP/TOUP88stLS3WZ+abmX9mJSgez+8loT1qvGe+ejzj09LSNivPPMfva//BiqfSiuMl/kY558/4NX788TPKS2/7l3wNlWEjrZ/GD1Wms4MfyTuLOBurxxnv9WQ+7XqcabziFyr7x5cayebNB1Om1HP/jhZfKB5q67s34crl3YhggVGUPv6NPO3shBjsI2UZd5ayjK9KScbnN0RWKY7RFp01zK9emCylSvvwgsxdU/OjIabfKwL+IZAgJRp/OzsRn6xtwT2fDb3d5mubl5OE83cuRu9gDG77vMlSn40gVvP1tHqcIqAIKAKKQJAQmJLmwKnzMlGaGo/bP6nDx3Vf+10GaUjarSKgCHggUCzqq+v2noqzXqpEizsy/K19XeDj5+VKCcdsvFHTjv+uakK9K7p+F/uKU6QeF0cv5r1KMTN5ACyTxqYeZ7UWDt7yiZ4ebf54TJnzBTverkeZGX84x1MZyWbH44xxwYynUtB4rKnH2VY8zgwTZ2qWkhQjWHFxcZbMk28CcPENeTC85qXGD70JofgN1bzV/TN0/fB6ycrJtVQ3K6Rso7boQOCgfAcOlP/eaerHK0KatQtrGo3E0S5CGv64NMFSXa7Rko3Rsfl1lhOCgPz+tFSdne2duEp8zeyQXimiPjtGlGc/mJ+H59Z04J4lzRMydu1EEVAEFAFFILAIHCNeZj+YnYkXKlvwyLJ6tKvKLLAA69kUgTEikCZlOO4+eIZFGvG/aGvy2IqspHgcOStHKh9k4lHB4N8rGqMNhqid74LcZNyy3zQ0NWy08mNUkhmlGZP1/Mz8IW1hhnss8XiSR8YzyijRwjneeGpRaWdn/ownXlTmhXM858/m7/oz32w8qjQ++vBjZUSSq3b3z2jx6nGmHm1j8qiLRo+yQHi0UUL7mTsRD6xRf4FIflqMl18ECzPi8N2CBHRKOYrHa3ux1hXd/l5Wcn9aIsRqA7eXuyO+RGUk72+dW2ghQFL6h5MdOOPFClS3je3flkV5yfj5dgVIdcbj3qUt+LRey+iE1mrraBQBRUAR8I7A7MwE/HRBNlLiBvHAl/V4v7ZDoVIEFIEQRODE+bnYPj8VF79RjV47bzuF4JzsDmlGViJOlZKVmYnx+L/ljfhQ7lt9UY6JXSzDJe6X2xfgOFEdso2kNDPfR7tH2Vjnb9ejzOBvNz4SPMrq6uosMnKsHmVjjbfrEaYeZ2P3WNvC4ywlJcWSAZKpJbiGySc5QqUMNz2ZfTZ+z4uXsj1zPDeTxnvHj8o8Nrv4hXM83/zg/rE7/0iMZ43UvPx8nL/EjTat1xguz3d+jTNNWLNfz0xEjpRnvKvCjWohzAaiUWLmBbUkqdl4ybwkvN/chydrtSyHXxtLD1YEvCCQKvebqxcm4awXyrFmjKSZOb1DWO7DZmbjZ9vl4506F276tNGWik0XTBFQBBQBRWD8EaB64+T5WThqepoknhvwL1Fu9OqD5/gDrz0oAjYQmClE0WW7l+CXL1Sgo1cr0BBClu6b9RUutR29uPydGvVjtLG3wiEkXdSW/zx8FtpbmpAvOTEqpWjbwvwyyQH+SaUZ88/e8s2GjDH5aM94Kq9YIc3feB7PfPZY4ok9x2+3/0iK53qy+bp+zHdzXQ1+wYrn+pMHsdt/sOKZbycvM9b+7eJv+o/U+LVr1w55nFVWVg7SXJE3C968CDqT+8PJMc+bE7+nbJbMqSnDx82u8b7jZ2TFdvELVrwpy+mtf94cOZ+R9k+0xxMfstZfdifgPlGd6QtV4fCI59sYMxwxYFnG7TLj8EZDP95q7IdLExffAI/qmBOnJOBGKVlaE+UqPN92lh6lCHhHIEVIs3NnJeLjmmbc7aev2WiYMhE7S4y7f7xwEqZJMuPPy1rwrpBo2hQBRUARUARCB4FtcxNxyrwsuHv78MCSeqxodOlvi9BZHh2JIrAFAlRV3bzvVDxX0WKVaNT3KrfcICmOOHxvZhYOnZGFt9a14z8rm9AcZf5vkXzJ8LfF2TsV4XBZY4oxjIeSEWMMzz+ThGJ+2VPMwfwz40huTGR8c3OzlSe327/Ghzd+LIPJPK6/60/xjCmjaTee+477JxrjaRNGnsnu/E0814/3EX/Xj/Ht7e28Xy2OqaqqGiwpKbFuXmw0JDQ3L96seHL+STKEi+XNsJBxnjLbscYb8sVu/6EYT3yJiy/4eRu/xkcWfh1Svu/qFW7U90R3+b5IeDhkWcYds+Lx02lOUVL14/6qsZVKiwRMRpvDzwWrbFHkkTxT8ng0tPR7RcA7AocXOrBrVgxOfHLVuKpaD5yWibO+VYTlzT248qN6uPWFAN2SioAioAgEFQEqg89YlI19ilNw3xcb8WSZvHGsWfigrol2rgiMhABJg1O2mYRFeSn4zStVCtYICPD+dv7Oxdi7NAPXvLsObwuJ1q83uLDfM/kpDtx54HTkJDmsuTB/TLKM5BgblUesOMXPzAP7WsaR5ARJNDvxRjwSCfFU/vT29vqFH+dN/Ig38dN4//EjuUKlml38NH5s+JkymHbxHy2e1RmlZOfimIqKCos4IwNHJo/qMxrsURVDZs4oi/iZFyO/pwzQ5XKhra3N+pyRkWFdZL7EJyUlWefXeMUvnPdPV1eXxT7b3f9CnOOx9b343wYtVxfOT4FUlx1S4EC7lN3kWq7p2gSlQkdf0UxR5/1+bpKo8vrwTF2fvnE5OmR6hCKwBQI7ZMbjmMJYnPtyJTZ0jf+/IyXpThw1OxvbFqThuTUdeEb+U/5MN6UioAgoAhOLAJPvewlZdtT0dKxr78a/xBOootU9sYPQ3hQBRcBvBHafnI5f7ViA3766BuulHKG2kRGIk4T+3JwknCB+cKlS3u8fyxrwYV2nwhbGCFBJ+MtFkmd2uzfnm5k/djqdVpk+k282n91yHL9n/tjkm5k/ZOUzk6/2jGc+mslzb/Hp6ekWKafxip+d/ZOWlmbxJXb3T7DiyecwX223/1CI5/XM69cO/hz/aPHku0ieebt/MJ6KN8n7L44pKysb5M2ouLh4C+bflN3jzYcKKH7mGwG+Mv/RHG9kxcTNDn4aPyTLjnT8uiXreO4XLjEFDuMnoCgceqzMeVJiLI4qdmBKUiweW9eLT1u1Rr2/W2Hn7HgcLyUbb1jlxga3XgT+4qfHRy8C9E+8cE4i/rV0Ix6TUj8T1Ziw3Ufe/j1tuwJUdvThniXN2ODqV+J7ohZA+1EEFIGoRiA3KQ4nzMrEzvmJeESSyM+UN8sP+qiGRCevCIQFAhnOeNyy31S8UNVqeRBq8w8BPnv+dJt8rGzuxv2isN3Q1asKW/8gDPrRifGxePB7szAp2fGNSmWsbMZmlB/+VjobazzLPjI5brf/cI7nvImfKUNJEsFf/Dl/u/Hsn/GmDKG//Wv8oOXpZ8oQ2sFveLw/le6If7jHG6Uqr3/iN3z+1dXVW3qc8SAqyYxyzHwmM8+TGSbOvAlAsi0zM9N6M6C1tdVi/qM93rwpwTcf7OCn8UNvmoQyfp5vvgzf/76s35ZvzmTiSVHbPC3/aQsPBOIkc3yCkD0LM+LxwoZefNwyAJbd1OY/AkzCHydYLkqPw1Uru6X8m//n0AhFINoQkOo1OFt8zcrqWnHnpxuCQlpli0fH8fNycdD0LLy3wYU/fdmEHpWfRdtW1PkqAorABCLwk/mZ2H9KGt5f34ZHljai3qW/HSYQfu1KERgTAhfvUiwvyg5i8Yd1otbX3412wMySZ8+9pqTj6Dk5eHd9h1WiVss32kEyODFHS9WK07fJtYQYptKZqWxmlB7MJ7NsnTflB5U+LIfH/JvGD1WKiyb8WOmL4hK76x+sePIjzG/b7d/wK9z/duYfDfHkq0jeebt/UJnK74k/7z3e9s9o8VSdyfl99zjzh3n05nHmT7x6fA1YTL+nx5viF1keZ1RuknzuSszAtSvdoPpMW+gi4JRs9Q5ZcThMPIXKOzfh8dpetPTqmo11xViy8QJRznzRNoB/rdWyJWPFU+MjGwGSzYfKPWinNFErv7Im6Ibpi/KSceqiSchNScA9S5uxpEn+LdMXCSJ7E+rsFAFFYMIQiJdnz21yEnHy3EwMbhrAg0sb8JGWKpsw/LUjRSAQCNAn9ifibXbOy1UTUlo7EGMO5XMUiE/Wz7fNx/SsRDws98S31rajT/3PQnnJkCRqMyoucyEvykr5xaKiImu8gfI4G4tHWiR5nNn1eBurxxnxJylB8sJfj7pI8FhTj7KxeZQFGj9/KiVy/w33OBsen5qaynvV4pjy8vLB0tJSy1CRMklj0OhJXpmyeSRzyPTz4uKbAPQ842cymWzRHm/ILk+8PMsujoZfOMUbZZjn+vszfo0fUtbl5ObhT1X9WNqucptQfeKbnhKL06Y70dQziAere9AohJk+nwdutaYkx1pl524QArmmW0s2Bg5ZPVOkITDJGYNL5iXhl89XYG1HT0hML0FkuDsXpuLC70y2yjZe8kE96rv7Q2JsOghFQBFQBMIVgSS5t16+cz4W5crz0QfrreSwu1+fkcJ1PXXc0YmAQ67jBw6ZiavfW4cVTd3RCcI4zJovFRSnJeA3OxUhTfzPrnp3HSrV63EckA7MKefnJuH2/afJCyCbrPwxy7sxn0yxxUj5QyrLmF82lc04mnCNp/KF+Xa744/meJNvtotfIOKJP3kSf9ePZCL5AI0PDn4kk7luBn9+ZvP1/sPjeR/q7OxUjzNvnm0EdywebepRFh0eZeZNGf7p+eaMP+tP8qwnORNXLO9Gj/4eDszTWYDOMln8yw7Id4B/vtHQh3eb+qFiigCBO+w0hxc5cMAkBy6X64DEpDZFQBHYEoEs+prNTsRjy+sn1NfM13VIccTixAV5OKA0E6/XduHZNZ1Y36WlxHzFT49TBBQBRYAIZDnj8N2pqThsahreqGnH35c3oFlfRtDNoQiEHQJU2VyxxxSsanZbZQW1BR4BpxCT352RhUOkdPiSBheeKGvC2natYBJ4pO2fkSTnLftORVF8j5W8Hp4/M+QZ/96ux5h6nNn3aFOPs/D3WFOPsy093vyp1Mf977PHWVVV1aDT6bSY/8LCQosJ90YmGXKAx9XV1VnMKZk6YwhHhZrG+44fmW/KEu3ip/GBx8+T/BpOhg3f/97wtxsvFx0equnDm0LOaAs+AvQxO6ooAQcWOPD4+l48v6EvKD5CwUdi4kYgFRtxwzbJWCbKy/uqQkNJM3Gz154UgdER+Nk0J4rjB3Dqc+WjHxzEI0igXb1nCeblJuPajxvxdp0riKPRrhUBRUARCB8EZmcm4Lpd89Eg/mUXvLYGTUqYhc/i6UgVgWEIHD4rGz+TEo3HPbla1aLjvDtYyvzn2+XjGPE/I0n52KomrQ4zzpj7evo9Jqfhst2nWGX8qNxg/pMKMuaTmQf1JX9Gco3xzDfbjTfKkYmMZ16d+XGO3/TP/DnziL7MP5LiqdRiGUc78/ckN8ItnmIcNkPO+Dv+UInn+rHioL/jZyU+oxQM1/iOjg5er0MeZ7ygCQYNBsn0s/YslTCJiYlbGKjxIuf3nmUaefMxhmoar/hF6v7h9cF/5O3u/5Hi+Y9BRdegeJ11K0Hj61PYOB23Z64YD+c5sKZrE14VInO9lg4cJ6S/edpsUdRcNDcJz9T1isJPS71NGPDaUcgjsEeuA3tnDeLslyvR2Rv60mS+XbpzUSpOnJ+HTTGx+HdZO97boARayG80HaAioAgEBYEF2U6cMDsD+VLh4P+WN+L16jb0ak3woKyFdqoIBAKBGZmJ+P2uk3H522tR064vBAYC094l5+gAACAASURBVNHOQfJspvieHS3k2WQp4/hkWTNeXtM2Wph+P84IXLd3Kb4tJd1Nvpj5NM/8MQUctP1hfrmtrc0qq8bPJNlINpj88vB4Hs/vQyWe42ttbbU1firxOF+NDw5+mZmZFilrF/9Ijh9+vZrPntffSPMPVLxn2VbeP/ztf6T4jIwMi9z2tv4cP+8xW3ic+ct8c3Ox5iybMRT0hznX+PDGj5uPb354rv9ISkUex+/NmxMa/038LpMydTWu0E+KjvPz1YSfXnK8VjnGn051gnTN/aJ4UsJswpfB6vBAKY3Jso3Xit+ZrkFw1kB7DS0EporH4kVzknD1u2vxpnjchFs7dm4OfiglHL9o7MFdS5rR2jOgbwGH2yLqeBUBRSDgCDDJm54Qi+NnZeDg0lQ8W9GCez7bEPB+9ISKgCIwsQikOuJw54HT8IoQ4A8tHcqVaJtYBLadlCz+Z8Vo6+3HDe+vx/rOXlE3TewYtDegJM2Jew8sQYsIMvjyOfPNzB+SZPKlUhkxZP6QZJqJZ/6ZeUSNH73SmcGP+VeSDcTfDn52402lOsabMpz+9B8J8SwbyGZ3/iY+JyfHIpH9xS/Y/bOMKtfR7vhDIb6npwfd3d1DHmdkCT2VQsnJyZbSzOVyob293VokfiazZ5RoZMZ5En4mC0cwjFJN4yMPP8/1phLR3/XX+K+vl63hV+fehMuWdaNPH+wm7FlzkjMWRxU7wD9ZknGJlAp0D+gCTNgCDOtIqrzhJ0JgZkjtxptWuzXBHqyF0H5DAgGWjb1wTiLermrCw5J8Ccc7E5PDRfLm7+Ezs3DozGy8U9eN+5e3oNk9EBIY6yAUAUVAEZhoBHhv/9mCLOxdnILPNnbiH8sasEZUKZrYneiV0P4UgcAj8NNt87EwNwkXv1EDV7++EBt4hH07Y3pCnFX94PuiQCtvceOvX9ajxa0VTXxDb+xHOeTN5L8cMgNFyXFWst/ki5k/ZiUm5sOoLGO+mUozfk5PT7dINSo/mH/m98wvt7S0WJ+Zbx4eLwlt6/iR4j3z1eMZn5aWtlk55jl+X/sPVjzx5/rY7T8Q8cSL62+Ud/7gx/4jPd4oL73tX/I1VEbZxc+X+LH2H87xJO8s4mysHme8rfJmaNfjTOMVv1DZP77UWDZvPhiPM8/9O5Z4npc1bO8od+OzVk0ojv1xbeQzpMXHYDcpy7i3lGX8vLUfT9b2olthH2/YfTp/qqzNH+Yl4sPmATwh66LVinyCTQ+KMASYWD2pxIn0TT244PVq9EfAhVCQ4sCZOxZiriSUHivvwFu1Lmx0aRIjwrauTkcRUAS2gkCWMw475CXipwsysbatx0rkLmvUMra6YRSBSEGAJeku+E4xfvlCpeVVqC34CGQnxYvXnJCZeclSCrfBqt7Q1aeE5nivzK7Fabhi98mWWszT42siPcY4R+bnQql/fzyivI0/HOPtepSZ+YdzPJWRbHY8zhgXzHgqBY3HWjR7nHV2dg6VavT0ODM1KA2TSeaZSiGSYgQrLi5uc01aLr4hD4bXjNT4oTcpogW/4TWH/V1/je+zZOtUatbEpOHWMvd4P8tE7fmpftg5Ox5HSDnA1Z0DeLq2D029g2Gp5IjkRdwxK16UZwmW6qxK/Oa0KQLRhsA2GXE4fZoTpz9fjnUdvREzffqfTct0WkmM6VlJeH19F/66rAUq9I2YJdaJKAKKgBcEjpiehqOmp4tPZT/+9EkdyprdUuFAn290sygCkYJAdmI8btt/Gv4hPoXPV7bob8sQWljaMkyRsoE/ETXg5NQE3Pv5BnxU16lrNI5rdM1eJZjllBdgxTuIZJnJFzN/TPLH5P+MkswozZisp7KM+Wfmx0x+OpLjjacblXN25h+IeOJNZZ/d/gMRz/mz+bv+5CuMR5XGRx9+rIxIctXu/h0tXj3O1KNtTB516lE2Ph5vefIgcVN5H8o69cd0oJ/lZqfG4eACMXiUcoDPb+zDsjbx2gl0J3q+gCFw3OQE7JAVh+vF76xF65cGDFc9UegjUJAYi3NmOnH3x+vxRhj6mvmK8G6T0/D92TnISUnA31e14ZP6brT36l3ZV/z0OEVAEQhtBBJFOrxTfhKOnZkODG7CU2UteLFKXxQI7VXT0SkC/iPgjIvFhd8pQpv4uN72cZ3/J9CICUEgTkiZfUsz8P/sXQd4XMXVvSrbVFa925J7B2M6GEwPJBBqQhIghEAgEAiEEEpooYWaOLTwAyF/CoQUIIHwQygxmGaaMQYDLpItq/eu1RZJ1n/PrMdeC1nafburbXe+z5+93r3vzZyZ9/btPXPuOWl2rvI9e3pDO1VyGUdpoUVgD1b3/eao6QTCcrRHmXicTb5Hm1GPMqwKzJ/R+HjwKGtqalLjD9ajLNh4ox5h4nEWvMfaLh5n6enpSgYIphbg6p0AIEegnMKix84ANLwPyS1ke/rzo1+HKh47D1AT1uj5oyEe+KEZwQ/9l/jEws/hcNCAOYNu/GxAvM5C9AyH0n/fZ9+s6enJ9EStmz7lUphDsWgWFCI8YuUwSDhdN89KDc5t9Gi1W0o2xsrEST+DQgA+f5fPtlJ7t4N+8U5d3HveQIG2J5u433DQFBrhHyb/81kXrax3BIWhBAsCgoAgEGkEyjNNdOuBhZRr5Q1A7zbQOw295BFpbaSnRc4vCIQFgXP2KKDDyrPoslereQOQ1P4PC8ghPKiZf2MePzOXzl5UQK/VdLMCrUXuzyHCV3ubZY24KCsra0e+GOSDb75Z54+hVIJtC16DHMDfINe0jYnON/sTD+UVKqQFGo/P4/jBxAM+9N/o+eMpHvOJ5ssXjDd/qGSH+db4SXxg+IEvwHUSKfyCPX+0x9fV1Xk9zrZs2TICM0Us5qKiIgU6DNB2R47h5ob3IZsFc6rLOGKxS7z/+GlZslH8IhWvZdJjnR83R70+drd+JH5IPRzsDj9cfyB1frvFQ+tYESXNOALpTJgdxj5m+3NpRmD5ehsT8VyWUVrsIOBV3liVQnAlz580QSDeEfh6iYnmWYfpqtdr2IMhcb4DsFv72BnZdMLMHHLwsF+s6ae3Gx3s7RbvMy7jEwQEgXhBALvr92eF2TFTM2haZiq9sLmTnq/qogHx04mXKZZxCAJfQmAB+7b+bP8yum1VPW3pFvVSLC0RlG88bW4uzc61qfKar27tIZc8eAY1hfuxz99ty8qpvcUrtkB+2FeMgfwx8s7Ih2kPpd2JMUBCRUs8xBzop9H+S3xs44cygMhzBzr/EM/oMpaRise6xfozev5IxqPMK3gmo/3X8Zg/3IcCnT/E9/b2Qjzm9TgrLy9XSjI0baCI17hZ4eD4G2QZwMb7aJBt6s+Pfq1vfkbjNfniG4/+4Lj+nF/iveSm4Ldz/cbS+sH19BkTPcvF68zQgxsSF3MykumimVaqG9hGv2O1Uo+U+jOEZTQE7cPlGi+aYaW72e9sU1/iEAnRgL30YXIRWGhPoYtnmOmnr22lDR3OyT15lJwtmX9Mnzonl87ds5B6uGzjTe+3UQ17vIlQI0omSLohCAgCX0IAz5357G900wEF7J9jon9u6qA/ftpKg9tks5YsF0EgnhGAr9kTX59Dv/6wgVYw6SItNhGYlmWhG5dO4c4n0S1c7aG2VyqdGJlJeMnfcXgF7c/k2UT5Yv2+JtfwGsojVNwCWYY85nj5Zt94kBMg4YzEa/FIPMRDuePxeALCD+MGfsAb+El84PiBXEHFPaP4SXxw+OkymEbxnyge1Rm5ZOfypM2bNyviDAwcmDyoz2Cwh1qOYOa0MgavcTHabDb1/sDAAPX09KjPQ4aLi0ziEwc/lBQE+2p0/iV+9/hBJs7EOt2+0UWb+4UoCOTBbRb7mJ3Aig0kMV5uHqQNTLRIwjUQBKPvsywcpNOnmmk2z+0d7HfmkURU9E2S9ChoBCx807phvpWe+byFnq3kEtVBHzG2D5BnS6VDp9jpJCbROt0jtLLBQS+xCk2aICAICALRhMCBxWl0bHk6Tc1Ipf9s7qK363upnsl+aYKAIBD/CPz8wDLqZ0Xpwx83C1Ee49ON8o1Ly+x0Cj93Njs89OQX7bS1xx3jo5rc7h9QmkG3HMzXRH+fyhe7XC6VH0b+WOeLkT9G5TKdb9b5Y+S/dL7ZYrGosnOhjLfb7YqUM3r+8eJ1f5EPR/J+rP5L/O7xjwX8MjMzFV8y1vrxp/+Rigefg3y9kfNzeULq7u42HI/rN5jz63jgi+snUPx1/4ONh+KNeY/lSZWVlSO4mZWVle3YGeBbcxYXPxRcKMOH//eX+ddl+xIxXsuKgZuR8Uu8V5adyPgV8vhB+ixnlY0QPxM/9OWYk+i4IhMtYXXSqy1D9FrroOA2MWwx9Qn4PoFGfqjKJR51MTVz0tmJEICv2SWskO3ocdAtXOpH2k4EkMg4aVYunTw7h0ypyXT/2k76ostNfaxGkyYICAKCQCQQsPGOnllZZvrx4lxK43vUC1u66ekNHTQgJb4iMR1yTkFg0hHABs2vcXnpIyuyuEpAzaSfX04YPgRs/Kz5ffasO4Q3bz3D6uFXq3vEt84PuOFZfA+rzRazb3GglcrweTSt/JjseJSNRHLc6PljOR7jBt66DCVEM4Hij/Ebjcf5Ea/LCAZ6fokfUZ5+ugyhEfxGxwdSqQ34x3q8Vqri+gd+o8dfU1Ozq8cZPgSmXyvH9Gsw8zgYXuNgvsqz7Oxs9RpMJHYOJHo8dkYAD+ycMIJfLMT77vwYPf/+9F/id+68mQi/9Jxcup0VNvVcblDa2AhYOOF8XLFJ+Zi93zFEb/Mf8TGLz9VSbIUix0Z/rfPQ2+1D8TlIGVVCInB0oYlOKzPR2S9UUtuArO2xFkG2JYX2KEhXyQxs4nqzcYAe39CdkOtFBi0ICAKRQ+CrFRl0/LRMsqUQ/emzNlrb6qAOp9y3IzcjcmZBYPIR2LsonW5eOpUuXVFN1aJKmvwJmIQzTrWb6fS5+bQgz0Z/540RK2p6eFNuoteD2D3w07nc5X1HllOGxaTyyaOVV1DqoJwd8l+60pmubKY/j3wyytZJvOA3ev2g0hnEJUbXT6TitZLS6PmjIR7XI65fI/hrfihS8VC2gs8C/sgfjLV+8D7Iv7HuP4iHao7f99/jLBDmcSyPs0DixaNMPMrEo62FUE9107Z0enizO+HLdo1+TEP5PvgBfa3ETE6W5P2rwUM1QjBOws+IyJ5ifmYKnTvdQvey/1+DUwjlyM6GnD0UCJTZkukns8x03Rs1tKlTTOUnwtTE6o4jy+10IqvQcm0m+tP6bvqs000tQjhOBJ28LwgIAgYRyLOm0IJcC31vXjY5B4fpP9Vd9CKrzAalJIRBRCVMEIhdBOBrdtuyqfTEZ+20qrEvdgciPfcLAfh1nb2wgLrdQ/QXLt+IZ3Uh0HaFDt5m8IhbnLlN2fkE6lGGz6MZ8SgL1iMtnjzOjOAXCo8zzB/mAeRDoB51oTh/pD3axKMsOI+yUOMXSKVErL/RHmej4zMyMlB1cXlSVVXVSEVFhTJUhExS33x8yStdNg9kBnYKYHGCeYTnGV6DSURL9HhN9vji5Vt2cSL8YileK+t85z+Q/ku8V5k4Hn748stjleevqwZpI5dtlOZFoNjKJRSmmQmeQE/UuqnasU3KMibI4sCD+TfZ72wPJk3vZg/AviHZ+ZcgUx+Xw7TzDoDr2Nfsv1s66XeftMblGMM1KJTSmZltpSv3L6VMVqO91+Ki/1nXQS65J4QLcjmuIJBwCKTyb+Oz52fT0VPTFWF230dN9EW7k5xSkjHh1oIMWBAAAigffeeyCqrpddH9a5qVJ7m0+EfAkpJMB5am0yV7l9AnrDK+76NmLhkuuRk983tyecblR0yjkW07N/8jHwplGfLDujIZPo/8Mcq7IZ8MscV4+cN4iodyBfl2o+NP5HidLzWKXyjigT94kkDnD2Qi+ACJjwx+yKdj3jT+eI3m7/0Hn8d9qL+/XzzOxvJsC9bjTTzKxKMsVB5tIKg3uE30EKvOEn1ja4EliQ4rMNECJk1Wdw7RCvYxc4voKP5/rYwaIcpzXjLLSi2ubfQXLtsoP1oTbgnEzYDPKjdTYdIgXbmyltzDcjMzOrGHTbXTcdOzaUaOlVbUOejdZidtYB80aYKAICAIGEFgBvuXHVRso6+UZ1Bdj4teZo+b12p7jBxKYgQBQSCOEDhtbi4dUman69+qJcegPLfF0dT6NZRsVh9/e14+LeFSna9u7aH/cvnGbldil+qFt9kvD51K8zOJLBaLIskC9cgSj7PIeayJx1nse6yJx9muHm+BVDrE+vfb46y6unoENzkElZSUKCZ8LDIJ3yalpaXqc01NTYo5BVOnDeGgUAskHswvZHkS7zXUE/wiv36wvtHGW/+6DOlY6zdc8UPbRuimL1zUyERBojYQZt+ZaqIPu4bpiRq3EGaJuhC2jzvHnETXz7PRi82DikCVJgjEGgJL81PptOIUOu+lLdSV4D+6QzF3UKPm2lLpx/sU01JOam3t9dAv3mulNpfsCA4FvnIMQSAREMg0J9PN+xeqsoxvN/TSQx+3UKtjUMqlJ8LkyxgFgQkQWFKYTtcdXEYXv1pNLXxfkJa4COTz8+ZN7HGXl8Z/v11HGxO41PrUTAv94WszqbmpUS2IsfJhyJ9p5QbyvyDXkE9GHni8/Bny0sgvI17nS43GB3v+UMUjf448YqDj1+eP1XgotVDG0Wj/IxnvS64E2n+U/UPT5EysxgN/CDoC7T/EJFopGKvxfX19uF69Hme4IQEMGDSixqPL5VJl5KxW6y4GarjI8b4u04ibHl5rQzWJF/zidf3g+tDr3cj6DyYeN+t6N+/mWe+kRKpCxdUwaEl2Kh1VmEo9gyP0XyZIqvoTlzxM3J8nY498z6wU+m6FhR6scom/nSyOmEIA5WavnmulB1c3KrNxaaFDAARaud1CS6dk0tEVWVzOlWh1ywC9WNNPvR75/ggd0nIkQSA+EEjjsq/HVqTTvoU2KralsIqgm96u76OtPeIvHB8zLKMQBIJHIItLQv/myGnK40qe24LHM16OgGfN0+bkUi+XwHlqY7sq5ZtI1TtNrDZ78JjpNJsrPsCGpaenR5VFg40PypuBLND5YZ0vRj4N5BfyaXgfAg58Hq9jOR7j6+7uNjR+lJEDXhIfGfyys7OViMUo/vEcr6/X8a7f8cYfqnjfsq2j7x/+nH+8+KysLEXOjzX/6D/uUbt4nAXKfGNxoWYtmjbkC4Q5l/jYxg+LDzs/fOd/PKUWPof39c4RiQ8cPxAEa7rjf/e8Ug6wouj0qRaakZ5Mj7PC7NOe+B93vPyImMxxHFmQSseXmOkWJpVBrkoTBKIdAROXGr1yjo2+aO6he1c3RXt3Y75/R5Zn0QV7FVKaiRPitf3098pe6mFfChZySxMEBIEERYA3sVOWOYWOYu+yb82yk4dL5f7vujYuydidoIjIsAUBQWB3CChfs8MqaH3HgPjRyjL5EgLMHdE35ubRt+fn0UtbuunJ9R3UnyD+Z8dymfQr9ytWOWGtrNmdDQ421yPfjPwhkvD+VCrT+UOQcToe50IeUeInrhTnm38F2QD8jeCH/K2ReF2pDvGYP5AQgZw/HuJRNhDN6Ph1fF5eniKhA8Uv0udHGVbMo9H+R0M8NgU4nU6vxxlYOl+lUFpamlKaDQwMUG9vr5okvMZOAK1EAzOOg+A1WDiAoZVqEh9/+PnON5SIgc5/LMY7HA6CNBPr30j/Qx2/kdVWd290xfUja5YpiU4oMdG8zBR6jRVmH3QOkyPRzd3iesaDGxz8zs6bbiH+ix5kH0BpgkA0I4BNAd+aaqZ5tm106X+3sgJKNgRMxnyZOauxIJ/9ivgH/n4lmbSR/c9eYgXa+y3OyTi9nEMQEASiCIE98yx0wvRMVY5xTXO/8qj5rM0pPpNRNEfSFUEgmhC4YHER7VucTle8XkN98twWTVMTVX0pTjfR12fl0EGlmfQiE2jPV3Xy90p879K676hpND/HrMgw5AftdrsixaDcQP4MSjLkh7u6utRr5IuRP0YlJnwe7yPfDKVZOON989VGzu9vfGZm5g7lmO/4/Y3fHX7+xhs5PxMCCn/k843Ea77AaHyw5w9VPOYL+Gvln7/zp88fyXjwNSAlI9X/YM/vT7xWro6+foF/uONB3iniLFiPM3xjgfkM1KNLe6RJvOAXLevHH48yvfNBe5z5rt/JiL+30hWX6qs03s03355MJ5eaqcG5jf5W56FuURBF1Q+CaO0MSnpex35nq7uG6OWWQYrz3yjROg3SLz8QmJWRTBdON9OVr2+l6m4hev2ALOQfKc0w07fm5dH+JRk0wjsgH17XSTV9g9ToSGxz95ADLQcUBKIIgSL2oZmSkUoXLsolbLj5kAmzpzd2UC17IUoTBAQBQWAsBLDZaV9+Vrh072K6/LUaaneKr5mslIkRmJ5tpZ+w3y4os8c+baVNHU7yxGGZg4PLMukG9gQFYYI2XuUpox5nOC7ya/EUH4hH1Fjjj8V4ox5hevyxHA9lJJoRjzPERTIeSkGtJE1kj7P+/n5vqUZfjzNdg1IzebgRQmkDUgxggeyCTBM7CTD5mjwYXfNS4r07KRIdP+2RZ3T9SLzXY1DjByXnNlsmXfeZk5xxxA4ssqfQN6aYWVlG9Pc6N9UPbCNxopn4wVw+sROBirRkunGBjR7a7KKPukTFI2sj+hCAr9m186z06Npm+r+qrujrYAL1CMmwHGsqzc210mlcXmcmJzm2Mnn2p/Xd9HmnEJoJtBRkqHGOwMwsM/1gYTZNs5uppd9DT7I/0YZOJ3U6hxLKhybOp1mGJwiEBYH5eTb61REVdPM79fRBU39YziEHjU8EUN5zr8J0+sm+JbSl20X3fdRMbQPxQ7zm2lLpsWNn0LaBXkVqQUmmlWZItuM18ldQoun8svYYQv4Y5I/OH2slWiLHa084KPWM4BcP8dpjDHeEQNcP+ArtUSXxiYcf8uUgV6FsNXL9TBQvHmfi0RaUR514lAXuURasxxs8BPP5QeNPtUO0qiO2d8cjcTmFyQ54VJWnpdAKLssY62OKz0f/2BnV3jmpdGqZie6vdFMrmzRLEwSiBQH4H1w4w0LbuFzJDW/V0WAc7jyNFqyN9GMWm5ofx2UcFxemKVPv56v7aH2nh6pZjRLfRXaMoCUxgkD0IoBny9IMEy3iMownzcgkGtnGZRgH6D/sXbapM75LnUfvrEjPBIHYQyCTPRBvPmQKvVXfR//a1Bl7A5AeRwUCqfwD4MwF+XRURRa9srWb//RQqyP2CbQTuSTlpfuUEH7fjKc0wyTgfV+PMvE4m3yPNqMeZXr+jMbHg0cZ8q/BeLRF2mMs0uePBo+yYD3WdvE4S09PVzJAMLUA13cnAGqq4mTYGYCG93Hzg2xPf37061DGQ7mFZvT8Ei/4xdP6wcMGZRfQz9fFrjcLSuudWmamw/JN9GyTh95qGyThOaLi+T7mO3E6Kxf3YQLt1vVO6h+SlHfMT2icDOCkUhPtZyf6/oubhTSL4jm1pCRTWaaZLtqrkBYVpFMTl2987PMu+rA1dr9voxhu6ZogEFIEoC67bHEulfM1vIlVZY+sbaHqHrd4l4UUZTmYIBD/CJiYDbh9WTk1sEr1vtVNsoEm/qc8rCPEhg67JYUuWlKsvPLuZ/XZm3W9YT1nuA/+xAkzKXWgR+VnoRSC7QrywVA+oUIZ8lXIH4+XL9b5Y70ZH6+hNMLfgcQHe36tjAM5YqT/0RKPOQd+geKv+x/KeKwHNN/5B76+fIOef5wflew0uYH+S3xs4Qe+RStPjcxftMfX1dV5Pc62bNkygpJ4WMxFRUVq0GAGd0eOYXHjfchu8/Pzd5SRw2IPJF7LcnUZOomPDfy0zHqs+cPNUa+P3a0fiR9SXwZG8QO+g0ND9HxbEv2nObZ2LFlTiPbPNTFhlkq1XI7xFfajanKJMijcD7eJdHwL/9i9YLqFermU6eM1bhJhTyLNfnSOdV5mCv10tpWufbOWVrOvjrTYQKCMvdCWTc2k/djfpCzTQm80DNCnHS5a0+oS8jM2plB6GecIYBPWXgVWWpRnpWWladTtGuR7rEMlJLcyYSZNEBAEBAEjCEAhhDJ7t66qp16PlH83gqHEjI3AXlzZ4Nvz89Wb8Nn8uGWAvbljZ6MnSMDzFxcqr2CIKbQH0u7EFEiiIz+M/B+S48j3In+MOOTDYikeYhKM02j/JT628UMZQORhA51/TS5HMh7rFuvPaP8jGQ+bMNw3jPZfxwN/3IcCnT/E9/b24n7n9TgrLy9XNz80bcCI17jZ4eD4G2QZwMb7aBMZQAYTr8kX3/PjeJg0f84v8V5yU/DbuX7jbf10ekaUqqZnMPoftvCQlW9JoktmWYltfuheLqUnhJn8pAgXAumcTbtuvpVWtg3Rq0zORv8VEi4k5LiRRgCJ3dsW2ujFynZ6/PP2SHdHzm8QgcI0E124VxEdVJbBpBnRC1zK8R9VveQc2sYJD4MHlTBBQBAIGAHcU6EMRRnGk/lPWmoyJx4d9ODHzdTQ5wn4eBIgCAgCgoAvAsum2umHTAxc9Go19bqFNJPVER4EDp2SSVcdUEbvN/bRPR80kWd4W0z8Xi1KN9GDR0+nPPY40/lgbJYHOYYG5RC8yvAaeUh/yzgGGw9yAiSckfNr8Ug8xIOc9Hg8AeGPcQM/zBfwk/jA8QO5gop7RvGT+ODwA18FUZdR/CeKR3VGLtm5PGnz5s2KOAMDByYP6jMY7KGWI5g5rYzBa1yMNptNvT8wMEA9PT3q81lZWeoik3j/8XM4HIq9NIqfxE8ufi72psH61us/UPxDHY9k3dMNHno5ylVnJdYkOqHETGW2ZHqJ+7q6a4ikgl54HsLlqDsRmJORQj9g5dnvt7ppY5/88JW1MfkImHmTwHm8BpPdLrrmjbqY2lE6qFSu9wAAIABJREFU+WjFxhkLbCaak2vlUjsZdCCTaC2snN7Q7aZXah1U1x9bCvDYQFx6KQh4EShLT6VjyzNobo6ZpvC/od59t6GPqrpd1CTXniwTQUAQCAECM7ItdNuh5bT8w0alXpUmCIQTgRxrKn11RjYdyx67K2t76W/r29WGrGhuZ7Ba7tuz0snDeWGdL9b5X5Q51Plii8Wiygb65r90vhj5YyS5JzvebrcrUs/o+ceL1+NFPhzJ+7HG70/8ePj5Ex/s+UMdz+XtFJ+A/KmR/kdTfGZmpuJLxlo/u5t/3/5HKr67u1vxDUbPHw/xmB+sPyPzh/FD8ca8zfKkysrKESzmsrKyXXYO6LJ7uPih4MJr7Cjwd+dAIsdrWbKu2RoofhLvlXULft6av7tbPy6uQ3flp05yRCETlZGaRAflpdJXikz0XscQPdvokZ350fwkHId925e9zs4qN9NdG52scBRZSBxOcVQP6WC+/32zLJV+xLuWJbEb1VNluHNHlNvpxJk5yhetj7+H/7y+mzb3DlK7c0i+7wyjKoGCABGUZXmcVJxmN9EPFmRTpimJmh2D9HxVF63gBOOQ1GGWZSIICAIhRCCb/QQeOGoa/WNDJz2/uSuER5ZDCQLjI5BlTqWrDyyhqfws+cCaZvqEfXXdrECLtga12RPHz+Tv56Rd8sHa5gf91cqNQCuV4fORjEfZSF1GEqReoP2P5XiMG+PVZSghmjEyfqPxOD/w02UEAz2/xI8oT0BdhtAIfqPjA6nUBvxjPV4rVXH/An6jx19TU7Orxxk+hJ0CWjmmX4OZx8HwGgfzVZ5lZ2er12DicJPxJ95350G8xWNnBfDAzovd4Tfe+CVe8Atk/WTx9beidYj+Whc95WnYYoqWcsL42GITVfVvU4o4KcsYbY++idEfJN5OLjXTfHuKIs9QYk2aIDAZCJSnJdPlsy10x7v19EGT7FqeDMwjeY4iLuVYkWWmYyqyaG9Wo9X2DdK6Djc9vRnlHIW0j+TcyLljCwErf3GfMjOTluRbmTQz09qWflpR06uUZS0DXHpZLqfYmlDprSAQAwik8o/Xmw4uow7XEP12TQt5hJiPgVmLry6aeA3Oz7PReXsU8u/VbfTw2lb1vRctDfmdn+1XSocVm1WOU1cqG12ZDPlglJ0bS7kEpQ7K2SH/G+p4fT6j55d4r1IumvFDpTaIS8ZaP/7MX6TitRLT6Pkl3stP4f5hZP6hbNVKU6PxUE0yOei/x1kgzKM2iBSPrfj12BpPeSgec5PjMYeHj+SsArqDSYEu9jyLZGOBGVWkJ9OJXJaRN+2xwmyQ1vdKibxIzomc24vAhTMshB8kv6t2k0sMiWRZhBkBGyd+r5xjpc+ae+jej9ibNbK35jCPVg4/GoE0UzIdzQTaYeyTUsK7c+FD+jT7obW7hqma1WjRXoZHZlQQmEwEQJRNZ4Isnx8cT2XCLJ+NcKHQXcW+L69U91CPR54jJ3M+5FyCQKIhANLsrAX5NDvHSje+U0/D8tCWaEsg6sb7jTm5dOKsHHqXvwf/XdVNjf2eiPuflWSYlCJzsKdDKYNKS0sVbsgHRoPHWTAeafHkcWbU4y1YjzPgj3UA5VGgHnfx4LEmHmXBeZSFGr9AKiVi/Y32OBsdn5GRgXvd8qSqqqqRiooKdfPDYtc3P+wEgGzSt2wgZJtI1uPiAvMHzzO8BhOqZXqJHO+L10T4aWWRL34Sv3O9RSt+eieG0fkLdXwG19t932GhJyOoOrPwj47vTzPTPFb2PF7jpnU9w7xbL+qeQ6VDCYoASjzdMM9GH3YO0VPsCyhNEAgnAmeVW6jCMkyXcIlGtxC14YQ6qo+NZFyGOYXKufTO8TOzaX9Work5IbelZ5D+wUTa553uqO6/dE4QCCcCc9lL6Ntz7DSTSzFmMNn8IfsJvVzdTZu6XNTPZNmgJK/DCb8cWxAQBLYjgHLL312URxe9slWVWZYmCEQaAd6LTJn8/HgaE2gnzc6hJ9d3cAnRjoh260ZWZB7OG8K0Ugx5X+SDQaKNlS/W+WOdz9OVyRCHylyJGA/lC5rR8Ut85PBDvh74g2QJdP7Ar+B6kPjI4AcyGfyUxh/8FZq/9y/E4z7W398vHmdjKacAbjAebeJRJh5lk+XRhoeVXC6hetdGD212TO7OXDsTEvDxQWnGj7uH6T9cltEpieKIPtjKycdGoMCSTJfNstArLYP0VvtQxHfuyTzFJwLwdTxjiokuW7GVCRIhRuJzlo2NKp3JgYX5NtqPCTTsbC/J4DJ07W76jEs6bux2KzWaNEEgXhGYzgTZHCbL9siz0D4FVmod8NCmThetbR2gj1sd1OOe3OfXeMVZxiUICAL+I7BXYRr9aK8iuvW9RqrrlWc2/5GTT04WAjOzrUoRWZiWSn9n8mxVQz8NTXLN4n2K0unOQ8tUKT+t7PLNn4rH2TZFHsaqR5p4nMW+x5p4nO3q8RZIpUSsf789zqqrq0csFou62EtKShSTOl4ZPnyuqalJKc0gq9NKM+w4kPj4x0+X4TQ6/9Ec7ys7xwPRWK/H63+k4qH+/Nxpooc2uyaNEJiXmaJK4DU4t9GDm91CmE3WE7ScxzACe2Sl0I9nWWn5Jhdt6JMknWEgJXBMBLBDdPniNPrDJy30bzGWl1UyDgJYK/yoTV/nne7YUVzGJJqDvdCeq+6jP2/oFuwEgbhB4Iw5WXTazAxKT01RZRef2dRBz1Z208Dg8KQ9r8YNmDIQQUAQCBkC5XYLPXzMNLrj/UZ6q74vZMeVAwkCoUYAz4zTs9g3+bBy6nAO0jVv1FHvJJYxvnPZVNq3KE1VJkO+F/lfKMiQD0Ye2N/8l1ZuBBKPvDTyy8i/GTm/b3yw5w9VPJQuyKP6g99Y/Y/VeCh9UMbRaP8jGe9LrgTaf4hx0DQ5E6vxwB8550D7D7Id6ziW4/v6+nC9ej3OcEPCYGDwiBqPLpdLyRCtVusuBny4yPG+LtOImyZe4yLAzUziBb94XT+4PvR6N7L+wx0/OJJEv6oapK0D4a2RCMLs2CKT8jF7iRVm69jHTCrqhPoRWY4XLgSW5Zvo2OJUeqDKTc2u8F4r4RqDHDf6EEhjn57LZ1tpc3sv3fl+U/R1UHoU1QiAOIMaTf3JSyMbl+hZz6Uc6x1DtIH/XtM2eZtiohoo6VzUIoDEHtRkC/NYTZmWQotyrZScNEKftQ3QOv6zkUswVvIfaYKAICAIRBoBlMG75ZAp9A4TZs9UomxcpHsUmvPjPryYVXSHTrFTGleFWc0lcFfU9Ibm4HKUiCOAdXt0hZ3Lf+fQRzy3f13fTt1hVmsvYcLstgOLyWa17Mj3atsR5MNABkCAAdsevO7p6VFl0fAa5c3wvs4P63xxvMZjfN3d3YbGjzJywEviI4Nfdna2IoWN4h/P8fp6He/6HW/8oYr3LfsK8t33/uPP+ceLz8rKUuT8WPOP/uMet4vHWaDMt65pi28RbSgYCHMu8d6awLGKHxYfyFLf/o+nVMTn8L7eOSHxocUvmWvnDvCO9Z9+OsDeEKF9tsODeFpqEn2jzER756TS0/UeVe5OmiAQawhgLX+3wkxzmQC+c4OL+viakSYIBIvAyaUmOqoglc5+sYq6XKJmDBbPRI/Ps6XSkeV2TpBkcXkeE5nYL20zl3J8ir3RKns85OL7lnNomyh2En2hRGj8+B61pSaTlZ8Lp2ea6Fuz7VyG0UxDvIsKJRdfq+2l12t7qKZXPEUjNEVyWkFAENgNApaUZLr90KnU4Rqku3ij03C8sGY83r0K03lsU5SiHc8JaXyfXtvmoFtWNZKDVb7S4gMBfP9euncxHVyWSQ+uaaY363vD4qmcYUqhf548m3q7u1SSGslq2NEg/4ckuj+VxnT+D2QaNtcj3xxsPPKnyCMaPX8ixiP/ivkD/kbGbzReV6pDPOYfJEQg54+HeJQNRDM6fh2fl5enSOhA8Yv0+VtaWpQy1Wj/oyHe7ebqak6n1+MMLJ2vUigtLU0pzQYGBqi3t1dNEl4jqKurSynRwIzjNZRpYOEAhlaqhSre4XAQpHFGzy/xocMP8435DWT+ffGX+PDjh2f/P9e66Y220JFabMuiFGaHsFJnVYfXH6rLI2RDfDx6J+YobKwOOm+6hbDF9KEtblFMJuYyCNmo59tT6AdMxl61cittZq8qaYJAKBHIs6ayH5qJpnGZHvijLcpPoz7eHVPTN6j+vF4/wMo08UcLJeZyrLERqGCS7NDSNJrGf+PfmeZk2tDhpDUtDr73uaiZ1yH+SBMEBAFBIFoROH9xIc3PtdFN79RParm7cOMBQvCJ42cq0uymVfVUzxsX5ufZ6IaDyujlrT1030fe5K20+EAghSd6Diu7vzUvl3L5OfGJLzrog6b+kA7um1xK/KIlRTvyf8jHIt+L/C8qKSEfDGUZ8sVQmuG13W7foTzD5/E+J5yVkiOS8chf6ny1kf77G5+ZmalIReDhO35/43eHn7/xRs+PfD/wSeR4zBfwHz1/mt/Y3frB+tbzHal4zB9IyVg9vz/918rV0dcv8A93PMg7RZwZ9TjDjgMozdDAfAbqcSbxgl+0rR9/ajSP9vjzXf/REF/LpRpv3+AkT5CqM86H0OyMFDp9ipm6B0fojzVMmgthFtIHUjmYfwhgLRZbk1l1QcSiC2pzB7m4+bR2LmFy5Rwrfc6lRv/BCkopN+rfXMindkUg35xE1y+w0TNcLuXxL9oFHkFgUhBYwkbtB5Zk0OKCNMphdRoSKJtZifZyrYNanUN8n9xG7c5hVp/LJpdJmZA4OwnvLaECXld2/vItSkulr1ak00y7Wa2nLl5fX3QO0HsN/bS2dYCfNWWNxdn0y3AEgbhEgIXbdMJ2X9ErXq/h78jQbTKNBsDK+R79x6/OpL/ws+jv13krAqGBPHvgqAq64vVa+oTL5kqLPwSO4eoEZyzIo6ouNxNo7VTb6w66IgHUio98ZRqlOLoIHk1GPcaANvJjiDfiERaP8YF4RI01/liMN+oRpscfy/FQRqIZ8ThDXCTjoRTUHm2x7FEWrMdaf3+/t1Sjr8eZrkGpmTwwq1AKgRQDWCC7IPMEE4vJh9xTv4bsNtTx2mPN6Pkl3utRJ/gFtn5He/wFil8k4/P5+nyhaZD+2WC8RE6xNYnOrrCQlX9l/LXOw75pSMDF34OmjCj6ETDzGvzRTAvBW4+rQlEvlx55nEncj7uDLzkCMu5nTJ79u9FDb0rp0ehfDFHYwwtnWChjZFAlJNzDcpOMwimK6y7h/phlSaEM9r2Yxzvo9ylOpwWcJLOmplCna4g6eZPBp+0uenZLH7mF4IjrtRDs4Cy8lk6ZmUmL2KMshwmzPFuKKr34efsAE2QO+qzdSX1chhGlGIUsCxZtiRcEBIHJRmAv9v66ev9SuvrNOkUsxFvTZfXeaeijm1c17DK8p06cTR+xMvjO9xvjbdgynu0I4Fnw8Kl2On1uHmENPPZpa1Df1VftX0JfmZZFzU1NO/K72uMI+V+QN/q1VpJpjy8kqaFMQ/7MNz+8u3jtkRap+GD772+89lgaCz/tCQdl3u7wi/d47TGGJT3W+hlv/OArtEeVxCcefuA7QK5CmWnk+pkoXjzO+GYeyx5jkfaIE4+y0HqUgZQOhUccvrzTc/Lo1vVcNscVWCI3j9UTR3NZxj2zUrncI5eAah0kFptJEwQiggCUZhfOsFJaCpcgZbIsg3e/fbvcTMWWZHq02kWfMHkW7PJEmb1LZlrpD1vdtLorvnafRmTSEuSk8Pg5rpjLluUk0Q9fqaY+T/BEboJAJ8MMMwJYm6UZZrXLHCTalEwz+6SlUhp7VTQ4hujdZie1sRqtiwkQvA63sXyYhyuHDxCBXGsKTeXSn9nb1WQHFduoJD2VnOx/08JlFhv6B2kdk2WbOl1U1yeljAOEVz4uCAgCUYjAonwb3XLIFLr9vUZa3eyIwh4G3iV815fwd31j/86NsucsKqAz5+fRFStr6NM2pzpohd1Cvz9uBj2zqYP+Z21r4CeSiJhCAM9/Zy/Mp5nZFvrHhk56g/3PPMOB/VqelWOl3xw+ldLNqWrsyE/Bo0w8zrwebYF4TPnipz3eIhFv1KNM999ofDx4lDUxeRyMR1ukPcYiff5o8CgL1mNtF4+z9PR0JQMEUwtwfZlweJjhZLqsHt7HzVPLdsd6Hcp4KN3QjJ5f4gW/QNePVk5i54uR9RPpeNS3fcdhob+zWszfdlShiU4tM9FK9kd7vnGQXLI73V/o5HNhQmBGejJdM89GN37u3EECZ7Ds7GYujQdS7VebXFTDpUmDafjhuWc2e1RNs9AvvnBSp5QjDQbOhIkts2Ft8g/LDxrptdrehBm3DDT2EEhlJRH+mPjPEt5xf2BphvJKs/PuZCRTBljFizKPr9U7aHWbixwiL4+9SR6nxxlc4/iIKel0RFkaFTOBauPvUCgVnUPblDfZyrpeVb7LzesApRihMpMmCAgCgkC8IGDi2rMoYfjI2hZ6q74v6A130YLLXPa3uuuwcrqF1WW4l6tcR5qJHjx6Gm3tcdO1b9Wp+zm+/6/ar4TuW9Ms3+/RMnlh7gfKkoJAu+aAUsrhzTLXv1VP1bwm/G1Xstrs4Fx+TmDvoPHyvTofrDfT4zWUQvgbSjPkjyc7HsotbEYP5PxaGQdyJJHjsT4wf0bx843X4hR/5h/4o5KdJjdwfon3bnKIJvxwffjyRfr615XZwCPp9TPW/MVyfF1dndfjbMuWLSMoaYjBFBUVKfIMzODuyDGAg/dBDoA512BhsQcSr2WtiRavZaZGxx/N8bi49frY3foZr/8SHxr88LCQnV9Ad2zyUN04xAIerJZkp9JxrDLrZFO0l1oGqdoRHBHh70OZfE4QmAiBOeyxdzWTE9euG6AW9whlcsLvHCa4kOiFUgzpvQergifP0A+oh77Kf361kXfZO+UamGhuEvl9+ONdMdtKq2q76JFPZPduIq+FWB07NgzksYdVGSdWill9hB3pRZxwK2N1Gso+shiNqns9VNs3SP18v4UXTBWTa1CqSYs+BKAgK8/k32ScIAMxNo29bqbz63S+V3Vzyc5GVpG1Dng4ccZzODCoypRhToUii765lB4JAoJA6BAAkXTnYVPpv1t76Mn13o3E8dK+uyCfvr9HAf3inXpFCKLhd/0lS4rpK9Oz6Ccraqiq27Xj/2VPRLzMvP/jsHKlliPL7XT8jGy1Fp7Z1Mnf/+Nvqt6TvXOXH1FBNOIVU4DEQH4X+TtsJke+F/lf5I2RHNceSFp8MTr/F0/xEJNgnEbHL/GxjR/KACLPHej8Q/yDuFiOx7rH+jU6/mDioXTFfcfo+XU88Md9LND5Q3xvby/uh16Ps/LycnVzRNMGjvpmiYPjpgeyDGDhfbTxysrpmyfijMRr8sU3Hv3Bcf05v8R7yU3Bb+f6S7T1g11CzZRGd290Eue9dmlImiH5C++oXJbuPLzZTZsdkhDz/1FUPhlKBCrSkmkaq8veYLVjgSWJSzMmKSVZPv/7kHwTPbvdr+88Js34LXqMyyoWsQ/ftXNt1MfVFe/YwN4roxe5gQ6ey8cv577cut5JAVa1MHA2CYlFBHDvPG+6hUpSh+nHK7bSgKhzYnEapc8TIIDyjos5ebJfSQYt5HKPINNw78WjRA9vsqlhQu2zTje9uLWfXKxcwv8jKTfMP2wkORfa5QXcUzgbinsP56loarqJDilNo8V5FiY+TZQG809u+M7CXHzK6rGPWX0AFVkgO8xD22s5miAgCAgCkUUghW+YNy0to35+TrsrDr29rtivmAmRHPrmc5XUwRskdIPC7LlT5rA35QBdx6ozaYIAniHOY5L11Nm59IfP2uhflZ1jlm+0piTT/UdVUH6SizIzM1Ue0R8bEZBlINfQoBxCxSa8nsx4kBMg8YycX4tH4iEe5KbH4wkIf4wb+GG+gJ/EB44fyBVU3DOKn8QHhx/4Joi6jOI/UTyqM3LJzuVJmzdvVsQZGDgweVCfwWAPtRzBzGllFF7jYrTZbOr9gYEB6unpUZ/PyspSF1kg8Q6HQ7F3iRLvcrkUPhq/QMcv8YJfIOsH1+Nwcgr9dssQre/bSYqh1N3JpSaax4qdFexh9mHnsNpRLk0QiAQCyPldMstKszOSmSAbpCMKU6myfxv9iT3NfBOwi7mc4mllZkVqgatAqhBqtFnpKUz6bqP7Kl00ECTbhZ2a5zMpksWk8kNMJst1EYkVEd3nPCA3lU4vS6WfvV4jSenonirpXYgQwH0x25KqFGp51lTK5BKP+fxvKNTgr4L/y+I/DiZtmtkzrcM1rAzp+5hg6+U/tax2quz2qOSltN0jkAfvMVaJTWW/MZTRhAcZymuWMlFWyv9nYQat0zmolGItrB6Digz/7mN5IJKmHfzvHv43yEtpgoAgIAgkMgI2Vtr8dN8SpcC6/b2GuNwM9zVWEV3BY7zh7Tpa1di/y3T/+fiZNMS/ic59acuO/8f3yWIu14wNXxvZw1K+KxLrCsHv5pnZVjppVg5NZ/+z56q6aEVNzy6/tZeWZdINB5VSe0szWSwWVXZN5x/T0tIIViDILyH/iyS1zhfr/C/KHOp88eh45D91vjhS8eg/SD2j5zcSj43syKdj/OGM13hjfkAe6Nf+nj9U8aPnf7LPH87xg0wGXzLW+vEHv0jFd3d3K77F6Pklvlsp3pi3Wp5UWVk5gou5rKxMfYNoA0hdNg8XHxRceI0dBf7uPEjkeC1L1jVbA8VP4r2ycMHPW/PX6PrB9byFSYW7WHWWwv9ekpNK35xipnU9w/RkrYfcsjU8sZ6ao3S0IM9uWcT+K6ww+5TX5r1Mgo1uNy+0UQOXUHx0i7dGu4U9zn7O/mevMfmbyUTXC02DIRmdjS+Uq1nJBgXmX/kaEU45JLDGxUGmsK/ZDfNtdPf7DeJrFhczKoMIJQLlmRaayiUC4asxi5MyMJcH2YOdzmbexYz7PPNo5BzexgTPNtrUM0gNTP582uHiHyRexRo8tkD7aBUb/r8vxgg363YPsWTewavGz+OGAgBJKxu/WFJoo/KMVEWIFfIXjldRRuxFw/gwNsOMgZsTnlCLVXW5qNHBOPVxVYBu//1JQjmvcixBQBAQBGIJASjNzuIyhgeVZdAVvMkpXn07QQ7ef9Q0RYBdz8oybJ7AF80+RenK+wy+Z1eurFXk4WFT7XTZPsXquwhtI3/v3sUeva1culda4iGwb3E6/XBxEW9uGqLfftxC1fx8YeH19PvjpqtNUVAgBVppDJ9H08qNWItH2UldhhKkYKD9j+V4jBvj1WUoIZoxMn6j8Tg/8NNlAAM9v8SPKE8/XYbQCH6j4wOp1Ab8Yz1eK1Vx/wJ+o8dfU1Ozq8cZPoSdAlo5pl+DmcfB8BoH81U+ZWdnq50FYCJxk0n0eOzMAB7YeWEEP4kX/EK5frCekIT6oHOIiphpaOOs1f81DlKji5Mzsik58Z6Uo3TE+7OK58xyM3HuUBFVy5k4G+3NdzsTa0ip3vKFSxG+i7NSFAl8w+fOkPu0ZMPDao6VPu8dpqfqWbkp10qUrpzJ7dZVc63U1edkI/b6MUucTG5v5GyCQHQjgPRcmsmrmrKZUsjKDJGJ/6RxciaTSz8WQ0nFJBvKQJZzacg8TtbgsyDQoE6DPm0b/xjr2O6rpgi17TfjQSaYOph8A7GGpChUbfg8SKfW7Z8f2K6AM4JSISvqoPJKZ9WXbiX8fzwc1XcQYBn8nk5CYmzedCTeTyb4ioAQy8D4OQHlQn9ZLQaisM8zTHXwGBvgXav8b8fgsCIMnfzlB8IQ5Bn6LsIxIzMnMYKAIJDICIAX+s78PEUUXftmnVLlxnPLZbX3r44oZz/LFPqwiVVnPP6lpayK4C+Qn71ey985HkWYHTMti9930BNftCty4OyF+ep7+Zo3atX3j7TEQyCD5x8E2plMMlf3cNUWfu44Zkoa9ff1qXzvaOUO8r8634v8r65UNroymc4XjxUPpQ7K2YUzHvlolL0L9Pz68xIfvfihUh3EJWOtH3/mL1LxWolp9PwS7+WncP8wMv+anxodj0qKo5WCY13/iAe3w+Sg/x5ngTCPY3mcBRIvHmXiUSYebaHzqBvhko1/4dJ3b3UMif9I4j0bR/2IURpxSXYqq82G6BpWeyFXec8ml1KY6baAS4tezJ58INY2cOnReZkp9DCrz9YzuRWOBt+1H8200vNNHnqnfSjk5Fw4+izHDA8CSICjTOg82zY6z6fsTXjOJkcVBBIXASQ9K+wWBQBINhBrUA+gTc/y/j/IOOyIVp9RpNxOcgv/h2MgIbS7ls6f18dEvhDE1e7ShihphQSkb/OSW97/U6USmfxCq2UyDP8Nsq+Rk5X6MzX8/5KXTNw1LSMXBASByUPg0CmZdN6ehXT7uw20iRW7idBKeBPKD/cq5DJ8NibQeJMsq8j++Fk7vdvYR2csyGNvq0KlRvvJazXquwnNwjLnx7mcIzaCfdbuTASYZIy7QSCHydeLlxTREeV2Raoa8QiLBo+zYDzW4snjzMj8hcLjDPhjHUB5FKjHXSjOH2mPNvEoC86jLNT4BVIpEetvtMfZ6PiMjAxUXVyeVFVVNVJRUaFup1jsYPKw+LCTALJJ37KBIDOwUwDva2UMXoOJ0zK9RI4HXhofI/jFQrxmYseaf3/6L/HenRyTiV8hf5m92jJIf6vzPjBLEwSiFYFZ7HV2LZdgbGLS7M6NLurzqZU4OyOFvjXVxLv3iZ5j5STKKYYzITmHz3fxLIsq2fgeqzalJSYCS9hfDyTqVStrlNm6NEFAEIgOBECSgTzzbdB+gXQbq+F/oRLTIaC/Bpnt2h1xpkpHjiLOUFJRvGGiY/6lF4KAICAIaAT2K86gqw4oYTKogda1JdazGvaXQA2N70Ns+HDyF1UZbzx57LgZtKXbRVt5A8feXMLx52+rctlyAAAgAElEQVTUqX+j/e7Y6bSyro/+wio0aYmNwM8PKKUD8rgaAHs4+YoXQIbofKauLIZnIqgv0JDPwufHyhfr/LHEe/Pp2hMOuBnFD55yEh97+IFfAT9gdP40P4N4kDyBrp/R8VBa4Tj+Xr+xHg8yGaSuxi/Q8SMe97H+/n7xOBvLsw3gBuPRJh5l4lEWLR5tuNlhPefzw81dG91U2R8ehU5iP3LK6ANBoIDLhi7NS6XFTEiA+ILS7B1WQ7a7venLPbgM4wXTLUpx9hCrynoHRyiDfWM8/GF45ExWQ5IVZSRPYbXRH7a6aSMr3aQlFgI55iS6mst2/ntTO/11fUdiDV5GKwgIAoKAICAICAKCQJQjUM5K5RsPLuPntHZ6raZXqkTwfF21fyntX5JO53KlBA9vQvzeonxaWpZJ933UzJ6aI3T34eV0wcvVBFU0Gkg3KdsY5Qs9DN3bj8s13r5sKrUxuaM9qox4fInHWex6pInHWex7rInH2a4eb4FUOvRV2k7ocVZdXT2C+o4IKikpUQzkWGQS7tWlpaXqc01NTYo5BVOplWbYcSDx8Y+fLsNpdP6jOR7rG2289T9e/6M5HruItmxLo/vYP0qaIBApBLgqI13DijIrV9J6un6Q5rDC7OgiNuFlv5qbv3DyjzZvz5blp9I50yzU6Rmhv9a56Qz2QHujbYj+zUqzyW4HMcl3Lvfljg1O2uKYROZusgcq59sFAVSA+zn7mjV1O+nGd+rDqm4U6AUBQUAQEAQEAUFAEBAEAkOgNMNEj7J66v6PWuiVrT2BBcfxp584YaZSm934doMaJTYDfmt+LvubFah/b+b3Ln/N63EGFfb1B5XR2/V99FptbxyjIkMbjcA9h09VakS0sfJfyAsjv4v8F5LzyPci/wtyDflg5IHHy3/5xmvlhtH4SJ8/2P7reFRuQx7VKH6xGg+lD8o4Gu1/rMZDjIPrxGj/EY+my3AGil+o4tF/eI0Fen6ISXAfiOX4PvZ+5OvV63GGGyIGow0dYQAJGaDVat3FgA8XuTaMxOdx08RrXAS4mUm8WeEh+MXf+vFd77hpBLr+oyE+OzeP/twwQu9L2Tl5co4QAl9hkuxQJsVu3+Ai53afGPib/Yj9y9Z0DSnfMl02C4TVyaUmymHTs9W8Zp9p4OuOibTJbqj6dWShSZF5D252UYtr8vsw2WOW8xEdy2v12MIUumxFDdX3SZlbWROCgCAgCAgCgoAgIAhECwIZXJ7w9kOn0AdNDvrbhg6lpJLmRQBlKwttJvrZytpdIDl2ehZdsLiQbuWSlig/DqXZ+YsL6KRZOfTI2lb6T3WPKvUoLf4ROH5GNl20RzYNOBzKdgf5rZ6eHlWpCK9RngzJep3f1flebbuCz+N9CDAkPjj8UEYO+BrFH/GYr+7ubkPzl+jx2dnZihQ2il88x+vrfbzrf7zxhyret+wryHff+0+w58/KylKbA8aaf/Qf97hdPM4CZb51TVt8rWhDvkCYc4n31gSOVfyweEGW+vZ/PKUWPof39c4TiZ98/ECGZ2Tn0DXrnNTN5e+kCQKTjcA186xUP7CNnmDfMLRcLoV3Fat6WpmMWr5dDQmiajunNtndG/d8p3LJxsMLUukWVsa1R4DAiyow4rwzs9jf7so5FrrsvzW0MUEM5uN8SmV4goAgIAgIAoKAIBAnCGRZUug3R1Yw+eNQajNpuyIwhT3OHjymgh78uIVW1fdTChNkIMRALtpSk9W/oTw7c0EefX+PAuWNhswA3nthc7eKEyIyfldVCSs1f88eeBb+0e1P/g5kGpLVsKNB/g9JdH8qjen8n7INYXEB8s3BxiN/ijyi0fMnYrz2tAL+RsZvNF5XqkM85h8kRCDnj4d4lA1EMzp+HZ+Xl6dI7EDxi/T5UcYV82i0/9EQ73a7yel0ej3OwDJjMFoplZaWppRmDt6BAGkaWDYwcQjq6uoim82m3sdrJOPxvsSPjx/wAr5j4QdlH3ZqjIe/xIcfP74g1PyMtf79wT/a43G94qH49a4UeprVO9IEgclAIIvrM/ZsJ2rPrrDQjPRkunW9k8psyXQ+e5nBd++ZhkFycA3+BfYUmsXlGyNRknEiLNiajUCezWRS5TeVTu7vRBHyfiwikM5+eijRuLqhVyUOhmUHcyxOo/RZEBAEBAFBQBAQBOIQAZBANy8toy7XEKuk2qh/MDY9iOfn2Wif4jQqTjfRW3V99D4r50LZDmCPM3iddbmHKJ3rj69q6KcH1uwkGU+bk0PnMmn2aZuTHvmEyQh+3t27KI2yLKnq2fdflV2iPgvlhETRsS7cq5C+yr9pMzIyaGBgQCktkN+12+07lGfI7yJHjPwW3kfSHvle5JNQSUnnLxEPpRReR2s88ns6X22k//7GwxpFK8d88fM3fnf4+Rtv9Py9vb0KH4k3Nn/j4afz++Otv1iPB1+E+8NY68ef8QcTj/sT8DN6fn/iQd4p4syoxxl2HEBphgbmM1CPM4kX/KJt/fjjUTba4893/cdCPPrrHBqmX270UKNTSjFE0TNsXHZlenoKXcxlGG9jogwqx4q0ZLqWPc7e49KLIMnWdg/R3+o8OxRmP5ltVYTaNesGolJ1BjUcyL48Lh95X5WL+pnskxY/CMCD77tM7halDNGFr2yNn4HJSAQBQUAQEAQEAUFAEIhxBNJYEfWz/UuUL9dt7zbGpCoKKh8ovb4zP5/aBgYVOZVnS6UV7C/28MetyncsVA2lGE+YmU1FTM79X1U31fd7N84um5pJ1x1YSl90OOnKlXW74FieaaYHWK0G5dmjn3irC0mLHwRmZlvof74ynVqbJ/Yow6iR3zLqceYbb8QjLB7jA/GIGmv8sRiP/KkRjy49/liOhzISzej4IxkPpaD2SItlj7JgPdb6+/u9pRp9Pc50DUpfJl7XjARYILsg0wWTjsmH3FO/huxW4k0Kj9EeZyAVA8FP4nf1SBP8gl8/vtcrHn6qB0bonk0u8gh3Fj9PwlE2kgxW7pzEHmVTmAi7l8swunmt4YcuiKcDclNpZdsQPVnrJl/u6cIZvLuNyzfeyR5oofvZGFpg0vgH73k8BpBoDzB5Fo1lJUM74sQ52jHsa3ZCUQr99PVa2tLjTpyBy0gFAUFAEBAEBAFBQBCIcgSuZe8uE5d9+/Xq5phUmllSklkFVkxLyzLpiS866MUt3eRi4myq3Uy/Pryc7v6gid6s7wvrLOyZn0a3HlJGA/wD7FL28W1zDu5yvtPn5ioftJ+8VkOftTvD2hc5+OQiAOIZ62xOrlXlc5G/1R5leA1lGZLMUJYh/+ab39WfR/4X5I3Ehw4/X48xI/j7E689okbPH5Q62tNuvPnfXbxW1mmPtd31P1znR/8xfu1RZuT8iNceV7gix1r/4/Vf4iOLH/gqkKtQZhqZ/4nixeOMvwxi2WMs0h5x4lE2+R5lofSI41Lm9Gi1mz7qknpzk/vIGn9nm8/KMbBc6/t2lkrZLyeVzig3K1XjJz3D9ErLzh9l2Szr+fEsK5Wz+uy5Rg+90z6kCNyFWSn0DS4b8Wi1i6r6o5vRBSl4GY+hhdnAP211k1gGxv66LrQksa+Zlf62vo3+uakr9gckIxAEBAFBQBAQBAQBQSAOEIBy6kdLCqki00I3rWqgXk9slmc8dXYOoUxer3uYXt7aQ0+u7yAHfpRzu2yfYrJzRYtbWUkXrjYr20p3LpvCpOM2uuqNOmplxZtvszKx97tjp1HzwBAr0WrD1Q05boQQOLrCTpcuzqOezo6APcLE48zr0RaIxxSmGfk7X4+3SMQb9SjT/TcaHw8eZU1NTYqMCdajLNh4ox5h4nEWvMfaLh5n6enp6uYJphXg+jLR8DDDotdl9fA+Ln7I9vTnR78OZTyUWmhGzy/xk4+fVh5iJ4oR/CXeq1wMN37wnbp6nZNJi2jV9kToqVJO6zcCNpZd3bLQRh1MIN250bUjLpOJpevn2yifyYjHa9xKXebb4CMF5dkeTJa5WLKFn4w2/lEM0uyDztj4MZyWSnTVHBttYsLwSS43KS12EYCK8M49bPTyli56aG1r7A5Eei4ICAKCgCAgCAgCgkCcIXDB4gLatyiDLn+9ZgfRFGtDLEoz0Z+/NkOpuH67toWWs/LnA/Y1u/19L1EG3zYQV1e/WRe2oX1/UT6dPjePLl6xlbZ0f7mywvEzsujHexfTha9upa0+lRe4yAal8rPyoE+ZjQIuL9nHBBwUc9KiH4F0Uwr97eszCb/dQQbo/K3eDI/XSM7jbyjNkP8dL98bjfFQTqFCWqD9R2UmkCOJHI8VjPk3ip9vvBan+Lt+kC/GetPnDyQeYhLMn8RHDj/MH3gho/MX7fF1dXVej7MtW7aMwMwRNz+QUxg0DNBw0RQVFX2JHMPixPsgN8Cc6jJ6uFgCidcGk4kWr2WeRscfzfFYL3p97G79jNd/iZ98/Fa0ssdUvYeEO4v+B95o7eGsjBQa4B9Sza5tBDVZp8dLxKJEIzzLhvhB6N5Kt3rft6Fs40JWq81kHzSQZ5/3DlNdjPnulVqTWT1noQ+7humfDUKeResanahf355qpn2zkugSLlnT4th19+1EsfK+ICAICAKCgCAgCAgCgkB4EDh3UQEdzp5c175Vv8OjKzxnCu9RT5yVQxfsWUA/4XLgVV0u5Tt2Dfu1ubhkIvzNrti3iB5Y00ovVnerjuRaU1XZ+i5X6KrDwF+twGYaE0cbl/EDmdc3OEzXv11Pnu0k2Vwu64fyjfNybXTzuw20qdNFWZYU+svxM+mdhn66YzvxF1705OjBIJDCpNBl+xTREcVmQg4SJBHICeR/x8r3anGEzuchf6c3wyM5nojxWkxidPwS7xXjxCp+KAOoyaFA1j/4EeTHYzke48b6NTr+YOIhJsG6MXp+HQ/8MQ+Brj/E9/b2Qlzm9TgrLy9XSjM0bQCJ17hZghzD3yDLcDK8jwbZqf786Ne+N1sj8b7ki45Hf3Bcf84v8V5y03f+BD9ZP6OvH9z07QXFdNMXTurYTnYE81AmsYmBAAivpXmp9En3MPVuNyjjyiL083k2YiEZ3czrSfuWlTGxdMMCG/uAjdANnzt3kGrxhJSVAYHq7pUWD4GIFv1mbM3uXqx6vGimhU57rop3MceG2jG2EJbeCgKCgCAgCAgCgoAgEBgC/DOVvjY9m86Yn0fnv7yVPbli+xntnIX5dOz0LLVJq8PpJcPSTewDfWQFTc+yqI1beA9EGX5r3bx0Cu1RYKMfvFRN7ds/HxiCgX16RraFHjp6Gv3inQZ6v6mfUrkT35mXR2cuyKMh3mH7v595S5nj/4f59b7FGWpOPhcftMCAjsCni5mkffQr06mvo/VL+VRNnqFbUO6g4hHINOQRx8v36vxvNMSDnEBey0j/EYfxJnI88MN8Az+PxxPQ/AO3RI8HuYKKe0bxk/jg8NNlMI3iP1E8qjOySnd50ubNmxVxhp0EYPKgPoPBHWo5gpnTyiiXy6Xet9ls6n2Hw6HYN3w+KytLXWQSL/jJ+omt6yczM5PqRmy0fJOLyY0IPMnJKWMOAXiT3cBlGFGi8IHNLlaLEaGEx57ZKfRDLr9Y7xyh3/L/oxQo2t78/xfOtNJWxzb6Fa+zeCwNOj09mS5ndd2LzYP0Ev+RFhsIlDCxe/U8Kz21vl35TEgTBAQBQUAQEAQEAUFAEIg8AlA5fYdJsytX1lFV985y8JHvmbEe7FWYRrceMkV5h21g1ZZuKM943p759E59P61tGyAov+B3dgz7UX3cMkD/quykzzuc1M2+aOFsvzi4jNVoqVwOs5aWlmXQt5g0m5PDz8gbO+mFLd1U1+dRKrjrDyqlt+r76NnKLtksGM4JCdGxzawy/DUrCRfk2Qj53J6eHlU5TOd7df4WZQqR/4WyzGKxKGWGzv+mpaWR3W5X+d7JjOfyaCofbfT8Oh75a/QfpGAg/Zd4L/4T4afXy+j14y9+Oh7rC+SHfh1N8ciZgi8Za/340/9IxXd3dyu+xuj5Jb5bKd6Y91qeVFlZOYKLoaysTN2etYEhapLqmqH4G6+xo8DfnQeJHK9lzUbxk3hvmVDBz1uzN9Drz3f9oMYzlGa7u36hRATL/uf6YXq7PXSlIEL0rCeHiVIEDmHF2dnTLPQpq87gS+bZXoXxK0UmOn2KmT7oGqI/bnXv+P9l+SY6s9xMDVyK8ddMnjnikKXNMSfRtay6+w8TZyvbBqX8aZSuXd0tqCN/PMtKpuFBuvi/W6O8t9I9QUAQEAQEAUFAEBAE4h8BlJU7jEszokTj5StrqG0gfn6fXrp3ER1Slkn3fNhEbv4tBH+wTVy2UTeM/SxWeH13QT41DwySm9+3MJGWzaURURIRpRHD0abZLfS7Y6fTb1Y30z7F6XQwE2cbmKy7+4MmatpewhyE3s8PKKH9SzLo/jUt9CKTadKiH4Gvz8ymi/fMUzmlkpKSHfle/ENXGkOlKjStvAi00lisx6NsJZLjRscfy/EYN+YP+UKMH6KZQOcf4zcaj/MjHvlOI+eX+BHl6QdSzyh+o+MDqVQH/GM9XitVNX6jx19TU7OrxxkuEuw00Mox/RrMPA6G1ziYr/IsOztb7UwAE4mdC4kej50ZwAM7N4zgF0vx2PkBpaHv/AfSf4mPHvywm8NpzVKl9ER0Fv0PwNHQQ968RieUmPmPid5iwvWJWrciivD/Rxea6JtMnr3XMUR/qnHTduGZ+uwpZWZ6v3OIHt3yZUPqaBhXsH2YxsqzS1hd91yjR+EiLToRgEISBO/CjBG6/LVa6gyhf0R0jlh6JQgIAoKAICAICAKCQPQjcMy0LCbN8lXJQF9SKfp7PnEPLawuO3aanc7do4AyzSlKeXbZazWqFCLKM57FhNmZrLJ7mwmy5aubuIT4Nsrgco5n8v8fPyObrnmzjr5gQivU7Ud7FdIps3PJyUQdnokf/qSV1rYOKGIPzcSdu4r92JZNyaQHPvaSZuKPHupZCP3x8Hvnj1+dQUXWJKUkQ74W+VtdaUxXFtNKIZ3vHa38Qf5X53uNxkOpg3J2Ev9l/DXe4+E/Hn46HvOLsn9jzV+sx6PSHcQBY60ff8YfqXit5DR6fon3KmGDwU8rZX3Xj6+ydrz1A/zB7TA56L/HWSDM41geZ4HEi0eZeJSJR9vketSBPPug30SPbydAQv/oJkeMFwTYzoxQrjGdJTsnlppodkaKIoqea/SWKISS58xyCx2an0rP8v+jdCE8z/CD8Az+/17+Efjv7Z+NF0x8x4GyjRczeYaxr2LyUH5YRt8sz89MoR+xr9n9HzXRf2t6o6+D0iNBQBAQBAQBQUAQEAQSCAH8Tji4NJMuZBLn+rfraWtPfG6yw5SifF5phpka+z3k2V6F43BW2V3J5NSGDhfdwOMf2E5a4fP47B+Om06PMKH1Ty6RGOpWwYqzn+1XTKubHfQPLs0IAk039BXEHfzO/l3VpUg1EH1oUKHB82yAf9vBz1pa9CAA9eJP9y2mQwpSKCMjQ3VsrMph0eBRhkpTaEY8yoLtv3icBe9RhvnDPEB5FKhHXjx4pIlHWXAeZaHGL5BKiVh/oz3ORsfj/sn3zuVJVVVVIxUVFepmhcUOJg4Gf9iJANmkb9k3kBnYKYD3tbIKr8HEaZleIscDL43P7vDTOwHGwk/iBb9IrB8oBdGS+AsPZfS+6A1vDfXoeaSUngSKAHaunVxqpqOKUtU6cbCoap+cFLLyj6onmXRd2eZVWfHmSDqnwkIH5KbSPxs8yvsLDaQbzL7jsFLjDiiBEcizS9nz7PfVblrXI9dToOssnJ+3M7N76yIb/fXzNpUckJ/54URbji0ICAKCgCAgCAgCgsDECOxRYCP4bN3wVgMrsRKrCgrKN157YAk19A8qD7TRfma3LZ1CB3H5xEtW1ND6MCjOMDsgyAb5B9ro52Io4M7hspnPMWkG4m6QSTMzk2VnL8ynI8vtnDBPomaHh375biO1OaXaxsQrfXI+sX9JOv3ykKnU2tKs8rk6Xwv1BBqS1RAr+OYffcULIEN0PlNXFkO+NxrjR+er9Wt/+z8Z8fCUQxsLP3/OL/GxiR/4FeR3jc6fjofSDiRPoOtndDyUVjiO7/U/3vrT/BD6j7hYiwcZD1LXaP8Rj/tIf3+/eJztbudFMB5t4lEmHmXR4tE2kcfZ6PW/qW+YfsXkGRRC0gSB0QgUW5PpxgU2erreQ6+3DqofVyZmii5jkmiBPYUe5hKMH3ApRrQMJigummEhlC98hP//0wQjkOawqun86WZ6qn6QPmRM5JKK/PWEUqJYk+kjQ6rcTa9HSM3Iz4r0QBAQBAQBQUAQEAQSF4EkOoCT/PD/Ws4eWx+1OBIKCqjJlh9ergipa9+qp7q+XZV28Dz73sICemZTp1J7TVZLoiQ6qsJOl+9bROvanPTL9xqpj5+bi9PNyutsfp6N1vBcNTLZNy3LTGU8jqv52TqelYKThX2w54EK8FeHTaU9CtLUocbKd+L/xeOsVHlzxbJHWbD9F4+z2PdYE4+zXT3eAql0iPXvt8dZdXX1iMViUYoxbRjZ1NSkbrK4mY6+2eJzeB/MKZhKrTTDDgWJ9xpujoefLmNpFL9ojsd60etjd+tnvP5LfOTxw7z9X9OgUglJEwRGI/C1YhN9g72hzl29649aO7Nnt7OKB8TEretd1Oj0lvgws8TscibVHqv2UIdnZ9mPREEW5Nmls6x0x4YBanAKdRbpeV/G5UPPKjfTt57fwrt5ZVdspOdDzi8ICAKCgCAgCAgCiY1Ahd1M9x5RTr9Y1UCfMkGTaM3CP55+dfhUuvXdJmod8Fbo0O0wLt94w0GltJG90K5YWbfDc6wsw0SHTbVTDZezfKexPyyQHcwKt1uWlilPtZ+wHzCqM8Jv7cGjKxRJdhsTaW/W9amNgagmci2TacXpJvrxitqw9EcO6j8CFywuoBPLbcqXDPlZ5GmRHMbfuiwaksvI242V78WZQLZBYYJ45O+QnI+GeFQ+g0gh0P5r5YjERwY/KJVQxtEo/rEaDzEOrjOj/Y+GeNwP0H94gQU6fxCTaKVarMb39fWB3/F6nOGGCDC0ISEMICEDtFqtuxjwgexBDUgMWhtM4jUuAtxMJd6s8BH84m/9+K53I+s/luKdXKbhro0uqh1IPKLD/0fSxPzk/lx68UJW7Ny+wUVV/buqdfItSfQTJongffabyp3rB2RaPJdmnGgl7JWdQt/jspV/rHHTJ92icJoIr3C9P48VkZexr9m9H7XQK1t7wnUaOa4gIAgIAoKAICAICAKCgB8IHFSarnyYfrO6hVaFiQDyoxsR/4iJFUJQnPk2kGbXcflGkIk3vdNA/ewjlsbE1fl7FNAx0+xU2eVW5RWHOe7uD5upvi+0m15PnpVDp8/L4dKR9VxC0nvscxblE0o3PrS2lZ7l0o2+tmaHMNGGUpunPlellGnSIoPA7ByLUjCak7xKKp2f1flabRuDfBbIJAgoUMYRr3t6elRZM7xGeTK8L/He/G448UMZORzfKP6Ix3yBKDUyf4kejzKIIIWN4hfP8fp+Md76H2/8sRCflZWlNgeMNf/oP+6Ru3icgRSDUsrfnQe6Ji6+EjTzKPGJgx9uziBLfed/PBk4Pue7c0Xioxu/tZzgf3CzS+0ukyYIaAQsrCC7a480anOP0D2bnDRaRPbtqex/Vmii7sERuuHzAXLJ7yYF3ZzMZPrhdCvdV+WiOiak5bKa3GuKuVy6dh7vvHS46Mo36uS+Nrnwy9kEAUFAEBAEBAFBQBDYgQAUSrOzrXTrIWV0G3tjrWtPPKXZeMthRraF7j+yXG08/MFL1Tu8w/YrTleYPf5FBz3Jf/B74vw9C2hKppn+97M2rvyRpAg0T4h2LJq2+56hr9mWFPr712fSy1t7VUnN0e3shXn07Xl5dMqzleQO0fnlkgkMAeZf6WYmL+enDe7wVEL+DWQKlGZQaiF/hyQ4hBNQgviTvwtFPMgn5JuNnl/HgwxEHjHQ/idyvPa0Av5G8DMaryuRIR74g4QI5PzxEA9lJJrR8ev4vLw8RWIHil+kz9/S0qL4JaP9j4Z4t9tNTqfT63EGlhmD0UqptLQ0pTRzOBwEaRpYNjBxCOrq6iKbzabex2utTMPOhGDjuUPq+EbPH83xwAv4jIffeP2X+MnDLz09Xa133/UfCP7xEG/n8f+l1kOvsY+VtMREIIvLLx6cl8olFkdoddeQIhv4eZxOKjXTCSUmeqVlkP7BXme+7XsV/IXOpFo+12h8rtFDvWKWtwOePbNS6JxpFnqy1s14CqM4WVcVSLPzWSVpZ1+zy1+v4x/zoqSdLOzlPIKAICAICAKCgCAgCIxG4LApmXTFfsV0x/tN9G4CK83GWhlTmQT7NZdudA1to2vY8wweYrqhHKKdCazr326goe27WzP4NxcIrQ8aHbRnYRo9v7mb/vRZe8g36R1cmkHXH1SiSjFu7t7Vhw39Q8nJ+bk2Wts2IAs+QgicNieHLuQyjW3blWbI8SK/CCWFVpYhf4tKSKgshvztwMCAeh/5XbvdvkN5hs/7xiNpj3zxWPFQSuF40RqP/CvGY7T//sZnZmbuUI754udv/O7w8zfe6Pl7e3sVPhJvbP7Gw0/zI+Otv1iPB1+E+8NY68ef8QcTj/sb8DN6fn/iQd4p4my0x9lEOw8084sdC1CaoYH51B5nEj/+zg3Bz+uRF43rZ7waz1jnvh5s2qPOd/3HYryvR6Fv//HwM5KRw95MTupk4kRaYiFQkZZMP2FvMijM8ENoY98wPbLFTT2sJMNutktmWglE0NsdQ/Qs++H1MUGWyz/cLptloV9v4g0C/DlpX0agnHG9hDECKb2OVZ1C4YR/lSxl8heE7nWcZFjdnFiG8+FHV84gCAgCgoAgIAgIAoKAfwhAEbV/SRr9eO8iupGfy6rGIGD8O1J0fCqLSawed0ZXC2MAACAASURBVGg3w6H84gWsInuvqZ+fW70k1F5MiO1TlE5L+O9q9jX79XbFFzY0Hl1hVyTkcU9vIvjFdXK5j3CUSoTa7RcHl9Jl7Hc2FnGmZwR9yrOl0uwcKxWmpar+buKykiACpYUPgaI0E/3miKlUxD5zaL5KstEeZVD++FMpDMdBfigU8dpjDMo3I+ePl3jkz/2t9OaLv69HW6zFI9+I/muPs0D7H8vxUEaiGR1/JOPB68BjDc3X48zf+UP8WB5nsRbf39/vLdXo63Gma1D67iSA0gZyWCjLQHbgZqc9njR5MLrmZbDxu/MI8/f8Ej+2x5jg59/6jcf1g5udvl4nun71+LHr5ROXlX6/9cu7ysL32CdHjjQCIMt+OsdK3UyY/rtpkBaxN9Q3p5hpE3ua3c3ed2hW/lF3VrmZDmJSAsSqg4mzbHMSrWof+pIKLdLjibbzz85Iph8x8fgn9jxDSVRp4UOgiH33fj7fRo+tbaEXt/SEfPdt+HouRxYEBAFBQBAQBAQBQSC+EDiGSZ4L9ypUnl2xXp5xYb6NLmMC8IqVdSEnqrBJUdslwP/suVNm0x+4FGMTq88u26eISyW2KKUelHtX7V9ML7F37wNrWsO6WNCPP3x1uioFCdLTwx3E5srRZRmXTclQc1xoMzGJN0QZ5hT2Y3PRTasaqYtfSwsPAlftV8K/y0kpwqCs0h5loz2GkA8CeaPzt6M9zpDsNhKP40G5JvGB4+frMWYEv0SIx3qGWGes9evrsbU7/PyJh3ISbaz1r+NHX09QOgF/iIhiPX6869ef8UcqHvOvPcommv+x5m+iePE448WNiw9NPNoKFSnqz84TLEYw3+JRFt0eZVjXY9WsDmT+IEvN43rEj2wdpI+ktFx4nnKj7KjzM1PIzT+EvlthoTtZbejmzYHYOXhMkYlOLTPTelaePcbKM8f22vUgzg7MTeWa+kS17N31f0y0DUxCXXuQe/BHiFUPtVlMnl3A5QOfqvOoso2izwv9hZDOi/LKuVZq6B6gX7zTyD4RgnLoUZYjCgKCgCAgCAgCgoAgMD4CIIKOnZZF31uYT7e910ifxbinGUiku5ZNUeqe7/2nekfZxFCug3RTMh3E5RGhJPrG3Bx6vbaPHvmklY4ot9NZ8/MohfuQY02hj7iawn1rWqh1YEj9Hiu3c4k9VsL1D25jpZd3w2MoGhRk3+R+7MvKt17PMG3t8dD8PCtd82Ydq8o8qiLJ8TOy6eIlhaq85MPc1w+aHDQty0LXcYnJTd0uuueDL3ujhaJviX6MQ8sy6aalpQqGsfI/ofAoC9YjTTzOvB5vgXhU6fnE/AXj0WbUo0yf32h8PHiUIT8ejEdbpD3GIn3+aPAoC9ZjbRePM3gygQwBUwdwfZlcKM1wMl2WEe/j4oVsT39+9OtQxkMpg2b0/JGI92UyjZxf4k1K2YidK4Jf4Os/lOsHda97TJl0O5MoHqmwEDfP5XmsDrtklpUeZRKsybVzYu/ZM43SU4iq+rfR8spdf2x9nX3NTmHybAX73qHUoG74kYY2CXyZOo+Zf5ldyuUO4Z+G/sdqK7Ml0+VcDvPv7BP3YafswAz1PJ5cZqKvFqbSGS9Uqx2v0gQBQUAQEAQEAUFAEBAEJh+Br8/MpnMW5inPriou2xfrW5lAIt1/ZDk9uaGDHv/c+1s91O0bc3JZuVVAK2p6ycEk2DHT7PTq1l568OMWrvyRTCjpCBz7+Qc6NodlMNF248FltJDJrFT+rYTfZWtbHXTbu000EESZRJSJtPH5mhweuvWQKXQtz+GBpem0lEm91+v66T/V3eThk83O5nL9R5RTy8AgXfVGHavLdlbVmM7k2UPHVNC5TDI2OcQ/PZRrBaq/B46qoJyRAbKzxxbysm1tbSp/O16+Vudv9WZ4vIbSJpbj4dkGMUCg40cZPZAjEh8a/LQ4xd/1h3yvJjcwfxLvFff4gx+Ubli/RvELRTzmD7wQ7h+Bzh/OH+3xdXV1Xo+zLVu2jMDPCDdJkFMYNJhBDBo1KUeTYxgc3kdyHsy3HiwmN5B4bTCZaPFa5mh0/NEcj/Wi18fu1s94/Zf46MTP7fbQaz0p9Awn+KXFBwJzWfF0FqvK/pfLcFY7dhJn++akKiVUh3uE7trIZsI+XmX8e0yVbDyywEQvNA/S840eYu5qUlu2KYnO5/6VWJPpd9VuWt8b26UOp6cn00UzrIynh95oE3InVItpP17H3y03qVJAH7eKSXmocJXjCAKCgCAgCAgCgoAgEAgCp8/NpdPm5LD6v4E2dIZOARVIH0L92fPZg+xUHtM5TAS1hIkIWs5+VSDA4CkGhmz/knT66b7FTFT10J8/b99RyhFjm8mk1fUHlhI81/7KZN57jQ7lL3YFf35lfR89+kmbYQigKruSywC+VttLJzABiv6MHjPUZnccOoXm5kKBVv+leUb/Hj5mmor9osNpuC8S+GUEfrBHPn17Xq6qHDVazKDzcci/6c3oSG6DJAI5gc+Ple/V+V+J9+bDtW2RJieM4KfFKEbxl3ivmCdS+HV1de0ghwKZf/AjyI/HcjzuB1h/mhwLdPzBxENMg3k3en4dD/wxD4GuH8T39vZCXOb1OCsvL1dKMzRtAInXuFmCHMPfIMtwMryPNpYMOFTxvuSLPj/6A9D9Ob/Ee8lN3/kT/GT9BHP94Nq+Y4OLKtnnSlr8IAC12KH5JnqnY5B4M6Nqe2Wl0MWsRtvsGKbfbHKpco264YcRiJ4l2Sn0SLWLlVKTtx5ymDS7dZGNdzUS/ZLXYkecSCBzWP13wzwbPV7r9TybZC4yfhbz9pHYU5PoevY1W9PUS3dzSRjBM+6mWAYkCAgCgoAgIAgIAlGOAH4znDQrh85akEs/fKWG2p3xsUEMCp+nTpxFr7Cv2IMf7/QVS0tlD2P29qrtd9NTG7s42RfcBF25XzGVZZjo8tfrdjzLLi6w0Z3LptKt7zbSKvY4Q4Py7F5Wes1h0uplJtXgf6bLk6PM42PHTaOv/7MyqM6AhLuAycK3G/ppZV3fl45VbjfTH46bTvd+1ELPb+7e5X0UJvkxe8FBdXjivzaRc7J3XQY18ugOXlyQRiBYkVhGg/IEFZtA9iAPOF6+Fp/H+5o8i+V4kBNI5hsZP+KAVyLHa9si4OfxeAJaP8At0eNBrqDinlH8JD44/MAXQdRlFP+J4lGdkTcmLE/avHmzIs40kw71GQzuUMsRzJxWRrlcLsX02Ww29b7D4VDsGz6flZWlLjK8L/GCn6yf6Ll+tOGr0etXx+OBbAOX77tnY3zsFIzux+DJ692czGT66WwbfcClAqE+Q1M+BOxp9g1Wl+H/f8/KLt/fOBlMTJzKZfDeah/aRa0W7l7zaWkZq92gMvMtLxnu807G8Wew8uxSJitfZCXfKy1SwsQo5lBFXsY4ulxuuv7t+i8Zlhs9rsQJAoKAICAICAKCgCAgCPiPwLmL8hVZgtJ+6+NEaYbRw6ft+OlZdMGrW6nbPUz86EnH8zhPm51DBbZULt/YSf/Y2MkbEoNjzuYzEQZC7LdrW+nf28koHP9BLsu3usVB93zo3fR+LvcHiqNH17URvK76eIfhXbxxrG9wmHItqUzyzWTCqpIcQZRrnGjW523v6+Wv135pro9mT7afs8fZvyq76EEei275PBb01T1Ztf4nGkQMvv+rw6bSNBOXPuU8DcoMIn8LZRnyN1BWcHkxlc9NS0sju92u8rU9PT0qyazzdTp/G+/xmVzGEqSi0fEHE4/8OfA3ev5oj9frbXfrb6L+R0s8rg+QL6OvH3/7H854rD/wNWOtX93fsc7f3d2t+Bl/4seav1iMx3hxP8P9z0j/R8fjq4FxX55UWVk5gsVQVlamvi70zgPU1NQ1L/E3XmNHgr87FxI5XsuajeIn8V5ZtODnrVkb6PXnu35Q4xlKs0Cu3/Hi/1bnoVc5sR/cT4EYfDKN0y5jF+D3uGTjIfmp9BLP67MNO8svns7E2VeYQFvZNkhP8rwH+ftvXATN/KtzD1a6HcHEGEi6x2v4wd+TWKvMxjtGr59vZfXfEL3CBJpsyAz8ooMP3zHsa/bTlbW0uTt2/e8CH7lECAKCgCAgCAgCgoAgEHkETLwD77sL8mjZlEy68s06ahuID6UZkLWbU+ihoytoTcsA3bummcrtFrpinyIulWhV5Qnv/rCJmkNYunFRvo1u4BKMb3C5RSjclrDfGMpE/u7TdnpqUydB5fb8KbPZa6yPbnuvkaCGu519yKz8/1ClnTE/T8V89z9b1MLA7z4b7zIb0GVGQrRcbHy+J4+fQb9f104vbOlWeQJsxJzJ3mb3MLnTz+fDs3krrwX07WdcQvLwqZnUy8TjfWtalHouWKIxREOJicNgHk9jD7yLFhfssNlBx7VyItBKYfh8IsejbCXIR6P4xXI8xo35R74Q44doJtD1g/Ebjcf5EY98p5HzS/yI8vQDqWYUv9HxgVSqA/6xHq+Vqhq/0eOvqanZ1eMMFwmYOa0c06/BjONgeI2D+SpXsrOz1c4GMHnYuZDo8djZATywc2Mi/LDzA0o9X/wkXvAL1/rROxH09Rvo+tuxE4TZk7tZdebrixUTT5jSyd0iACXXmeVmOoxJq6fZxw6qJzSQWd+fZqG9s0GqeehfDeFTQp033UIH5KbSKiaNptiS6TFWuTW7fGpEJsj8FViS6EczuUwml0R9olY8BQOZ9vK0ZLpqrpXu+6iZ/stG6tIEAUFAEBAEBAFBQBAQBCYXgUu5LN9CViD98v0mqu2Lr2fZfYvS6fZDy+hq9vE6jImfZazwgurs4U9aaQ176g7x7+QMJqaOZUXarCwr1fV7lCdZl8s4eViSbqLvsKLsCFZugZSEmu3/2bsO+DiKu/u3VU+9y+ruxgXb2HTTMRACJEAKSUgICaGFanovNqYZTAu9hBACgY8SCAFCr4bQwb3bkizZkqzeLdvfe3MaeXU+SXd7e5buNPP78hnp7r87+3butDNv3nv/WFoNpdY2KYJF4hNHjZD5ePb9z5o6daMTQe5dMC1LJqbHqZyzxxdVyjN4P9toZI3Nmj5MHkB/F1c5mzV2QF6COvYHJfWKRNx7WLzMAD4VzVvkGuTblXaOhTNB9vxkZIrqAwk3KvheWFEjf0Num2m+IUCFH9VmrQ11XcoxKs30eq035YlWqnD9VjuNaWcxrTQJVj3Xn3h+2tnZPT+dzuzWB3r+cK/X44Xr+bQN9Bw/fV2/fn9P48fX+t7Oz/vPzf3exo8v/e+veq3ktHt+U+9W0trBz+qE6FlvVeb2NH50PbkdkIO+Z5z5wzxaAyVNRpk7I84f/ExGm8loG8gZdQvrtsp9q1qNIsa3Z9uQeBfVTheOiZXhsAz8K0irL2o6lMKMGWjngMiZgkyzu1e2Cu+90+0IqNpoDTl7aYvUbxlcKjNvWNIK85xRMbKpdbv8s7RNWp2H3Olb2O/HY07cDRNc8lGJO9vBNIOAQcAgYBAwCBgEDAIGgV2HAJVEVMAMhwrr+gUbFKEUbm3+IQXC3LB2TJKiQWL9Z21tFylFhdXuGXFKTZWI3YdljVskChOpCGQAXQX7cCeVaBrX5JgIefrokfLUEirQarrBzbw1qs0u+qBEWSLmJ0bLTTPylJ3kHXhW/hp2j/UMjnao8foPhsrwZKjc0nCOdlhnrKxtlYe/r5RSEIhsfM8DsJqkPePFH5YoopEE2w3758mpb65RijTTekcgEiDOwX0kbuGSUUanKTY7GWWBZrSZjLPAM8p4/3gfqDzyN2MvHDLSTEZZYBllTuPnj9Max59nxplnfUJCAr9r5w9ZtWrV9qKiIvVlxcFOkocBf9yJQNmktm3TP5Pp5+taGcOfyYRqmV5f9ZpJDsd64qXx6Qm/3q7f1Bv8+mP8UOlIstvX8ZeBnSivlW2Rl8vCaxfhYH9Qj4HCbNbYWCmKi5D7QYwuQpYYW1LUENkvPVI+qNgibQ6LwGg1cfMkl6xu2qZUZrqNThgq+6dHKeKOKriGQeZbGIcLPxVqv9gIUSS1w44qYTfU/wTF4vTkofKb19eE5UJN2N0wc0EGAYOAQcAgYBAwCIQNAtF4br0KOVYkiW77olxZ84VjuxBqOua2USH1Tyi/aqEk01v+SFLdCAKosqVDbvxsgyKB1AbEqdlChdB5762XpiDgchiUaOeCJJsDq8ZvoXpLAZlWB9KSBAvvC88ZDxUcFUpjU2MVWUUijVOrfyKP7V+ruhNugd43nosWkjw+rRi3wsrL2i4Ahsxi++N/1yriju999thRcivGzWewbDStdwSYHXjiiHiJRY4ZN9tb12+sm+9JZuj1SCqBmGnG9VqqJ9i4WO1rvXYWM/X28SP+bN7wt8ak6M3z1vunM+lMfejhR36F67t277+up9KOJI+/48eznkorHsf6+e9t/A2EevaP+LHf/vafZDxJ3UDq+T3a2NhoMs68ZbYR3EAy2kxGmckoGygZbU5nnPHzQtvG2OQ0mbeiVYqbw3NiNFgf2ofFDpULRsdKfKTIX1a3yoqG4N9fnq8ISrf/A0EGzg4kXRTIu6FSg4yzBPSjFiq0OzDWqgdZ5hnJs98VRQvVgCQVGwcZeejLZ5DE6yGZkXLcsEiZ9X4JLIFMrpkvuJn3GAQMAgYBg4BBwCBgEHACAeZ+XbbXMDgkbFd5VSRlwrXFRAxVii2toNLXWQA1172HFXaSUttgU1nWlbU7JTNO5h6QJ7Og/FpZ0+o4NEOxmHjSuDQ5YTQXVmG1j3nDbOSbfY0cNraUmEi5cp9hSg13/3cV8josHZlzdgzsJH8/MV3u/bZC5acFq3Gx8zewmnwT59gMUjE1NlL+AqyWbm6RuV9sVLls5++RLY8urAzI0jJY/R9Ix2WW3h0H50tbXbVS9uTm5pqMM2z+DjSjLZQzyvTmd7sZbSbjLPQz1kzGWfeMN3+c/jj+fc44W7t27XYuhLORLGIrLy9XjF5OTo7amcCf2fjlrH8mc0qmUivN+KH1pV7bOJr68MPPOl56Gj+93X9Tv+PzNtDxi4uPl80RiTJ3mbP+6APp4TRc+kIS6oS8aCEF9jkyxL7qtGHs6fqSoTC7HrZ3tGqcC/vEmiDbJ/J8zKbKAWnHtqFlmzwBoqgY/6bAgm82+vJd7VZ51KJIC5d709d1kBj6dUG0TE+NVFaWdUG+F331Z6C9zrF9OcbOc9gx+9SSzQOte6Y/BgGDgEHAIGAQMAgYBMIWgVRYIzw4s1A+L2uSe0DAeIiLwva6rRfGZ3UShwflJ8AWsVT2zY2Xk0EUkShbvLlVZuQmQI03TC76sFSWI/srWI1KLyrKqDBbDYtE8JiqXQMl4CHIY5sPUpOkmbXddmC+UsOd8OoqNe/TjVlqE9Mx/6p0k2+BtNyEaHnqR8Plti83ytudGcQ/Bcl33h5Zct67xbIUmBBDY9bfN8p/ObxAxqe51PorF4fZeluv1etJVJZxcZjrcLQl4zrsrqznefVmbjvnt9Zz/VnH4Ph6/azn9RMHUx+a+FFpROWP3fvXX/XkR/h5tXv+UK/XNqx2r5/1WmnGzQL+3n9f6vk9YhVTab5L27g2NDSQD3NnnPGGUPanA/0Y4MefGYhmDeDjlyy/7BigxounbJQ/8yL4ZWjqoxUeBr/wGz/W8W5n/IdbPb8f0tMz5I2q7fLKhnbzsNv3s+4ufwfs9eXn+dGyF0iXpbBdpJqMyq7VjdvkyfVtUgZiqqc2ISlCEpG19WUfJJu/F5UGImy3xAg1OVvasLWLCIrHuUiccbdqqUe/zh4Zo8bXQ2sGp5qIdo1HD4uSCcDtsXVtKvvMNFE2lpfAWrSyvlVuwM7adr1CYMAxCBgEDAIGAYOAQcAgYBAIKgKjU2Lkoj2z5euNzfIMNjC1dATfpSKoF2Tz4FR4PTSzSEob2tXzKC0STxydKseOSpbHFlbJkUVJMhJYnf7W+i41XlFStBTXB3f+zAy2M6ZkyPGjUuW55TXy5OIqWL/vmENkxkUib6xQNjV1wEayuGsuTzL0un1zkeUWKaf+d13Az9dpUJg9c8wIuQPE2TvFDQrl4bj+B4DZU4s3K8tL03pHgMTibyeky69HJwgXcfV6LMkgCiAYm8P1qdraWkUq8WeSDHxdr8/q9VodG8P3e9bX1dUpWzNTv2vxo40c749d/J2o53jh+LFz/3n+UK4n30FS1e71m/rQxi85OVltKvB2//l9ye/YbhlnJMWoLCPDRmWZJ/Omf7buXKCslY2ZZ/ySNvWDBz9+OZIstd5/b7aXfN06nvT4MfWhjx+/XGJT0uUmKGEq2sxi/kB76N87LVJOQ07W/JWtshwkFdvk5Ag5e1SstIBkuBlqwapdeN/YnzNBgrVjXg2RmWzB35p/FLfLAqjgrLsc2U9OENhItF21m0seWYNrAOE3mNtxOVGKQLt1ubFIZWbEH4ZHy0iXyNlvFzsabj6Yx5i5doOAQcAgYBAwCBgEDAJ9ITApwyW3HpgHQqZa/r5kcBMftBr861HD5ZXVtYqg0u1HsEKcNS1LzWnm/K9cPi5tVP+9f16CXLtvjlz7aZl8ubGpL6htv37SuFQ5Y3KmvL62Tu78alO34yTCXvPeQwuE5BkJvfKmLep1Ks0up3quIEEe+K4S+We1ts9vLTxjcoYcnJ8Igq5E5a9Nz46TOTNy5YlFVd0wc+RkYXiQnPgouR8kZzLy67j+RpKFSjOuq/my/kYyRCs1+qteK83snl/Xc/2Z64j+Xv9grteZVlzvt4Of3Xqrcof4k4Tw5/zhUK+VnXavX9enp6crEtxf/Pr7/LRR5X202/+BUN/W1iYtLS3ujDOyxLwYrZSKi4tTSrOmpia1q4EsG5k4FtXU1IjL5VKv82etTOPOhEDr0SF1fLvnH8j1xIv49IZfb/039bsOv3jYEHK8W8e/P/gPpnq1uykyAYv5LVALheGT6gC/JFoZNiP7imSUZztvNEKDwWc+sHqHUosTtqkpEfJnkGcrQKbdCVLNk7QKxiWTNPsVLAdfhDqRuXhZMUPk2JxoyYXK7J2KLSrfTLeDkVlVxLAztGno6ydVHfIS6gY3bSYqYHxGeqQcmR0lzwGvhXWD9wPHMXzWyFi5CUHon24wQeLB+MyaYxoEDAIGAYOAQcAgYBCwIsB5xBFQUJ2CbKy/wyL7XSiIOnbFRGIA34YIkBe3HZSnLBJv+ry8S9UFDgoEUbyMSo6GqspNqJEwopqLyi+SRsVQqS2qCk7swQ375Uoc7BvZp3pL7lwEOnbV3sPkYNg3MpPu36vd9o0kAGmfOBP395EfqkCa1Tg2R4yNHIpjZ8q+OQmyAjlvY6DA49z1nHfXI9fM+3xmT2B1ZFEysNomC2AFuqC8scsKlHOiBJB/JOHCvfG+3Ilcs/zoDklMTFTrr3QyojMY11+bm5uVUoLrp3ydazNULnH9lmu8XF/k61qZFox6no/9SUpK6vH8XPTnerO38we7nuuvvH675w+Vet5/rVyz3v+++l9fX6/wMfXO46f5kd7GX2/4h0I9+SJ+vr2NH1/6P9DrSd4p4kxnnJEJ9IW518wvFWZUmrGR+aS80dT3vfPD4OfOzBuI46c3pSXHubeMP+v4D8V6nVHIz6/d/m/Dd8drGzvklTL3bjXTdh0CP8uLkg2w7mN2mWe7AtlPsXjYvnFJy05Wmj+GculE5J4xN+x/1TvXOnkFmLPJHZPj5DP08Z8lOwiyBNgz0oZxN9hCPgkLwo9BkOFXyPSKkQnJQ2ENIvIuSLWP8HvTdiBwYEakHAfS8bnSNvmmZuugs0ml5eg142Pl5RU1atHBNIOAQcAgYBAwCBgEDAIGgeAiQAvCw0C2/Gn3DGX798ba+kH3DNoTwiTErkKW2Fvr6uUTbOjKTYgC2dOoyDTdmD9Ggq0Nuxormt1z5tz4aFkOImkebAxrHSaBEjABa7Scn+ejreQF07Ll8MJEeR5knn6OJvn3i7EpctrumfJdRbM8/EOlbISFY+MWZ4mp/ZH3dhjOTQL2nm8qvDpGsN/no4983+aWDmUBmuGKlLu+3qSIWrafwAbz5PHpcuH7JV1queCO/v47+m9xnb+fkKpsFXXGE5U7vjh9qTEGJzGdEaYzvvqjPtD+h0s91899dXqz3j99/aFYz/VG9p+knp3+h3I9+RE2u9ffn/VUGjLSi41kPUl5f+6fzgjTGWWhWt/Y2Oi2aiRxxhuiM5go4/U1o4sfer7f0zPX1PuW8WXwC53x4y2jzJ/7F871fBhr2TZErgNBU9NuLBt3xaM1LQxp3TcpORJ2h23yXe3OE5vjc6OUquueVa07qZOYX3bVbrGyummbPAbyLJgtBb6Mt+zuAgnWIS9YlGU8Zzqu42pYMW7BsLl8oTuAmpMpkmq0cjQqxp3vDPEZlRAhp4+IAam4Rd7YuMWxHaHBHAdOHJvE6oVjYsW1vUMuwGTZuiDhxPHNMQwCBgGDgEHAIGAQMAgYBLojQGLltEnpcijIjJv/t1GppEJ5xleIjK0SqL0w1XCsMfPtXCi2xqfFqpwzkmFvgkhjY87X3bBGdOFB9oqPN8jqWvfca3x6rNx3WKG8uLJGHoQ1YrDb76EUPHl8miI97wVxtRUAcF5BW8c/ghClZWMtJl+0BqyHJOzB7yvk603u+dmuarP3zxUSbLSY/PvSzdIKZ5UJwOncqVly1jvrZb/ceFhgZmMMtsqNcJ5o9iAHd1U/d8V5kqGqe/zIQkl1RXWtt3L9iYvXev3VmnHmS0ZWqNfrjDbP6+fP/mRUDaR6Oxlh1v4P9no7GWNW/HQ9Pz8keawZf3q8kbSmWMjb+AuX+p4yvsj39HT9VJpx/PWUEdcXfk7UE//eMsr66n9f9SbjDAobk9FmP6POZJSFfkaZ4xl1rdvklmWt0oQHXNOChwBJrxsnuGQJrBap4lpSv1Vo2UglTj0YqA0t7t2N/PlKqM5qcT/mD3bEkAAAIABJREFUr2iVOrJTnY1KtCtBnJXhvQ+vCS5xRsXZvN3jpAzj4w70w9PRZRIUZ7PGxsrtyO7SWWzBQy98jlwQN1T+UBQj39d1yFubsCOTvpxh3DCM5BiQxQenD8UO01LZ0LhDvRjGl20uzSBgEDAIGAQMAgYBg0C/IUAF0G8npMu0rDi546uNsNoL7rwhmBdK+0QqmS6cNkyu+qRUfqh03iYxOy4Kc53tUgm1FBtJqLkH5IE8i5Dbv9yklGi6kZD857EjFGF1PvK/rI19dcoFE6eBSitFWTHS4lxbSpI0IxFFtdzyahBRn7ltHWkPeNH0bDkECsM/v1vcRfQF894QizOnZKh+kkj866LNXTagzF67/aB8eW1NnZyPa1hb3yZXgoCkGi1cWzw+dyRbEYYjrbBb7O+MskDPbzLOMpTSzJ+MKo5tZtgxoy6QjDa7GWX6/HbrwyGjjMpOXn+gGWWB1tvNCDMZZ4FnrHXLOGMmE1VnZOoIrnUnApUybNqWka/zw0vZnn6/58+B1luZXDvnN/VRXUpAg5//49eMH3vjh8v2tGt8tcwsaAfzIZ5E1NyJcSpXrhoKvynIezoVBEo8CDXuHPyvss1034O9kYl1JpRJJM1uXtYilW1uciXPNRRKr1h5Yl27fFUTfCvEo5DL9UtknL1Zjjwz5JV5ttugSHsVr31qbBn9GjpU810M0pFk6UNBJkD96lgQ3sxcs3OQzcdFG1rhmGYQMAgYBAwCBgGDgEHAIBBcBG6EAqgwMUou+WiDss4L5bZ7hktuPTBPqnAdf1u8GZvOtslnyM8KZpt/SIFSTJGsoo2jtc2Asmr2jFz5P9iPP/S9W3HGzY2t2Ax3ztRMpbpaW+fMvPqnIKSOGp4kl35U2uXYsPeweJmD8/MctD1sBR667YXXiBUtEklYBbvlwd7ywZlFshBqxhsWlHVlxfG8mjjbDWo+2kee/tZ6x60tg319/h7/52NS5awpmVBFutdne1p/1ZvZ+ToX1/kvN0eTtOhtvVYfL5zqqRRiHIy/108bPa00cqJeizN8xd/z/IOxnp8Pjl/i7+/1c72b493U73r8qDQj/uSF7OAfCvUlJSXujLM1a9ZsZ5gjvzxJjvGiGYDGQZudnb0TOcaL4+s64FFfLAe7qe8bPy1ztIvfQK7neNHjo6fx01v/TX3o49eMB/15UA6tbw7fHWD+PvgG4/3D44dKKTDePZmWfbGKKCsBeTIDRNneaZHyGkgoTZ4dAdLq58gza4Ty7Pu6rWoytg/e931thzxd3O7YbkZeZy5UbkdmR0pGzFBpwxD4T3m7rIEdJHdN0mJvfGKEspb8oHLHxDsb771ugltxZsaN/6PFFSHyu8IYSQKJ9uT6NqnqJEf9P9LArSApzMy+lVVNcusXG7tNpgdur03PDAIGAYOAQcAgYBAwCIQmAlRKXbJntiIo5oM8CXV77CmZLrkBJGADLAiZ40VV1T458fKvVbXIbHNvtHWyxUVikyKUXNOQf/Y4MnlfgorKqiArgl3knBl5yr7xAqjNyqA6OzAvQU6f7M4ZI8n196XV8vQS5/rGPjV3qrTGwFqSeFCNRvXW+vruBB2JuxNB3lwGom1X2DWePjlDfjk2Tc58e72sqeuuaiSpdsfBBWqD6FWfbJBij746ed8GwrEKEqPlzoOQTdZU17UZvrq6WnWNi9MkeUgucP3W23qtFjfo9Tiuv+nN9KbeHn7EX5MzdvA39aGNX00Nvr87ySF/7j/5Ea6Ph3I9r5vj1+71B1JPpSs/d3bPr+uJP++Dv99/rK+vr+fmBXfGWWFhodrJoBY+OwMk+TO/bCkr5L8ky3gyvs5G2ah+v+fP1i9rO/VW8kXXsz88ri/nN/VuctN6/wx+Zvzsis9PDr4fmHN27eKWsLeOGwgP1jfAsnEhyLAXLSouKpAmwv7w2ZJ2eXuTO3yamWhnj4yVIhBubZi1vQZl4Ft4zUlzP1pI3jTJpYi5xXXbZHTiULlrZWtX7h2JnTkTXcL3sV//BrkHzkwuBSGysXW73I33mmYPARKTp4A8G50wFErEVkWShkvDuoZcO94lW+Fd/yfsMDXNIGAQMAgYBAwCBgGDgEEgeAgwW+nuwwqUfR+zukLdDTwVNokPHF6klEvnvVesrBHZsmCrWNHs/u9gtDNABrUBPKrbrI3nfXhmIYgPgXqquKsPtE686YBc2TcnQd4rbpC5/yvvVueUfWMuiKhHjyySNswX/vhfqrd2bGhkH5hlR9KPVpYXf1ji6CbLnnCm8o02l2eAOLO2lJgIefiIIknEmKQqbkXNjvki+xo+Mx73VcdEDMX1Fkp+QrSUl/e83sr3ahs/kmdsVC4xu4k/cx2wt/XacKonOUEyw871s454DeZ64sfxQvza29v9Gj/EbbDXk1yh455d/Ex9YPhpG0y7+PdVT3dGWHbOH7J69WpFnHEnApk8qs8Y8EYvRzJzWhnV2tqqXne5XOr1pqYmxb7x/cnJyepDFox6HXhp9/ymPkYFHBr87I1fM378Gz/8fkhOSVWKp38Zy8ZgzMG6HfOx6fHydyi4PuxUcO0HJdnxudEq6yzPNaSbFSMnF8kgr6gKxGZLRxvtI0mKFTdvl0fXtkIRJGoHo2foNs9P9Rv7SW6HOy+/hFUk1XG0nTQtMARoiXl4VhTue5ssQwZeOLSZuJ6TYPN52Ucl2IHrfBZFOGBkrsEgYBAwCBgEDAIGAYOAEwjQVpCkyaura+W55TVOHLJfj1EI9c71UFZluCJl9mdlu0Q9Zb1gZndRKaUbM+OYeUbbwdmwb2TmGBvnacfCTvFs2POtqm2VXBAnj/5QKf/ttCcfDYXYHydlyMP4nac6zF+ARybHKILu7q8r5IuN3a0q94UK75p9c5Tq6yoo0Ro5qUMj6bgHcu5olbgMhKpT+Wu678fh2kk0XgRybGWtW3EWiXPORT8npbvkRmD1Rbm7r1lxkXLk8GRYiEZLHRSRHKslDc5YWvqLpdPv/8XYVDllXJLExcbQHkytx8bFxUlSUpJab62rqxPGiuj1Wr3+yvU+rt9SWcb1KyorTP0O/BITExWpaBe/UK7n+hzHj93rH+j1erz3NP776r9nPfkNfp7052cg1HP8ka/xNn57639tba3ia0y9ffz4HQ/c5w9ZuXLldg6GvLw89b2vdy7Qk5XKLTJ3/Jc/Uw7s686FwVyvZdF28TP1bptQg5+9z591/NDjmUozfz6/TtXfhgyu5Q0OMzROP52G+PFOyo+WBdUdUgLbxhzYJJ43OkYpt5rAmVwG5VkOssyo+lpa7wyJQrXYtNQIWYAsMnBzXY2ZaSTOSNh80kNOmXWXZBzsBbPR31ochApF05xDYBqywH6LzLsncS8WQY0Yyp/AgrihchUUiVw4eBlWOqYZBAwCBgGDgEHAIGAQMAg4jwCf05kBdu2+IFS+2bRTHpfzZwz+EWNhTcicrrGpsXIz1FueGWPRuOgpIINI2IwAmbR0c6s88F2FLIeqyWliiFcb30masT/MPFtQtiPzbI8sF/LO8mQd8sYu/7hUfjwiWSbDXnL2Z+XSgc5MzYyTK/YZpizLaeUYjDYK5NzdyGSjLeesD0q6lHkk/2ZNz5KZRSBvsAFzyeYWmffVJkcz70goMu8tD4QhbS3Zh6OBAUm+uzAemW/MTZnEgcQeHSloI8pxSzUaSb6lIPRCuY1NjZG/HF4oVbBh9Mfpi05TbFo54a9T2GCvp+0l7eDs4hfK9bxu3n+uF/L6KZrxd/zw+u3W8/ys53i3c35Tv11l+pFUs4ufZ70/TnXEP9TrtVJV4+d5/evXr++eccYPCZlVrRzTP5OZ5sH4Mw+mlUvc+UClGZldMpnc+TDY67mzg3hw54cnfpoJ7g0/Uz/w8OPnwbpzx9/7N1jrExISpSkqTm6DbVydlWEJ5afZAdh38FhKuZUCJdd1sG2kZeOnncQV7RovAnlGcurWZS1S6UD21cysSPlVQYxc+kOz1FjuK0m7ubBppHLsFdhAejZObo6H0uzF0vDYDTgAh0JXl7hjdRyy5E4dHi3vVXQoS85QbFQnXoLxW1rbItd+WtZtt24oXo/ps0HAIGAQMAgYBAwCBoGBisBJ41Ll2JEpchfyzL6tbN7JNWKg9runfrlAmt12YD6UXSCDvqlQyi2r8ot1F03PVllizPB6fW2djIfa7igomW4GqfVNEMipC6ZlKYypGnsR5JAWok0DeXfdfjkgorbKFZ+USmVzh1Jb8XVmsZ04NkWeW1YjJJfqYBuyzdPSw4Gbw0y7Ow7OV+QUSah1HjlitLukwqse5z9uZLLsBWXaJR+UyiYHrS5JLFJZR3XbqVDXjYcq78HvK+WFFW7l43TiBPXgJlhtkggtbtiiCLRTJ6bLDOTDXYT+VLfusJ10AJZddogkkH/En+Ql14+4/mpVjmmlSUpKSpdTmHYG00obvV47EOvpVEY7O7v9D+V6rh/y/tm9/lCt18qtvvqvx6vn+LXW8/5zc7+38eNUPfkM2ibqz5O/5/dWr5WhvvS/v+s1/tbr96f/oVRvXd/3HD+e109uB+Sg7xln/jCP3jLO/Kk3GWUmo8xktIV+Rh2J9M/qI+QZZG2Fujf+Lntq7uFEJMYOzIiUPVIiFRFGK8w1lJV1tn3SIuXMkTFy5aIW2dTq1hjti99lgdAaAdXOP0rapMoB4oy7+jKQl7YZKrF8qMyKoXSjXoyTlpsmxuG/t3slSwvRB+axMftuQ0soa6D6eyT4fv5c3PszMCaWw7KRhKrT9py+98T/d3Kc/QYE7dQkkT+/UyyVLaE5Cfb/yk2FQcAgYBAwCBgEDAIGgV2HAAmmP+2eIVOgbmKm1loonsKh8Vnyl+PShJsMn15a3e2SSEZdvleOHFyQIN8jx4tEUetW9/zk57DK++34NPnVf9ZKa4ezc5YxUJrtlR0nzyzb0R8SVreDMIHrvVz5yQYpthBWvIaL98yWwwuT5DpsItO2isnI/bpxv1x5u7he/rOmLuDbRcLqvsMKheTYXJCGX4FIJIFWAKKMhE59+1bZAJJKE4/83TPHjJDnYeX51JLu+W0BdwYHKEqKlrsPLZB3kfNGBSDVf8OA0/1QY1Hx1gHi8HYo7xZVtah5KF/761HDVQYa1YKh1nifT989U47F3IeChMGWUdafGW0m4yzwjDLePzrTUXnkb8ZeOGSkmYyywDLKnMbPH6c1jj/PjDPP+oSEBLouzh+yatWq7UVFRervCwc7mVwG/FHuR9mktm3TP1uZULJvZM65QK5leoO5nngRD7v4mXqDX3+MHyodSXbbHX891ZPJT4dK9dnSDnm/M4Mr1B5kB0J/aWl48ZhYZbm3GJaL4xKGyr2r2qSibcdkbgYyw04bESP34fff1nYIrUeuGx8rD61pk40g0qhKc7KRxPt1IRVkW+TdCreiKRdE2nXjXYoYu2NFi2DTZFfDnFwemQbPfBB7ZZ3EnpP9McfyjkA8VgtOwX3KiBmqLDwbnB4IQQL+0Mwo+UV+lFyNBYRg2dEEqevmsAYBg4BBwCBgEDAIGARCAgESJfMOKpANje1yJ6z3SJCEW/PMGOP1HQmV2aV7DpMVIFmGJ0fL/d9WKsUZ2yTYVc47KF/OebdY5XwFs8VGDJX7ZxYgsytKZoH0WdWZ7cVzkkxxK+KSYVdeI4/8UKUsG9mYQXdoYaI89H0F1FiBW5lz3vg7qLYWgkTU5BxtGc+dmim0u2zF/OHz8kZkom0CwbhdWSOSOHsPxBYVik43umfkgbQrw7jkJfPnK/YeJvtDVXbph6UyCvaNZyEL7j6QarRwnJQRK7djHF/AfLQQJM6OBNaX7jVMtm/bsXmeZIRef6WSg8oPrrdy/ZWNi80UG1jXb6zig4FUr53J+qv/gZ7fiXrePzY7909n2gWr3hrTosUL1vHT1/lN/Y6YIU/8yK9wfbe3+98bfrqeSjuSPN7Gjz/1XJ/lcazfHz3Va+dBrZRknT/1/P7y7P+uqNfr6ew/z0dSl/j72n/Pel5HY2OjyTjzltlGcAPJaDMZZSajbKBktPVnxhkf3vAlI+2xiXIrLBtNlpW9aQWVZMwQmwcMeyI+MmOGyFW7uZSyjxljYxOHKrLsgdVtaoLjVOOuzVjs0uQE5kKQeVk478Mg5xZ1ZqgdmxMlJ8KScSGytZ6DLWM5SLQUKNSoHkrHv7OXtjjVFXMcHxFw0eIlL0oKESz3j+I2pRIcyI1KuYuRa/bh+jrsMq00Fo0D+WaZvhkEDAIGAYOAQcAgEJII7AYbvHP3yJLVIGsegXUgM6UGS3toZqEkgPw5971ilet2NkiYf6+uU9lax8BK8awpGXLSa2ulJsi2fwflJ8h1yJSjHSGtG62N1plnTM6UN9bVyR1fusmpWEzEzsTvmH/2ErJ/H1+4g0xz8t5R0fYEFFy0PXwIfWuG8u4Y2DOOTIqRe7+tkD2z4+X3INpu+aJckWdsVKhxfhiMbDiqIu+CAq0RxO7lUAeSgDmkIFH+CDvHV1bXKgvHfBBt5+F+1rSGFvmb7oqUOw/Kk/iOJklKSlKL7P5mTA32jLJArz+UM8r05ne7GW0m4yz0M9ZMxln3jDd/nA45/n3OOFu7du12+ueykSxiKy8vV4xcTk6O+sNk/VnbMPJLnUylVprx96Z+cOPnbbz4M35M/c6ft3DAr7GpSWoi4mT2kpagPEw7OVEYiMeiUutBkFNUkvXWEjGZuhqKL5JoH4M8e2p9m6N4c+fjFSDnFqIf/4ZVZBwImTnINUvGeW9Z3iKrG7epCdMBUKOdUuT+m1IJVVxa9FAo4EReRfYZFXPrmrfKIJqbD5ghdQhUXL8qgPXJyhZZ1jAwF0fclp8uqW5ul/PfLw75fI0Bc/NNRwwCBgGDgEHAIGAQMAh0IrAv8qlI2Dy6sFL+BQLGuS12Ax9i2gy+9JNRSin1n06V2ThYKN51CKwBS+rl8IIk+Rb5Zld/uiHoF0PbxrkH5Mt1CzZA0dXUdb4fg6SatUc2bDPb5Dw8D7d1boL82ZhURZy9X9Igt31Z7ug8z3qxB4LQux7j48RXV3epEDnHI8k4Gxlj8VER8uWmJuUMocfOuVOzYPHY1O06nAIwjsQZ7s/XOP4jIAt1ozrwbvye7U7czzc676dT5w32cTjvuefQQhkHEru8rEydLjc3d6f1V25G5uIu11tpK8Z1WC4Os1nXzwZDPdefKVLw5/qJG/EjjqY+NPGjcojKH7v3r7/qyY9wPdfu+UO9Xtuw2r1+1mulGBVk/t5/J+obGhrIh7kzznhDKPvTgW4M8OPPDMSzBvDxS5pf1gxQ48VTtsmfeRFkOk09LLGAh8Ev/MaPdbzbGf+DuZ4PKXzAeamsQ17f6Lb1M813BB7YI04+gNXl81BwebYEkFYn5EbJCxu2wBox+NPeP8EOckJShFy5sFnoFFmE7DIqz6hqm7+yTRFlnFiNToiQyckRwv7VIZONZNmvoTqrB2O2FoqnZ4rDIz/B97s4MN7Je/IzKAI/3dwh78Fic6A5N5LY2z81QmZ9WBw2GRsD486bXhgEDAIGAYOAQcAgMNgRiMZK/S/HpkGtkyCPL9osn5U1DjpIIrET8NWfjlbEGAky3UbC/u+qfYZJFJyHZn1QDLXVVqViOg2qphQosKjMe25FtVQ2O5e7S4vE05AvNzUzTqnftkCudQDsCK+ELeGy6ja5Bn1sgdqLmxd/MioFyrgsWbChUeZ9vVGag7gLMT02Uh6EKu/xRVXyX1gh6nYg+nYZLAWXV7eqvnH+x75R+fULZMM9iTH17PLueXJODDCeg5l0eQlRctlHpUoBp9uolBilOHt+RXfFnhPnDfYxiNlpE1IVEdbW1qbyzbhmwhgckgQke/T6ql5v1bE5XI/i6xRA8P38OdD6uro6ZWtm9/ym3h5+tJHj/bWLnxP1HG8cP3buP88fyvXkO7heaff6TX1o45ecnKw2JXi7//y+5Xdst4wzfmFTWUZGlDsd2LzZGGolmvbU5fuY6cUveVM/ePDTnqXW++9tvPB163jS48fUuz1fBxN+zVilv25xi1SDSDHNOwIMho4D2dQErDRK54+OlUkgq65Y1CzV7d2xG58YIReNjZVH1rbJl9XOTeR6uj8kwm7f3SVvgACl6oyN5Nll41z4L/f93ezRR30sWjwWxg2Ro7Oj5Z5VgQU3I8Max4KlLmz9FsEWsh5jyowq3z5V2cg7uwRWiBwvL5e1Dxj1X1H8ULkaisZ5X25EGPiOSbpvV2XeZRAwCBgEDAIGAYOAQcAg0BMCMcjTYmYVbfYuAfnAXLPB2q7aO0eKkG120QclioCKADPD/DASZDnxUbIUxBBzvJ47ZiTIoW3yClR5tAaMwvsuQsZWRbNzG0FpcZjpilLHHJOKvGookGratqqMNVolckPiFBBrcw/Ik/X1bYo4agwiaabHBO0gz4GK7KPSBllQ1iTJmD9QVca+nfH2emmAbSIJrSORwXbRtGz0aatyimAm2mtra+Uh2K1zbkYc50Cl9uSSzQHlFtM+8uGZRWpj3UvIfJua6ZLnl9dIXYjm8mXCovFx2GHWV1WoRdve1l9JZmilBdePSLJQacZ1NV/W3wZCvVbK2e2/rqetItcR/b3+wVyvM6243m8HP7v1Vucs4k8Swp/zh0O9VkbavX5dn56erkh0f/Hr7/PTRpX30W7/B0I9NzW0tLS4M87IEvNi8AupqamRuLg4pTRrgsUapWlk2cjEsYivu1wu9Tp/1so07kww9W784uPjFV5W/IgXlWi+4GfqDX7hOH6UB3P7ELltRasiOkzbGQHaHP4iP1oeBxH2AwghNpJjs0COLYXN4b0gnKzCsnxkn125W6z8dV27fFUTfOKMxN6fkLk2AiTH3KWt0tgpWZoOldA5o2JlFewa78D9bfdicL9/eqQwA+3xte2yusm+/zzJstOGR8OScqi4QORxd+ZzJe3KntI03xBIjRoivx8eoya4j61rU0RtfzZm+F0OMu8jWOTMD0LIeH9emzm3QcAgYBAwCBgEDAIGgf5EIC02Qq7ZJxc5Zlvl7m8qZHOQs7v681p9OXd2XKTMmZGn5lQbm2A/D7LnL99VSEnDDjJxLOwbHzjcrbp6dlk17AmHyvnIhCN5Nvvzcl9O49d7SNrRjjACZAjVcLovew+Lx73LkWL07cbPyqSyZcd8h+o5qrCogrOqsPw6cQ9vJilGDLLjomQaFF0k0sqB1VXoW2knTkcWJclF07Nh29iMvLVKRUBOgX1iFDZLvrCiVuUUp2Ls3XZgvrwM8jFQK8Us3LeTxqXJQfmJiAEYgry1Tdhs585YC6XGz+OdBxdIARSNzc3NSunA9dfExESlHKPyiOuvXKPl+ipf18oyrr/SyYjOYFx/HQj17C/Xh+3234l64sGMuJ7wI+nA9W5v+PH8wazn+i/vn93z+1pP/LVyzTp++qqvr69X/TP14YefdsLrbfz1dv99qSdfxM+Xt/ETDvUk7xRxpjPOyAT6wtxr5pcKMyrN2Mh8UoFm6vve+WHwc2fmDcTx09tOH45zq+e0zvizjv9QrNcZhfz82um/3/UAjGqlF7zYDobSA2+w+poePUTliIEbkrtWtsqaJrcVxU9zo+XHw6KktHWbPLTabYkI3ghEVLQcnBkp10LpRUtEJ9sY2C2ekBelsslWNG7t8tHfrVPldi/6twhknm4HZkTJyYXRsg6kGMkzTy4mGWQN85rbAkiNptLscqjbatq3yRMgC+MiRM6FIi8LuW7zV7QFRMg5iV2oHItZdOMTh8r9GFOlLf2Te0Z//7NIxrqGyFnvrFe7a00zCBgEDAIGAYOAQcAgYBAIHIGJ6S7kVeXIR7D4Izlk2g4EaDG4B9RcVJU9BUXUwqqWrhdTYiLl6aOHy3/X18t937pxOxrk0cUgima+sKIbjCS7SBBRhaXzyPzFmcqymSCiSOTpfpBMe+DwInWoyz8u7Ubsqd/BNvGwwkRl50ii6oWVNdJqsTH0tw89vf9ajB+q3q5FFtvSzW7XEObC3X5QvtRgcnfpRyXdCD2+TlvQH0GNxjw24mLaDgTOQE7dT4ripBoEmC/rL9x8TKWWzuiicscXpy+ekccfCPW0ldQZVXb6Hy71XD/31enNev/09YdiPdcL2X+Senb6H8r15EfY7F5/f9ZTachILzaS9SSl/bl/rLdmjIVqfWNjo9uqkcQZb4jOYKIM2NeMLk0eeHrumnrfMr4MfpFKdh4K48dbRpk/98/UWzIRsT7/4JpW+a7WPER7m0RkgzW7GAozqoHuWNECkmy7suk4MjtKTkIGVC0IMlo2kjjLwXv/Xd4uyxu2ybIGZ/DkDkOSYzzn6cg0i8HEZ3F9h8ol43n5+gUgq/j7W5ftmGDyWqgoo3rpI6i/ghG5Nj01Ellp0coSsrnzBLkgXG6YEKeIuntA5i13CIfBMMGDYE/2SYuU40DMPl/SJt/0w2fyl1BYzkiPkPPfK9lpQWAw3ANzjQYBg4BBwCBgEDAIGASCgcDMokQ5bWKGPLKwSj4BcUaXBtO6I8D5jrZqjMMOPaqriBXbT5ErdvrkdPnTW8WK0NoX6q+TdktFBlqpep35Wuvr2+XSPbNlMqwD+R46J5Q0BG7lSOLpQSjeqE664P1SpTjzbGNh7UgrxC2YE1ENt7quVW75YpPjt5ikYBLOw2tl2y0tVm45IFfZNl764QavCsbfjk+TUyemy/2wbKTazDQ3AsywuxpZekO2bVXiA6sSxJeMMq4/cfFar59ZM858ycgK9Xqd8eZ5/fzZn4yqgVRvJyPM2v/BXm8nY8yKn67n54dkjzXjT483kr78vHobf+FS31PGF9fre7p+Ks04/nrKiOsLPyfqiX9vGWV99b+vepNxBoUNBz+byWjzP6POZJQNvowyemg7lVHHHCySLj3lYQ2Wh+tEMBcpUGKVeKh9mGl2BlS7BDRbAAAgAElEQVQ4NcCJ9owap+GwSJyZFSW02iOJtb55mxyWFanUYBtBsN2P9wY6Jc4FGXfNeJc8DHJzFdRjx0HVth9sFmmnz0ysb2q2SjYUXpdDGXf3Liaq9kU/TgLRcskPzYqYy0Q/mAFHsmwaSDUI0YRKuDIo80zzHYEJGG9Un322eYtShBLHXdF4Xt6/p7HL9xnY4JhmEDAIGAQMAgYBg4BBwCAQGAK0E/zN+FQ5rCAJdnYV8jWs9EzrG4GTxqXKcSOT5c/vlkh9p0rqsSOLZBMIses/K5etmHC5QK4xF+2IwiQ5c0qGrKhuk6lZLqXoS4VCjETcNZ+WebWt77sHO96RgQysZ48ZIf+3okYe+aFKvcA8tGGwTuTmxQoPe0ZaNt57aIHcAytO9iVYjee5aUauyoO7bkF5N5Uez0n1HQnbC6dlyTcVzTL3fxsVXqZhwyvy8+46JF+GttSr2Btmj4VKRlmgGWsm4yxDKc38yajiZ4bjg+MkkIw2uxll+vx268Mho4zKTl5/oBllgdbbzQgzGWeBZ6x1yzhjphZVZ2TqCK6VSaVShk3bMvJ1fngp29Pv9/zZ1Ed1KakMfmb8mM+P9++PzzZ3yKPI8hrM7TyQBiQPbl/eIms7bRk1HppU8LQ+VDsj8f9IHPFferzzvVSHnflNU0BwMmuKxNleyCx7GPeG5+D54kDw/QG5YnukRCqy7inkYjEjqwpkHdWDu2oDaywumJlv39V2KILwMuRifQp122fVHZKGiex1E2IV6XOLIWX9HgcuYPvnUTGCTaUgRIOfexaDcXvTpFhZX9OKvIQyFcpumkHAIGAQMAgYBAwCBgGDgH0EmMV1436wZ4N1xY3I4moypIXPYJ6+e4bskxMPhVdJF26/n5AmJ4xJlXNBppU27lB90YHjZuSk7TksTimqHvweGV9YYKVqrQ5KrEAb88seguIMy25y5tvFSi14UH6CIqRIjLZjknYfrDc/KHGTZOmxkXLfYQXyQWlDF9EWaB8860ncnTMlU44cnqQwWlu3swpur+w4uWH/XFmyuUWu+qTMqBwtINIy9QDcw/JOMoTrqVrJQVKFSheuq9KWkaRDb+utev1Vb2ZnDEp/1rM/XNy3238n6nn9xMFf/Gijp5VGTtRrcYav98/z/KbeLW7xFT+93q7vv7/4sZ6fN45f3n9T7x/+1dXViheyi19/1lMpx/vfW/9LSkrcGWdr1qzZzjBEflmRHGMRA9A4aOhJ6UmO8eB8XQcs6pNpcsDU946f/uNoF7+BXM/xosdHT+Ont/6b+sGH39+Lt8iHlVsCVkk5PTHYVccblYCgaZBnDbBfZKaZVYFHwupQqMl+VRAj38NC70mQVU1e/A8ngjSjKuxVWDYusWSO+XsNY9AXWkSuatwmn4LUJLFpbezPpOQIOQqWkaOQf1YNhioBhNoNS1qUMs7pxvMxF43kINV1nmc4HvlrE5MiZR5IR62QOm80M7siVSYblXqGi/HvrpA8Ow52myOgbHxpwxaMha1B+Wwyq+70EbGSG71NZmHivZnhd6YZBAwCBgGDgEHAIGAQMAjYRmBieqychtyu5diU9PTSakOa+YlkNtRc9xyaL6+sRl4YMsNIVl0AouqwgkRFFK3rtCqkjeIfJ6XL8bByZIbXnrBwfAXkGd0TnJx70IZxRm68vLmuXgoSo+ShmUWyurZNnocKjaqzH4HAqmzpkCcWbZYTx6TIiaNT5GpsRgumwpDzsnGwamTWmefcjDaXtCHcjLziG6DQK2t0W1YmQ512CDDkZk8Saos7c9L8vD0h+3YSjr8cmyqn7pas1lzZuDjP//a23qrXX/V6Gm3luLjMxsVpkjy7sp7rd5qcsHP+cKgn/ppc8Rd/Xr+pD238ampqusgVf+4/+RWujw/men6fWckxf/Cj0pWfu0DriT/vg7/fXzx/fX09xWXujLPCwkKlNGPTAZL8mV/WlBXyX/7Mi/Y1wDKQeiv5Yuf8pt5Nbtq9fwY/g9+uGD8kj2NT0uVGEC+D2bKRJMUV41yyBX8Url7UInUg0aztpkkupQJ7t2KL/AM5Y54tllse8X+tDoSKUXG0JywPny5uk/cquhNn1vNOS4mQU6E4a0Sw2NxlrSrXzMnGKcUBGZFycmEMdlWK1AOTm5a2SFUnQcdrvmK3WCmB+u1xEIpsJNrOAQn5KuwkaYG5OAAS0clrCcVj7YXcs1OLopUilKSts3dXoGiMVFakc7ATWudIhCJOps8GAYOAQcAgYBAwCBgE+hsBPgNPg9LnWihaHl9UJa+trnP82a2/r3FXnZ/kz2xYEZYiU4wE5DEjkhURdeUnG7pIsRNAUP0Zyqv/rK2Tu2GNeEBuArKWt8vn5U1qPuL0czOvnXlhtJE8F5nA5bCO1O2cqZlyNPpIV45/r6lTVo390WhDSKvIdqwX0urSqro7ELlel+89TOVkR4L0+dtit0V7MHDqj2vv65y0t/wL1IMtNVVKYWZdT9XkGReHqTzi6yTTuI7nq40j38/GepJsg62e5AQX4+1cP+uI12Cu17FFxK+9vd2v8UPcBns9yRUqRu3iZ+oDw0/bYNrFv696ujPCsnP+kNWrVyvijF+yZOKoPmPAW2trqwpY1IGT/JlMn8vlUq83NTUp9o3vT05OFno/mnqDnxk/5vPjz/dHYmKi1EbEyR3LW6XeYfKlr4fY/nh9eNxQmQ7SgGTQJ7AYLO3MNtsHRMWZIBJI9jCjS3NnnGBcChVYMQgiEmqvI38qmI2E01noBxVlz5S0yceVbktEb405a5G4jkrYNTrZ0AX5HfK2mPPG643GOVogSPqkagsmpe4z8XeXgWyMjxSZv6JVWUYelxsl+bCafGD14Lb/dOpejAShy/uwEvlxz5W2K9tOJ9oYjK0Lx8TIyytr1A5Z0wwCBgGDgEHAIGAQMAgYBOwhQHvAMydnyJRMl8ozG2xqHnuo9VxF4mtUSoz8BGqyNPiXr4fK7Nnl1dIIewu+9mNmoCHb7H/lzTL/603SaLHCLEiMlp9B+fUwMslaOpzN9SL5dPGe2cqpYW2n8o1XMbMoSWZBFbeoqkVuQp5YA7LZqAo7HL+fAGVYM/rxKTLPgjkuqIa7AfagVJZdv6Bsp3NxPpvpipJqKNF2z3ApFd+TIM+o1gv3xqy62w/KkwKQZ1xP5fopY230eol1/ZSkBZVdXH+lMgL2YGp9NS4uTpKSktR6a0/1tKnj66beO35ccyK+dvHzp57robwf1vvXn/Vcv+f48fX6Pfs/0Ov150WPf3/7Hwr1HD/ka7yN3976Tz6HeJh6+/jxb1RdXd38IStXrtzOD0NeXp76u6UDCOkpSuURmTv+y5/9CbAczPVaVm0XP1Pvtgk1+Nn7/FnHDz2eqRT15/O7K+sZuJmGB8Mv64fKE53KoXB8gFYTLVjgHZ8brQiwGBA/30DJ81fLNR+WFQVbxmhZA3u8+0H+tMHr48ewYBwNAoM2jk4RFxpfkmS7IS+MJN5ykCO0W+QUj3Z9JOuyY4cou8PlDc5O/PT5iQmbJx9D8uua8S7kbLXIsl7OPQ15a1QtcTJW0bpNUqOHKNwCsasMx7EXyDVx4k0VYgoGyV9WtwZsyclxfyly6TraO+TSj0qNhVAgN8fUGgQMAgYBg4BBwCAwqBEYBpXPdfvlSA0IiTmwxnPCfSKUAGWeG/9HjooKp61Q7QSz7UE12v45sqKmTa74eEO3/C6SbLcdmKfIo8s/2iAlsCn0zO+lZV8gXbwKqi0SpI8srFJ9GJUSLdfskyMr8d/ngVDj+bLjIuV6jAmSfzWwQud8KwGWj/O+2tiVh+YkRiRu58zIkUkgxK6FTeT3lS3qnDz/zKJEWDO2ykKQerXoi747f9o9XX48AtaSr652sisD7ljEgUq7GZlRIMCqvTp3aVtGKne08oTOP1wH89Xpi+9n08oJU+8ffrS9pOLPLn6hXM/r5njhOOT10xHK3/HD67dbz/OznuPdzvlN/XaV6Uelql38POv9cRok/qFer5WqGj/P61+/fn33jDN+SMiMk4mmssz6s3XnglaeceeDVpqRyeTOicFez50hZLrt4mfqDX6Dcfxw50RiSqr8Y8M2WeCRqzXgnoBtdmgKrA1PHxEjj8P6biUyxEhabcbORZ3NpQ/LfKnj86JlI4ggxj4VQqFGu7wvqnu2TbTTJaq5fgs1EYkRV4Tb5lDlqK1vU33KihkCVVCsxOMN969pkxUg1pxsVJWdmB8tW3DYV5DNZs0DYIYaScYLvmvu85QTcB37Qq3H7LdPoeDbAAVfcKfMfXYp7N5AsutgTPhonflcSXtAFpin4TMwMQFj6wMErDcEVz0ZdjfCXJBBwCBgEDAIGAQMAgaBTgQOyk+UPyFni3lcr6+td1zhNJCBJllz7Mgk/C9ZqOhpwzyAiqv7vqvsZhHo5DVMBmF1Pawwa0HQkTRjtphuJO/m7J8ru+M99Xh9Y/MWpVB7+IdKWVPnttlnHhnVVvejj1SB2WmxsPqYgmOMTYsRWkryeCQMSZoxTywLpNnNB+TJ8KRouQ/qw49KG2FBJ7JndrycvnuGzP2iXL6raLFz6h5rOIecgGy9dNwH2q9zTkd7yzOgguR/17Z1CDPhnl1WI6/BSpJt3kH5MiY1Ro5/JbyJs+NGUZ2YKdu2tCvlGNdLU1JS1CK3Xi/U639cb+X6KxdvuR7LxVyr8gyKh5Cu53oP7ex8uX5vyrlQrLcqn+z036l6rt9z/PiLvz7/QK/Xnxf9+fFUnvXVf1/qef8oLvA2fnurp7JUK0VN/cDBz8pv9XX/+F0NctBknHnbyWEyvkzG167I+OKDoxl/ueoBml9eVJ4xx2ptk73JhKOzAIcPdtvucbBbdCvJ+mqHgKQ4JDNSZZ69tbFDvqxxljQbBiXZtVB0/XdTh8oDI3n2UyjhjgVZ9THIJ62CK4DyaxbIs1bMeu6EHaKTOXRxOOl5o7ETEuq7J0AMWl0690mLgG1lrNyA7DtaVFobJ2f7pUcqQpEkjiHJ+hpNzr0+DRajv8yPkg+Qffd+5RYoIv07Nu/bacjFu+OrTfLW+nr/is27DQIGAYOAQcAgYBAwCBgExAXy5ETYAf4Y5ATzzN4rDn+7O+ttj4LVxB9BGP58TKp8XdEszy8HIYHf/R4ZYGWN7XL7l5uwCdDZGQKJMeZ3RWH+chnUZBstGWM895V7Z8t+yDn7KyzIv9rUJDmw5fsprB4f61SGsf9/QJ/3y4mXqz8p60a62RnSMegH+5MIJdlFH5aq/vB3s0He7QZ7xlu/2CifIW9NN75258H5ivS7BqqwYLYUKO4ePaJI5bBd/nEpCN3tMhYk2ZmTM5XtZRN2Tf58bKrq44cg9sK1kdScf3CeWuMgGcbmLbOMjl50BqJix2Sc7fqMNpNxFnhGGZ3COI6pPPI3Yy8cMtJMRllgGWVO4+eP0xrHn2fGmWd9QkICv7vnD1m1atX2oqIi9WXOwU4mlAF/3AlB2SSZaevP3CnBi9PKGL5OpZmW6Q3mem94+YOfqd95vBn8fP/82R0/3OnEh7X+qtffH8xNrIlKlNkgTMKt3Tc1TpbDgvEvq7wTZwUggkosJBEDnreBOPNUpDmBywkgyUhizAZJ2djJWO0B20MSWf8EGfXWJrcSiCRVIWwir4K1Xh1+NQfvb3Awhy4BsjMGacdgwpkFWdNK4MOWguy0Gye6pBgE6n2wB7RiwD6dOjxamJM1Z2krss+cnRg7gW84H4O5dn+Eaoxk64MggX0dD7zXc3BPv9vUKLd8sWkn65pwxsxcm0HAIGAQMAgYBAwCBgEnEEgFKXEjyBFaEt4C4qGi2dnNdU70MZjHoHqKeW4njk5V2WJnvr2+i4TKA1l11yEFIM42grzq27XCn35S4fbr8amyoKxJ1tTumMupLOo9h8nhhYnyHAi8vy3Z3PWMG40XSeDlwE4zHxlgVHrFgYCjIi3Q2QtxGI48tfioCFm02T1vngTV1zyQY/9eXScPQelm5Q4TcN77DiuQErg9XIcMMmvjtZ0zNVNZTDKzrcmS2eYPRvq9ubgP9+NcTy+tlhdX1nYdIg6E75WwLdw3N16RvSQ4g22taaf/TtRE4t4/cHiBjIDyj7EU2smL6y1UL7BxPZWb9a3rL9bN+yQj9Hos66lc4XrrYKj3XP/z9/q9rR/q9SZf8AtGPe8fm93zh2I9STTyCzrTz9/r97XeGjND8YO+fwOhnmQ4+9Pb/eut/7qeSjeSPN7Gjz/1JPK1Laz+/gnnel6vVvrxuv29fr6f38ONjY0m46y3nR8mYyvwjC07GXkm4825jLeBnnHm+fmjlPqbpkj5GywDA3xud+K517Fj0KJuD9g1Xr+4ZSflFkmIuZPi5L2KLV2klWMn9nKgE2EFSXtDEmG0ONwLSiL+7o2NW+RDKIk4CSSRVQ67SLap6DctGz8Ngo0mbQCv2s0lJAqZ40aLSp7/F7BxnInMt5c3tMubIPL05I/EGYmbIhCNVCcGg1gMJvbhcOxo3LOfgHydgHy8l6FYXFTX+wJAPEgz2n5ux8PzBbCSoZ2OaQYBg4BBwCBgEDAIGAQMAr4hwGfjvYfFy2mTMuTbymb52+LNARMcvp15YL2LyiXa/C2vbpUIgMInynkgYDbBGpHED1VY/4Z15QsWwiaYV3AqVG4n75Ym/4YF4b2wRvRsJKzmwjoxF+TZ2e8WS5XF3tHpfl2yZ7bsBUvGU95cu9OzNsfP0bCK3AA7x++QQWZtVIgxi2xv1L5X0iBvrgvMFYJzuhtA7vKc87+uUGo4zt8OBbl4OfpIUvNmkL6BEnRO4+fU8WIjhsqle+FepA0VRtuweVtv5O/pPGQyzrapTC02uxljgdaHckaZ3vxuN6PNZJyFfsaayTjrnvHmb0abzxlna9eu3U7/XDbK0ti4M4KMXE5OjtrZYP1Zf7mTOeVOCa004+9N/eDGz9t48Wf8mPqdP2+DDT9+/1CF9MTadvnc4Vwvpx6I7RyHZMM9U+Oh0Nkm14I8w2bDbu0KqLoq27bL4+v6tnK0c35rzTSoy84eFQP1W6ukRg+R3xbGQNnVhowz967VQ2EVeXh2pFyzyHnl33hkki1HXhqJMOacUcCWiTy162AdyYnWFQubFbHICdb5IFsmJ0fI5yDsiAtrSJhdNs4lr4Cw0cq4QPEw9fYQGJMwVC7APXqtfIu8CdK1p/bTXNjVgGijtc03sNQxzSBgEDAIGAQMAgYBg4BBwHcEfglru5PHp8kNC5BRBeJssG5BojKKWWGnvLke2V4dci0yx6Yj6+sskFJJUF/ddWi+XA0rwm9Azhw/OkXehTV4Q5B2Yh4/OlnOmZIlS0Hi0S6xw8MekuoyKq8KoAy78bNy+Rj5X8FstGlUtpGfbPD5NKmxEVLDUG20USkxcuN+ufLg9xWyrLpNNrfaVzNSxXbbgXkyKSMWx2pV873xsJAshlXjpR+VKrVguLajMD4vmp4tFRvL1SVyfUtvxud6KckhrqNycVe/7rne4/mzqXdv5id+XH/mJnt/8aNyhDj2R7224bR7flO/TSmFqPyxc/+IX3/Vkx/h59nu+UO9nspZNrvXr+uptKOC0N/7z3qtNLNb39DQQD7MnXHGG6IDKvllTtUHf2YgoDUAj1/yOrCSF0/ZJX/WMkgdyGfqDX7hNn6s450Bgv6Of1O/4/uiL/z4R7F52xC5e1W7rPPIuBroD9m0EDwSpFM+8sFaMA/5FmTUu8iEaobK5kfZUfKLgmj5AQqdJ0EE1SHfiy0P770MxNkja9pkcb0HoxbgBXO333CQTSSlVoCw4sSFhNUVUHllgbBiHx9b2wqbxB0TmBmwcfwV+nned86SHCTs/gzCjqQXs82OB5lCldmGlm1K1XbOqFhZ12nPWI/XmYN2Ql6UHJQRpSwB6/G//Nih8gYUaFSimdb/CGTjfnCscLHgH8XtUts5pnXPdgfxefbIGHlycZW8sGKHXUv/99z0wCBgEDAIGAQMAgYBg8DARiAtFlbqe2SqXLMHv69UGVGDuVFRtrquTe75xq3uoqLrdxPSZc/sOKE9Xl37VrkEJBbnP48hZ2sVbBVvAGnldEt3RcojMwsVKcTjb/EgzegmQgtHKrkewn3bFQq4I6DoOgM5YufB3cGawebt2qk+mwVyhzNRXsMD6CMtKH85LlUKQfT934oahV0gLRogjE2NVflmZ6FfvG+zgRWzz8K1TUKu2Q37ZkP9iKxyLPKS7NHro1bbOC7+cj2Er1PAwNgMxuDU1tYqUoi2glwP0fV8nT9r2zvPer6fx+vv+rq6OpV15dl/63qxjv2xXr/u/2Ctp40fx4fd63einuOL48fO/eP5Q7mefAdJTbvXb+pDG7/k5GRFynu7//y+4nd0t4wzkmJUlpERpWyYzZusWCvRtCcm38cMNH7Jm/rBg5/+4229/73J0PV40uPH1Lsffgx+O74/dho/IFRuWd4qTQ7magXzQT0NsrIbJsSCoNom78Hy8AAQUHvCEnEpyLAHkNXVBm7q57BEPHJYlDTjmt4GAcSJ1Y9zSKZ14D2BTVA8r41ZYVRtkcTjeajQeg4ZZmwZIM2uBnlG17z5IK/KgTUnTyTVzhwZqxRff0GfnWycxF42FhMoWPxxfvks+vIu7Cl12x1qtPPQ31KQpXesaFVkI9swkDNUnkG0J9+DdNQWkk72zRwrMAR+hnF9OKw171rZIqtAwvLOpUPNeDWUhMuqmuV67JAO1xyDwJAz1QYBg4BBwCBgEDAIGAS6I8Dn8InIrLoZNn+vra2TR36oMhABASrMtmISwXw3rbojVn+YlC7HjEiWS+BusBYEzU9HQQ02NUvOfGc9fg4O2ZgB8owbx2o9bESotrpkzyzkniXJK7CNvP8793yfLTMuUsZA2VUNldca9LPdQfvyYbCDvPWAXJWj9ujCKqV0Y9/+taq2W94Z+xELIpbja0VNm5w7NUOmZkK1906x1Hhaojgw6qiW/NmYFCjNNkhxg/d7QdLTU7HnwKl36SFoFXr3IfmStA1RCMhtt66nkozQSgmu/5AkoXCBv/dl/cxbPZVsXFcLlXqttNPX72//dT1tFbmOaOp9v/8604rr/Xbws1tvVU5qG05/zh8O9VoZaff6dT3Jc5Lw/uLX3+enjSrvo93+D4R6bmpoaWlxZ5yRJebF4BdSU1Oj/HjJnPJLn9I0smxk4ljE110ul3qdP2tlEXcKOFUfHx+vzmf3/AOxnnhRiWfFT/9MZZ8VP2/9N/UGv8E2fkiuMFfrr7vAvjDQJ2tO2m6aGCdrm7dCweUmwEgUnQwbxIMyIhVx9m3tVkVIUYVzNMiz0VCnUUX1CUi2d6BKo6rKqcZcqUtAUm0GW/cWjp0GEm0pFGda5cZ+kMA6E2ogkmVf12yVagSGUTFHBdyty1uUdaSTjeQdbSEPzoxU2WRP4L5+4WHHOROqvF9DwfQl+vPImtadJnpO9sccyzkEONbHYzz9DNl0C0FuvrGxXU4bHiujYe1/7nslYb271DkUzZEMAgYBg4BBwCBgEBjsCMTggfk3yM3aJyceiv3NKhMq1EkFp+7pZCh6btw/RxFDbyCLKwbEQ+vWbWqDIK0GqZKKozoPajDmeV3xse+2hU718bew1Pwd/vfW+ga565tNO3Ka6fiB7CuSVFHoMG0L74JyLlAV4YjkaHWtF03PkvjICEVO0S6QbiPvlzTK/VCTtSIqgOrFCSDLqCwrs6i+SFrdCoK2actWpZ5zdvbnng/nJkRLaQ+kGe0lmc/2aVmjfFQaXDtLp+6x53HU5tC9hsnhBYlY72tRyiGun3KNleujVDLwZ673cf2UTkR6/a+5uVm9zvXXxMREpRwLtXr2l+vDdvsfDvW8n0lJSV7vH9d/rcpCz/vP63einvhr5Zp1/PV1/vp6fJdifJr6vvHTznoc7/x88/PrD37hWE++iKSet/Gjr1ePf2/XP9DrSd4p4kxnnJEJ9IW518wvFWZUmrGR+aQCzdT3zfwb/NyZeQNx/PSmtOQ45+v6/umMP+v4D8V6nVHIz6+d/gda7wt+T61vlw9BLjn9IO/kw7MrAgqtPeLlafT1ffSVxBTzvM4YESMfVXXIv2gtiF96OHk42YVuxzoKBBRJqJuW4uG90z6Piq1EEGj8l7+jOWMaVEGnDY+RTKi6+PsSKM9IVNIq0emWAIbuvNExuJcd8iMQhzk4J5VlzDyzNqqX+PoCkKZ/X9+m7CVNCw0EqGQkGUubzXSMtauQs+AZQh4aV2J6aRAwCBgEDAIGAYOAQWDXIpAJFdMZkzMkB+qhm6GqKgMhYtoOBDi/+gUUTPxfDTLO8kDIPL6oSl5eWds1T9x7WLzMBrlG/KxETGJ0hIxIilaZZJ7Wik5gTPLkaKjeLtwjS75HDt2Vn5TtdJ5ovInzr0Sowi6YliUpUCkxH83u/JCk03yonN4rboCbyTbZPzdeuTx4tvEgzOYgA42kbCtUbl9vbJbHgFtVS4eyuGQeGW0vz0ZWnN2+2MWQ10Al4R5ZLrn9y02KQNvVfbDbd9ZxTJ4ARd3pE1IUIUYlGZtVCUYbMCqtdMYV7b98cericbg+Ew71tJ3UGVV2rj9c6rl+7qvTm/X+6+sPxXquF7L/JPXs9D+U68mPsNm9/v6sp9JQf5/xu42kvj/3j/XWjLFQrW9sbHRbNZI44w3RGUyUEfuaUabJA0/PXlPvW8aZwS9SydYHyvjpLaPPW0aZ5/0z9dEq89Db5z8Q/Bq3DpGblrVIlcMKqEAeknUtH/Y5+eJk6b6pcfK/6q2K7Dk0K1KOgwXj87Aj/KKmQ1kiksxa0bhV1iLHK9jtlKIYmQTibi5wI0k2In4ostfcKjc+4FN99gwyqVrQMU2o8fdUvTnoGrLTZcLNEnjRKnKoXApFHHeI3go7zkr6WHY2/u43hdEq2+yZkjZ5H4o500IHAWbqMUOPD59jRm0AACAASURBVLm0p3kdFkOmGQQMAgYBg4BBwCBgEDAI9IzAtKw4pRrifrEL3y+Vza3m+bcntPISokC0xEk8yJ4FZU1KzaT32c2dkYuMqQi58IPSLqUebQnPB6GVD/vCYD2bMt/qFlglUvV2HcirBuStsR2BnDOel+SWVV3GDLB//niE3Pk1yaIm2x8NKsmo2BqVEi13f10hn5V3PxaxePzIImXbOO/LjVIP24+DCxLkx8OT5b5vKyQLJO15UzORa1arSMj+aLyPpyCrjtlr/1haLc8jYy1U9k3mg7y999B8bBrcrtZTvWWUecv40utfvmSc9VVvJyPMev5wqOf1+JNR5Xn9/VlvJyPM2v/BXm8nY8yKn66n8o9kjy8Zfb7W60w/z/Xu/q63Zgz2hp/uP0lviqW8ZRT2d31fGWXkG3rqP9fv2X+TcVZWpv72W5U0JqNtiFIGBppRZzLKTEbZrsxo29i6TW4DwaLVU/3xUG89J8kd2i3y31fK3LtBf5IbJccMi5Y3kSW2H7LN/lXWLp9BNaUf/G/dPU6WwMbuqWJns8y8YTERpNm5UHdVtG6XdhAYI+MjhBiuQf4U5iYyPTVS3ty4RV6kEs6BRtLN2wSHto8HwqqyCGQK88l4Tt1Ggsz78yh3nto8KM/YPzZiyt/9JDdaZaANlHvuAExhf4hkqMyu2C1WKhva5B/LquVPkzLUIgEtdSqxq9U0g4BBwCBgEDAIGAQMAgaBHQhQ6fNrWDMekJcgD/9QKYfB7q0Cz0xPLNpsLBr9HCijYdd476EFsBwsky+gqspPjJKfjU6VY0cmK0LrxVU18n5xY1Byd12wiDx1Yrq8jEyxjbBC5H29cu9hsmd2nJRAORiP1/+3sUmeWlKNjLMOGZkcIw8cXiDXwx7xfx5kl5+X3evbJ2e65I6D8mU2zvMJ1Fy6TcHvL5qeDRvFKPkC578OrzM/rr8aicQ/AD/mv724siYkVGfMubsLij/Xlia1+MrmLXPMZJwNVZuruencZJzt+ow2uxllejzbrQ+HjDIqQ3n9gWaUBVpvNyPMZJwFnrHWLeOMmVokU8i0EVwrM8qdE2yU5XHw0+ORX/6U7en3e/5s6qO6lFQGv9AZPyQTOb7tjl9TH1z8vqjZJo905of110O9Pi+VU1eMcylS595VrYo0IuFz7XiX5IMsYs7Z5x75XbMnuuQj2BS+AzIo2I3E08iEoXICyCfmiTFzqqRlu7LnoDqOOWLTUiLl4h+aA+4K5oEyIz1SWTBaWy6sGC8dF6tsH9c0bVVqtpc2dL/2sVDAzYLyrBbvuQW2kumw+jsJfZsPIo3KtP6bvgUMy6A8wB+gdJyWMlQuwi7f1Qg95yLCaQhsP7wwEbtcN8mCIC4MDErAzUUbBAwCBgGDgEHAIBCyCIxLi5Eb98uVJZtblfKoCQ+/WXGR8pfDCuWRhZXyDnKyTPMNAc59rtonR/JBBNH+kEovbuCKwMTnr1BSvbamTs2D2JJg25iIyRyzwZxs1o2EJOsuhB3jQ8gY+8/aejVPPHpEkhw3KkXu/7ZSzsdrLbBXPPPt4qAQefq6aAf5LJRttGZ8EZaWuhXCtvLBwwsVUXXue8VSB0Ua20w8szNjj9sZX1tTK6+urttlJBbnqGz9yN/5NRyuQK7ZYQXxav1IK824LkpyiOumva2X6vVTrYQgqUSli516ni+Q8ztRz35zcd9u/52oJ37EwV/8aaOnlUZO1FOZw+br/fc8v6n3Dz+93q7vv7/4sZ6fV45f3n9T7x/+1dXViheyi19/1nP9nve/t/6XlJS4M87WrFmznWGE/LIiOcYi/eVPT0pPckyTA5S1ERx9Mn45+FKv/ziY+vDDj+NFjw9+6XgbP73df1Nv8Otp/HA8ZWJ8MSvs9fIt6mG+v9upyAYrBEl22/IW0U6Do6CiOgsqKhJrL5S2y3e1WxFcDZtGqNNGQfV1O97bKazqt+5j04ycCoKD+WZ3gqAKtJ2FTCuSc08gG003TnyugV3fuuZt8izsFkmCeWucH02D+o1EXhxy4vi2zzdjpyHuM20kTQsdBPbEffzjcEzCuUCAxQndmJ1wKHZP/3JsinxT0SL/hBKtpnNyHjpXZ3pqEDAIGAQMAgYBg4BBwBkEqEYisXIYSIo3QKr8B7bW7Zbn3ulQKZ25e4ZcgZwsqpNM6xsB5sPdDwXXwqoWRYyNTY2VD0sbYUFYLSUNOwiy/ZADdi0INiqcliHv7HEo+76tCHwjoWcPfzs+TSnQfvna2q57qHPQZoE0o9X/TZ9vVJlebIWwc7wCCrWnl25W9pNONqreaFW5Eqo7qtuicO2nY3xRGXdV5xhLh+XjLFiF7oX3roNbRAnsL3eHKo0Y3fbFJpWhZpobAd7Hn41JlVPGJYorJqZr/ctTTKDXw2jLxsVhNq6fkqTh4jzf7229TK+/DpR6rt9pcsJO/8OhnvdPkyv+3j9ev6kPbfxqaqCC7SSH/Ln/5Ee4vjmY64mblRzzBz/aLPJzF2g98ed98Pf7i+evr6+nuMydcVZYWKiUZmw6gJI/88uaskL+y5950VbbQ/1+/usZgBlIvXXx3M75Tb1b+WP3/hn8DH4DcfyonVQZmUrhtRC2f8FszP2aAYvBr2q2dhE4LkwySDaVg/niTjgSPicji+vGxS1SDzWVbkmwq7scSqthUFzpnYfkCW4BaVYCIqk/Gvuhd/ExO+wX+VHoT6sj/WGeWiROYCXOaNF4HdR3s6Ei29Cyw4JxX1hYZgGXKjCNtLHUsNHij8TLOuS/rYY6zbTQQoAqSyoqSZjd9Y17l5Jn4yLG7QflSRxUaFd+skEF3htqNLTus+mtQcAgYBAwCBgEDAKBIUCl080H5AmJngveL5FNzd6JMRIvVP/8CYqkjlCR4AQGTUDVtLi8cp9h6hjMPLtuQVk3wsx6cOaBraltl99NSFM2mRdDoUbVn5ONVoh3HJyv+vE5yCqs/UkM5pJzkME2BXloc/4H68QNboIsFaTVQyD9kqAOO/e9EllX14655nZHn5Njce6jkCGW4cI8EJvZuJHyz++WyGqQaSQRH5lZKHnI63p2ebX8dTEVGG40/vajIvm+skXmIz/NNDcCJLZvRp5dFcgvq7KMyiGSJCTDuG7hzbaR9db1VE2e8TiB1PO4rCdJZ+f8oVxPcoKL8Xaun3XEazDXEz+OV+LH7Ct/xg9xG+z1JFeoGLWLn6kPDD9tg2kX/77q6c4Iy875Q1avXq2IM37JkolzuVzKo7e1tVUFLDKwkrJH/kymj68zgLCpqUmxb1SrMZCN3o926nm8pKQkU2/wM+PHxucv1D8//n5/8Iurw5UEpVQLMrGCs+xOhdgfR8TIJOSEMVetuJPs+j0IooMyI6UURNCqxq2yuA72GlBb3bCkRZFp1haHCciYxKGSCkKoBTzQ4vqt0mgh1wKdeOicsiQwVtXt20EkdnSp3jyPTdLshLxolTVGgi+eYdQl7fJNTYcjyr2DgUkGFgGseWmJ6Nftk+NkVcNWWYhrL0DGGXPXSJBVtm3H+4coK0uSbWYtINDR0L/1tJ65cEyswBVUzoHVS29ZZlFgb7nD+lfj0uR17K7+JybnbUZZ2L830JzdIGAQMAgYBAwCBoGgI8ANbD+FTd/PoVR5Y12dvLCipss60NvJqUq7BQTbZyBdnoFa37TeESApRRVQOVRUH29o7EY2JmPz1pjUGGlo36pUV3ruQVeE6/dF9jtIixuQ8eVk4/yL1ownjU2TYhB5fD7OAEG2T068PAVV2bO4p+wHbc3ngkwbnxYri0DeUWE4BlltzEN7+IcqJ7ukNnSeB+XZDKjubvy8XJGFHJezpmUrW3XlGoHnc+vcjHaXyvbyrfXS0JOFiKO9HNgHy4aV6m0gzfISY2jf1W39iqQDlVlcP6WyQb8eFxfXtd7J9VM6b+n1Vq6fcj2E66uB1HO9luuxPD+Px5/9OX+41ycmJip8e8K/r+s39f2Hn17vtHv/gl2vP+89ff76Or8v9Rx/5Gu8jd/e6snn8PvA1NvHj3+R6urq5g9ZuXLldt7MvLw89VeKOyO0zJjKIzJ3/Jcerfy9rzsn+P7BWq9l1Xav39S7bR4NfvY+f9bxQ49nKkX9+fwO9HoS7XURcYrUcpKM4vcf1WLnj6ZaDH7469rla5BL1pYNVm1mdqRMQT4Y4rmEu/dIXH1StUUWwGKwCcRUM4iA4FB67p6QlPrzqBjJhcqHrhkJ+HkjiLv5K1tV5pq35s4hi1ITpi9AWLGPTrV4nJ92I1OSoUwGKaZVdYeAUCNhR9vKZpCHX+O8r8Jmk/fs2JwoOR6v3YF7uAzkmmmhiQAn2yflR8sB6RFyxjvFyvLFl1aAsPZrsVDRgvF665cbVZ1zI9KXHpj3GAQMAgYBg4BBwCBgENg1CGRAXXb+1EwpTIqRuVAakbzxpVGl/xCUQHNg6bey1llFlC/nD4f3jEyOkbsPyUfG2BBs1toGK8dWeeiHSkWw8Tn26r1zZFh8JDZ/lQTlcl2YJw3Hff/ZmBQ5MC9RXlldKw+AoGIjaXbrgXmKKHtsYZW8tMqdQTYVarUbkH3HTWaP4PdONpKF40AiLu5U2CVD5fa3o4YrEu36z8rUnM7aLpmeLXuD7Dvz7fWD3mo9HmT2fKgIM4a2S2NDQzenLq6TUrlA5Qmde7iO5Y9TF5U7Wnnibz3fz6aVE6beP/xpm0nFn138Qrme183xwvVCXj9JXX/HD6/fbj3Pz3p+Xuyc39RvV5l+VLraxc+z3h+nQeIf6vVaqarx87z+9evXd88444eETDuZXCrLrD9bd05o5Rl3TmilGZnMqKioQV/PnSVkmu3iZ+p3PX4cz2CQ1fi1g7+pDww/fl7094ev+HNnVjJUsd80RXWzBwx0UkHSjMoZqqHugx3kysaebRVjQZplgUS7AO+nvSBrckBkVcKCsKxlu3wBwu1LEEVON07wqHLLBBv18No2+M1vx3mHIFsqRqLwwP3AmlZZ3Uu/ne5PDmwXN+Gaef23TIqTDSDwbu8kNEnS0a4S8zFFLtZbSL3MmCHKyvExXMP3QbbddPqazfF2IDAJZOm5yPR7Bjtn/+HnbmhO1Lnrmjtcn4fy7F8IHzfNIGAQMAgYBAwCBgGDQDghwOecUyaky1dQED2zrEY2+5lZdlRRktC28eKPSqWiB1vHcMLL6Wu5Faq98emxchs2am2ATfg+w+LlaFgWPrWkGhnN2+U6bOSiPeGTsCcMVqMa7jYQZLx/d369qctt4dI9s+WIwiR5YnGVPAcForZHZD9o5zktyyXH/mt1UK06mUPMfvz+v+uk0mN80Vb04ZlFsgkkI8ffYHcJOXtKphwP1eiW9h3rfXr9guulXD/l4qtWnliVZ3q9iUoznXnF9w+WeiplSCr6c/1W5Zwd/Kz1gZ7f1Nu/f3q91O79Hwj1vP8UF3gbv+RPSL54fv61kpTfB6Z+YOFn5bf6un/kdkAOmowzbztBTMaXyfgaiBlfvmYMDobxy50AfDD918Zt8ubGLQFbDo6IHyqzQIKR3GGGWgWUU9ZGa0QSU55KrbNAYtGl8UlYDo7GMfZNj5QxkKJ9gvyutzf5pr7xNkmjios5YbQ6tNJ3MWDO5k12qT6u6iTImLtG4oyvkTirAUm1K1o2SLGrdouVeSDKaF85GSTKGcCD55+3orUbUcb+kPRTliQg0n4KX78JsG6ciww08G6mhSACtN28GuTnhvoWufLjnXeo+npJ+2IXK21g1iLPgQsH3AFsmkHAIGAQMAgYBAwCBoFQRiAdtnwng/DaA+TH3xZXy4cbGroRI/5c28VQ/fDp/u5voAzYNY/5/nRvQL/3hWNHKmvMxxftIMaouLppRp5SfFU0b5FLP94gm2GlyHYkiMoEEEavYkOXk9lyqdh12QyrQ1qUM1Ps9yBTuYHs3eJ6kGlQXFhYs4LEaLkbyqatuOu3f7lJ9WNdfbvUMjTb4XY4iDPaN57w79XdxieziechmzgnPkplwPmqknS4ewPicMyDOxrj4tzJacoKkU4+bFanLq7T2M0o4/ECqadTE5udjC+dsTZY603GWeAZZRx/HEdUHvmbsRcOGWkmoyywjDKn8fPHaY3jzzPjzLM+ISGB3/Xzh6xatWp7UVGR+rLlYCeTyoA/7oSgbJLMsPVnKnN4cVpZxdepVNMyvUDqvZ3Pn/Ob+p3vl8Gv7/HLnT58WLE7fkx9YPjp7w9/8efOjfi0DLkDJA1VX4G005Fpth9Ir5fL2uXfZd0X7l2Y3JwDa0TaID4KhZS1/WhYlPB/F37X3PVrvr8NExy7E1sSTCTCpqZEyD2wX7Qq32gNOR/ZYSTIFkGpRevIC8fGqOsneUcSivlqnHwFm5CamRUle6RGyF3AX8e3HYbfnVwYjfy3rXIPyD3tCEmryNNxTWuRF7dXKv5mgOy7E3Uk3EwLPQRov3kOlGaZkdvkwg9K/d497XnFiZicn7xbqrKweXRhpXxQ2hh6oJgeGwQMAgYBg4BBwCBgEAACU2C1R7Lru8oW+Ss2BdW0BkZ40CJu3oH58m5Jvby40m3nZ5pvCNx3aIFSUt30RXnX3Iz2jXeCmKoDEXXhByVdhBTVV7xvK2pa5ZIgKqx+MTZVbRp7B6TZfA/SjLaedxyUL8y4+xBZbWzTMJ5UHhusFNdgo5mTjQTZ3340HHlqlfLmunp1aJ6LuWvTsuKgxKuCq0SNk6cMuWPlJ0TJPRhHjEcgOcXG9VBuVvZl/UI7eXG9ieqFnur15mfP9TvWMwON662mPnTwI4nE9XWdacf77s/9c6qe6/ccP3bPb+p34EfiXNuqen7+PT+/vH/8vuDnWeNvt55KN57XW701ZofiD/39YT3/YK0nXlopaAc/1pMXa2xsNBln3jLbAs14MxllJqNsoGS0hWPGGf/oa6UobRsjE5Ll1uVtUk7pl82WAQJq1pgYEDpDkW3WpmwWuaEzHQTP74piZDjUZCSmvqvtPvGdCNUUlWrXLWmBRaP983t2m9aH5+G4qVD13LuqDeoy93nxo1L51IOp+i+UdsyXWgXS7LkSN2mWjWy2i8a4FMGna2xC0msZ+/cznHss1HUfVCKEu6pDajutGJlfdlxOtHwJu8qn1rfBBsVta/mrAgQh4wLKcJ/eQN83OIhXMK7RHLNnBA5Gft2vcT/nfbVJPihxjuTaH+qz34xPVfkTL2FhiEHqphkEDAIGAYOAQcAgYBAIBQRSYEN9/KhkOTA/QZ4F2fBOcYNj3Z6UESuXwVLvhs82gjzxLSPNsZOH8IGmZ8fJ+XtkwtmgTd4rbsRmv+1yCpSAWXGRIKLK1TMn2+QMF2wbhynC6uOyJknEv3RBeG5Frc8Zvr7CdOG0LBmG898KNZlVRUYS67K9smQ6CCuq0PT4Ydbd/IPz1EbFSz/aIC0MuXaoUU114ugUZQf6MTautSAH7oDceGFf3lxfjw1tm6XdwWxsh7q9yw6Tift050G5EtPWqMQCbNb1Q5JhdMIxGWehm7EWyhllevO/3Yw2k3EW+hlrJuOse8abvxltfmec8Y+Alh2Xl5crRjMnJ0ftbLD+rP84kMnkTgutNOPvTb1btj1Y8fM2XvwZP6Z+58+bwa/v7x/uAljTFqGytQJpzC2bMzFO7Sa7a2UL8sq2y5XjuMMPv4eloDcLRNop0q7wnyXtijxyspFsuhLH5iTpmkXNXQqyE2BzeGxulLLToE3lS1DJaXVbLvpz4wQX+t8qS+oD293a07Uwt+xakHdL6jswuRKl1CNpeD3IQzYq5k4uiJFDsiLldfTvxVL3zkjAiL8rbrtG4zLj5EjZtccanTBUrsDn4uml1fJ3/M/pxhyI86dmyp7IoLhmQZmsrDGLQ05jbI5nEDAIGAQMAgYBg4CzCBQkRsktB+SCZOlQhEwTbPmcbkcgL+03UOif/k6JozaCTvdzoB0vNmKoHFGUKHlQDtGKkRb8F32IZ8xa99xxeFK0UJm2BZOUs94plhoo0dIwMbwTZBXzpM94u9jRS+Jcic3qTkL7xtn758gemXFy8xcb5SOQWHq+xPnT7P1yZAwsJs97r9TxjWXszojkaLlir2Hq34WbW+XRH6pkWXVrr3M2kmtFwK4YNpJ17cGZdzoKvI2D3Qjc9x3mUsohrndy/ZOb5Lk4y+bL+hWVKFycZT1twbiOaurt4WcXfypHeB8GY722AbV7/QOhXit/7Nw/9r+/6smPcD3X7vlDvV7byNq9fl1PpSYVdP7efyfqGxoayO+4M854Q9gZHWjHAD7+zEA7awAev+T5Zc8ANV48ZZv82Soj5c+m3uAXbuPHOt7tjH9Tv+P7Ihj4bcXuuK8aI+TvxW2Y9Nh4Ku4sYT7ZhVB6tWBnHY/ThH+pmiqGxaBno/qL1om0eXwe5JDTtoO5IKhohXgs1FubISe7B8qzSvzLLLPTR0TLNFgevrShXZFn2irxcJBVx4NYm7OUOW0BANEDhJzonY0cM6rLSBZyA+L4xAg5G1aW71Z0yCsg8dho5XdyYYwckAH7S/TxP+VbDFlmf1gOmEqSy5eOdclWPLhchlyzhiBNkjnODsxLwOJQGnYCt8jflmzGuZwfzwMGWNMRg4BBwCBgEDAIGARCEgHmZJHMOig/UV5eVSOvr60PmkKHBNDV+2TLRuRyPfg9FuLNTjS/xsxhsGK8ZHqW3PNdpbwFW0LCl4osutsPzBWqBa9bUC5LQRbpRlXaP44erp55v63YYcvv10l9eDOtEc+enCHHjEySfy6vlb8vqe6WeTYK1pIkZVfVtilSlgRffzbmnv1+QprMgDKNBHE0xuV3lc1y37eVinQMh0ayksrEE4a7JA5rotr2TMfWcD2DZFhMTIwwtoMxNrW1tYpUozKNG3v5ul5f1euldup5fB6P5J23ep6P/enp/Luqvq6uTinv/L1+3f/BWk8bP44Pu9fvRD3HF8ePnfvH84dyPfkOkop2r9/UhzZ+ycnJalODt/vP71t+x3fLOCMpRqUUGVFtg+bNxlAr0bSnJ/8wMgONfyRM/eDBT//xtt5/b+OFr1vHkx4/pt798GPw2/H9Eej42YbvrqeL22EdGJjyi7aMl46NVZPRW6Bi82bBOBLvoYXjLctalBWhk427IEk67ZcWqQg8cHP/z953gLlRXd9fb9NKu9pevLv2unfTMd2mE5IACQTSCP+EUAIhgdB7IBAICWB6CSEEklB+KYSQhEDoBtOrce9lvc3bi1bb7P89T372WNZqNTPSSiPd9318iyxdvTfnvRnN3PPOPYqgW9E5SHezkgwkGXzMLuExTuBxrOjcqsoilnL5RHiM/ZVJvFcbd/Vpi9b4QIjdMttDv+dSkMt5PLqdymUbv8xeb2d91L3j35j34zG6qdozin6+pIeJvPg+5EULg1T9HuW9x2t+34I0+uH/NkZ9t+tQuF7M5WyOHJtLv3y/nj5u6NklkZCqcyHHLQgIAoKAICAICALxRQCJ9dnFboIiZVlLj7pP6dE72WI4NDdXxnj4mGq6/cNGWtwcqPYgLTIEQDxOKWRF1fbyjPlMlj189FhVlvBarnLwWeOueHr5wefZEyeq8pgLa6NXmjx4tN+fVUSnTyuif69rp3uZfDK20UxS/faYsarSyHmvbop62cjIkNv5qTzG7C5W4lViXF800XOr2wm+bLceWkEruEoEPNuS4YnvMN7AdwOX7oRnEPKjWumA/A1IDggPQDJEkr/A56IdD6Ub8mpW+x/peK200/iZ7V/Ho6wi8ogSH/n8a08u5Put4Gc13lg5C/MHEsJM/8kQr5WlVo9fx4P8BglvFr9496+vn1bHnwjx2BTR09MT8DgDS4yD4X8geAbl5OQQmLfu7m6CNA0sG14jCO+73W6lRIOyDK+hTMNOAYkfGj8jXlbwk/id603wM3/+pcL6wU1Uz7Y0emht3y6kjtkHApSrQPnBH47n3QXsx3UPk1XNfYFHALwHFRX8uj5vH6QnmajrjvJD8kmsGPtSeQbdxwqzlext5maSbDZ7qf2Ax7OCyy8+wqSVjwk1lJQ8hMcJv6lSLuu4komslxr66QseV6waSL3ruEzjFv82enhtgMRDO42JM6j1bmUi0di8PMap3jT6pHUwKR6iYoWrE773MF5r3+c1eBc/EL/Engcj1bALd4/ibDpzdjG1+gfVQ3ptV2yI4ZE6JulHEBAEBAFBQBAQBJyLQCkTBWfxfUm1N0uVrf6E1Ui9I+gDdeBoD8En66q3a2kDl8mTZh4B3F/eePBoOoBLg/+WyxL+nb11jS2dSQmovGbyPei3/rMuJqU39bPlvuxphlKS97ISzmconYKNk7fPq6LxXD7xl+810Pv1gQ2K8EA7hj+PzZUgq/69tn1E1h9UebccWklTuWQkfIgvfL2Gmrb7EePf7uCxnjWCm+vMz3pkEeWsNLxjbgWNznWp/CaUCMiHIt+JfCgqCen8p8/nU+97PB7yer1K+QXlED6PHGsqxON4kZ+zevxW4tEf8AX+iRCP9ZCXlxdy/o35cl2Zzcz4I4lH/8BfK9eM6w/xWhkZqv+Ojg71vsQLflbWD/gikHpW10+043E9xvmA64Ne7+HWf3D/wfEg7xRxhlKN+CIwupEw95r5hcIMSjM0MJ9QoEn88My/4BfwrErE9RNOaYl1jvf1/GmPP+P6d2K89ijE+Wtl/Hbjo40feJxOLiMIpVgDk152GtRbIMjWMHl1L5NYKItxEJMH32H/rsXtA/TY+t4dvmN2+gmO/d1+OfQxE00gpoztS+WZ9E0mqF7dwkbV28skRrPfSL/rWB4HiLIXuPwilG7wYvsWv757daA8ZDm/hiIPZS6XMNFnp3RmpGOSz8UWgTyuS3oje+etbPZxGZv6uKi+YNZ+wV6ltEdpNv1hSQst3NxF/hFMUsUWYfl2QUAQEAQEAUFAEEh0BOBDtXepm37M9yMbOnrp7k/i2nSmfQAAIABJREFUV5ru/L1KCGqkX3DpvjhX7kv0adttfNlcXvOqOeU0hwnIOt6M9eflLfTGpl0VZcePz6NLuazj35hQA7GGhg2UiEWVk1gTpVDB3cbE3Vj2EHuACbUXubQk7oV/xCUdj2Gvu7rufkXmQe21hD3Jfv1hQ8xLOH5rWiGdNauYnlnZSnuXuNUGyltYadnsH1D+cfcfNZauW1irxuPUVsh16e86fAzlDPrIxyIC5EdQxgtKKe0RBeVMJJW2gIHEB/BD2Upscobyzgp+yRKP/Hmkld6M60cfvxPjkS/E+EHKWBm/k+PBj6BZPf54xkNpCGUtGjYLYFOAmflDPDzG8NfJ8V1dXYFSjSDOMCE4GLMeZ5o8sOpxJvGsFOEfD8GvX92MJPL6C+VRZmb9SvzuHmexwg/k2bruQfrNil4uo2i9WASLpegbVVl0HJcgXMYEEDzMjmYy7T91Ac8u5udi0u7ey6MUbjcv21W9hfEcx6TVyTym17aTZzYOL6Kxj/OkcanFdD72QcY0QERCdQal27eZQCTWkbXxRtdHWQW3hjE/qSKTQKzl8GDxMPU/9l/7G3ucSXMuAigLeuW0bOrt66eL39xM/gF7hLQdJFAWaUZhNv10n1Lq5QV216eNstPaDqASKwgIAoKAICAICAIRIQCVGcpHl+dk0P2fNdGiLfEtH60VU2v4RvwPS5ojOgb5UAABkI4nTyqgp1a0cDWDrTQ+L5PuMZRI/OqEPDp7jxL2qttK572ySfl2wdfrh0waQf01wA9g/9vQSf9c0xYz0vK6A0fT4WNy6SEm7Z5l8i6dFXK/4NKBUMj9cVmzKpHYxcQZxnUTlwv9hD3G4HsXy/an48fRJiYab2AvuEwez4V8Pz6DFXkgb49g/7hTJhfQyc+vjTmBF8tjRHnGQytzmeTZNT8V7FGmX1v1OItm/HAeZygTF2780Yo349FlPP5k8DjD8Vj1yHK6R1iqjz+RPc60J2I4j8Vw40+UeJDuEGuF8niMZPzh4sXjjH9RxaOtVt1XhPIYs+tRJx5l4lGW6B5tH7QEVGF2PchQInEul2fEzsKXGgboX0ycxZKwOoWJsa8yAXU/K7g+bdu17CJIq+u5VOJoNhB7elMvvd5oz89tqAePAlYYfYNVZPsUpCvFWD6/Xs7k4V/YP229bydxAhXcJiYU4QP39cpMmpWfQS8xWfYeY38CHwNUe5cv4hIKsWIZY/nkJN+tEDiR5xHlQ695ezOXIkoMLw3s9v0u73qdxwkFJC1e3dhFHX2xK1EqS0EQEAQEAUFAEBAEUhMBD99zgMA4bWoBfdTgoyeWtsSsbJ9ZhKcUuOjXcyvp5vcb6FMuFyktPALYgPWtqYX0A/YUe3VjJ93FisF89jG758ix9F5dN3uf9RDKJh7HZRDXcwnMq7kUZjuTZiCrLtu/TCnOUBqxvXdA/dsCrn4Q7EkWjTk4ZUoBnbtHMf2TyTGUKMdezTNmFKl732YuW766rZfu5NLp+t73p3uXKiXk+eyBZmfTaLixoyzki6dMVl5+b9YE1HnwjDtvr2KaU55Dxe50+iOfG08tb40GBCP+HSCiUX71q2NcigDRSg/kE2PhUWbXIy2SSl8Acajxj3S8eJyVKKWZGY8q4/zZ8Xiz6lGm+7canwweZVCW4vjtepTZjbfqESYeZwGPSqv4oUzjLh5n8DTDxRMyWoBrZBahlEGDLA+dIhg/HrjY688Hv5b4zB1KMsHPOesHZCLWt9X1K/GJhR/Iredq++jfrA6z07L5RvrSqdn0Bqu8FjbHhqgyjg/eZddOdytlFzzDWrb7q+Ez+LdzJ7jIxWOC/9ozXLIx2g19XDiZ6wIzWQaftS4mDGeyxxo831Ca5M6Vflq7XX0GUgUqOLQsHhNUclDmoVWzWu3q6dl0w5IeLuEYI3letA9evm8XBGbnp6u18OBnjeyf0JFQPnVIXqBE0TUHlBOSWtfzblfxPpMFLAgIAoKAICAICALRQgCeTjcfUkE5mel0I99nbOrq43xItL49Ot+zDxM9F+5dQuewMgpKKGnhEZhT7qHjWVF22wc7SxseWplDUHiBPAGEr2zsoIdZ6dXJuy/x3rX8Hnx24SmHe008D8EH6z4uTfirD+qjvrEMG8T2L3PTwtpude+Nso0PHT1W+YndwOsQZSYrc7Po4jdqqIXLJF5zwGilhANxFss18LtjqxXh+MyKneQYQ0bfY1JvblUuXcSeZ744Vqaws/ZBjgPXNEYcm4OR90S+U+d3hsp/aiUDSBEop5BkR1m2kYzHeGGDYrX/ZIjH/OD48dcs/vg85i1a8XpzeaTrJ7h/id+iTuVI8dP5dj1/ZvFDvCZXsH6iGT8UX6KvJ7h+hOvfCfEtLS2KFwI5FYxfJONP9PhNmzYFPM7Wrl27DeZpOEiQYzg4kAe4+KImZfDB6h8PlNUDOHhtJIeGi9c/LhKffPhhvej1MdT6CTf/Ei/4RXv9wALpiQ29tLBpwFbSnzmkmJVmDHWTvycTFucwQQalFlRzmqg6jEskHszqt7uYvMKuyVj4h1Wwmg1+Vr9kEgxqMt1Aovxo+5hu5/4xtqKsUXR4aSbN8KYrUvFNJhd1O5UVaxXZAfJNmvMQKHaNoiuYMF7X2hM3X7NIUMMO2K9MyCf4LmAH7F/Zd6GNdwdLEwQEAUFAEBAEBAFBwAoC8JI6aVI+nTAxn/6xuk0pf2Kl5LEyPmMMiIufcQnJHCZbfvMR744W/9dhIQVmwRxjPpNTIJ+amZzazOQYCCvcYz7CZBGIqyve2kzr2nfdsAgPMjyPXflWoMpPrNoeJdk0n323Ll+wmT7jEqH5TOhCZTbak0lPsj8b1HAo3finZS1qCBhvBZcUhToumm1uVQ5dtE+ZKh+5lH3MSlhl9kVTwM8MY4I6z4kN6sFr55SSr6NNKUt0/lPns1DmDPlOkCvIf+IvlEPInxrzV8HkmjEeyWG0UPFDJZcTJV4n962OPxniMX+aXAme/+HmD8cv8c7Gr7W1dQc5ZGb+wa8gv5nK8Tg/jOSYGfxga4Xzzm488Mc8mL3+ov+Ojg6IywIeZ9XV1UpphqYNLPEaF2v8eOAvXuOgjWX/9Ofx11gW0fhjYyXemDyXePP4C34B5ZPV9Sv4JRd+fbx37MalftrSGz9vJisPEVNz0+lnU1xKyfVWUz95uBzG/oXp9Fv2E0MZSjvNxaqyL4/OoudDlJ2cnJtG17Di7erFPdTAqjZjm+FNo0umuumTtgF6aM3OhzGokpoZ36dYAYcHyOO4ROMxrES7hRVzrQbFnJ0xS+zIIQA1148muWgfVhqe/uIG3mVrb72N1MhvOKiC9uYdutdvNyaXfdcjhbz0IwgIAoKAICAIOB8B3P+M9Wap8oebOvvpSi5TnWgKs1Aou5jhefS4avrdomZVPlBadBD4BpdM/NGeJbyBrJZLOe5eChMKrGa+R74qxsQZyjDePq+KvvKPNbv4h/2EyTMQvBu4rOQ5L29UB+1mAhUkWyFvhPzOf9bb2jgaCkX0dy77v+H5FLUrH13cRH9Z0RYdwOPwLTlMkmMei/nhGMofkBwgw5BHCmX7Epz/NJJlVuPRH5LDduIxLsSD5DM7fnzeyfEgJ7TSz+zxIw7Hn8rxwA/rHeunr6/P1PoBbqkeD3IFilOr+Em8Pfx0GUyr+A8Xj+qMXLJz/qg1a9Yo4gwXGTBxbrebYLDm9/tVfV8YXkL2iNdg+vA+DAC7u7sV+4bXeXl5qvajxAt+sn4S+/zxeDzq/LZ6/kY7HmpXGDJGev0I7j/SeJA3d67yKy8upzQ8vE/ISaOjmYTCX/B+HzJh9kpjv23ftmlMgF08xU1ftA/S79b5d/m+En5wuHmWm16s76PnawM7LnXDM9J5E108Hi5dw4q0ju3eZV9jf7MTK7JoCfugsVWAKiX55MZeWrO9pKNTMJdxqmdgOn40z+foDPbMqKcP6p3jmYESO/tzCZ7vzSik9bwrGD4kW3jnsDRBQBAQBAQBQUAQEATCIYCyjPCRmlWcTc+wev1dLpPnJPXWtCIXXbl/Od32YQOtjLLSKFVXzm+PGUvtXK7xClZ6BbdTmVSDJ9YtXPLxbQNZWZydoci0aDZ858M8Fii9XuNSibqBMP0qV11Y2uKn5fwfFHKX8xo4aqyXVrIPGj4L37ZV/P/RbFW5mTSOCeZM7hC+f92xKIESzQEP8V2l7gz6JZdiLU3vo9zcXEUaQFmG/ALyn1yeS+U3kX/Q+U7kP1E5S+dLjflPq/HoD/lVO/EYL/IpVsavjzeZ471er8I31PxFcvwSn7r4ab5jqPUDvgRKpqHOn2jEY/2Brwm1fsP1Dz4H61vireOHn4/29vb5o1atWrUNk1lVVaV+UrSBpK4pCuYOChyzBpapHK9l1cDNCn4SHygTKvjZXz+o0QsFqJnz17j+kil+adc2uo/Js+1czwjcjiduF8xt0bfGZilSDkTc32r6aGA7QwaPs4unZNMYN5d8WeHf4Vmmj+aI0gz6WmUW3cLEWdN2NRnIsq+wgg0EHzzOXmBfuW4pFZO4CyDMyFCqE950b9fANL1xt1I2TjgoEGjnsKn6kZw4eGxxM72xqZP8sh6dMHUyRkFAEBAEBAFBYEQRyOLk/0Fcqu0CVu981uijez/b4lgi4PTphXRQRY4qHehUr6kRnfxhOrv7iDG0xdevyDFjm13sVqrE1UxIXcQ+Y2jYXHjalEL6MvunXcheXx190StbiE1tp/OmsJMmFdDjS5rJxw+zffx8/z5vbhvcXnMS974/Ya+748fn8TpmwofLJlawF/DkAheXcWyjx3kzWSz9zxJp3iIZSzorZeCTfFilR1XWgnIMygMoR1C5CHkoM5W27MZDuaOVJ2b7x+fRtHJC4s3NH8puQvFnFT8nx+O4sV6QL8TxgxQ2u35w/Fbj0T/icb5Z6V/iA56MUMpaxS843kylQeDv9Hit1NX4BR//hg0bdvU4w0midypg54R+rXc+aCZTK8+w8wJKEbxmBo4yMzNTPh5MM/Cwip/EC36ptn6wMwM7IXD9iGT9G3d+aaVapPFFRcWqxOAjXOrQoRvjInkOiPgzGXjAYx8ylFT8DxNdz27eWbd/EpdrhL9VCxNjD6/tpQ2+gFJPPbhVu2gP9ju7iYmzbs22RdyrfDCREcjjRXHltGxq6u6j67jcoZOTLnggnsheFWfMLKJC3kX+GCcaPuVEgjRBQBAQBAQBQUAQEASAwIyibFWKD4QC/KGWsG+Tk8mFTCZPLtmvjDpZJfXg51tkkm0isB9XMQC5gnviZS0B1dYRY3Lp/L1KycM7DS99s2aHuu+osbl08X7ltJQVXiCp6rr7o+q5C2JsvzIP/XSfUir3ZNAi9jq7ldWF8GRD+zZ7/f4/vud9lVVm9366ZUdJx9NYGfdDVsZd/Xat8keTBu+6UXThPiV0OG/69LAaA/kIVNZC/hPJ01DKEeQ78T7yD7pSF14blSbDxSPfAaVaKsZDKQNSMl7Hb7d/ibc3f3bw03yD1fUTjXiMH+ICs+sXSlJcT2IZD74G5E+o608k/adiPK73mt8a7vjxWSYHxeMs1E4S8bhKLo8rsx59Mv/JOf9qJxcrGf/O6qr/1vfLcwMj4OZdtudOcNFsJsKe2NBL7zQP7FAYHViUQd8f56IeVuo8V9tHm1lJVsUqtJOrsug5JtkWNEW3DIlMSPwROGNcFs0pSFeJgLVBBujxH521EeDh+LjxXvrG5AJaxMmMZ3nXbQ37lkgTBAQBQUAQEAQEgdREoIyJB5S4O6wyh15hVfrfVrbt4h3lZFSgMrrz8Cp66PMmekv8zmxP5flMrB7PKrKPuSRhCZf2m1aYrUixX7xXR+v4XhmbCqHy+/lBo1V5cJCWXi7F4c1Mp4sX1KjS4bFs6B++YxcwmfdhQzf94t16VqPtLLSv/dFu/6iR/rehY5ehgGjtN3w2luNMpO/+KlSB+5RRY0O9GhYq80AxY9VjLN7xTvcoi+f4xePMvkcZ5g+KSyiPrHjMOd0jTTzK7HmURRs/M5XWcP4He5wFx6OML1dlnD9q9erV28aNG6d+NLDYQTJg8ULuB9kkmF3ja+yUwMHpnRl4H0o1LdOzEx+qPzP9S/zu8yX4Db9+sVMIN0tW14/E28NPXz+ihT+uTyA/h7p+FRSX7iCJEukmPl5jQZnF8ydl0+y8dHqU1Xjvs48aGkqOVDNRdi57mo3m8n38HKj+7eG1fvq0dTDqZtPxOn7pN4DAXkyeXjA5m+Z/1ECv8G5Vo7ddMmCUl5VOX2YC7etMoL3Mx/dn3lneJ+Ubk2Fq5RgEAUFAEBAEBIGIEMBmmpMm5dFpUwvprZouemZFqyppl2wNPm1Xzimnc17e6CiftkScB5BLs0uyVZlEL6vMQEa+yWunbfu6gd8XSjqCgLqcvdCgAMvOSKNprGYE2RZrBSNUaDccPJrquwfoirc276Zyu5rXwaFVueq9payohJcfKkqUMnl8IZcnvZGJth5+nSoNXsjXzimlnKyMIfMFwfkzXYkL+SKoD9DC5RtiEQ/lCPKtVvsfiXi9+TzU8UfSf3A8SBjkp4G/xA8//0Phh/w98EMLt34kPiAe0OtXrz8jfvAQ1GVVg/ONofADGY/v0/hbjYfSDf0mYrzR5icYP3384cYfy3jgpZWCQ+EXrn/Egxfr6uoSjzN4uqEZlWdgzO14tIlHmXiUJYpHWzJ5lOG8DHW+Bp+/w3m0wdMx01tA97Df2Zru1HlQCPdAVOpKo4smuygvc5Qqzbi0Y2cSASUdJ+WmE7zP1jFeUp4x+R4tx3jS6Dr2NYMXGHakJnObVuSi70wrUomDZ1e10cLabhrkB1FpgoAgIAgIAoKAIJCcCGDjF8ruQX2O9vTyVqVCT+Zf/x/OKqbpfM/zi/fqHevZluircRKXBL99XhUTUdvo5+/UcbWGQDnHkWpTC110L5N2Gzr7VP8Nvp3VQFDa8VQu04jyjf9d18GlO5vUBsgbmWRzM7FX7c2iLvYuuJbLUG7uSo1KDOPzsug29qYb5etQ9irI/4EME4+z1PZIc7JHmd78b9WjTTzOnO+xJh5nu3q8mfVoM+1xhh94kEVodXV1itGsqKhQOxuMr/WPC5hT7LTQSjP8u8SnNn6h1ouZ9SPxu59vgl/o6w92fkBWa7z+mFk/8GhMy8mn65f2UCcbLEsjAkF28yy3Is9+vcJPG7f7mgk2yY/Az6Zk00xvGn37hfXUnoQ7r4NnEIkDGLtfx2V1sDP4Jk4qoeyONEFAEBAEBAFBQBBILgTyeaMMVDczWYV158eNSjGUCtXpXFyO/YkvjecS1a30Fy5FKS26CGQyvg8fPZYquTTmFW/V0hdMxAa3wux0uuXQSvWZF5i8euSLpqgOIpsf3m4+uJIeWtS0G2mH8o0/YUXZAlbH3fpB/Y41n8elRp76ygTC+oDv2UesikuFls3H+9tjxlJFbhZxAkGRZWiR5A+gJEFyFflO5D+1DYiVeOQvkEe12n+qx1vFH8oRzKPEW1u/dvDTZVCt4o94rfyxMn/xjAc/gnyl1fHHMx6iBYhB7Ixfl2G1evw6HkpJKADNzD/Gj8qJaHbiOzs7wYcFPM4wIUZDTOzAwOtsNsuErA7yNLzGRR4Xaxio4eB18tooo8X7Ei/4Jdv6Ma53K+s/keODDRFDnb/hxp9o8T09PdTa2rrL9SvU+HFt2ziQRfes7iW/lGxTPyoTc9LoQi7X52M8Pm8f5Nfp9NTGXtogJFpSPlOCQDqlMovmFqerEi6r20Z2p2y8QYXq7Cvsc3DUWC/7QvjoOfY/M+7Wjff4pH9BQBAQBAQBQUAQsIZAIf/Gn8jkweFjcunDeh/9nVXm8KBKpQYvt5sPqaD7Pt1Ci7lMn7ToIFDMXmc38uarMazaAhn79hBeciDOfrRHiVJ0HVaVo5R/v3y/nlr8sSsPCs+zI6u99LN9SpVfMTaHtfgD697LZcuvO3A0TSlw0cpWP+E4fvVBw4gr5aIzC5F/C0jCa/m49/BuU3lKnc8EGeZyuQi2G/j39vZ2RYrBRgL5T7yPMoF4H/lOvNa2NTr/oeNhY9PW1hYyHv0Zy74h+WsmHv1jPFCWhOof48X3DdX/SMUDPySrg/Eb7vj1+FM1HmX8sD6sHn8yxGN9Y/1aWT84fjvxyAmC1LPav8Q7G7/8/Hy1KWKo+cdvwC4eZyDFoCwDo2gsW4ifJONrrUTTNT3xvjb0k/jUwU//eBvnP5Iyenr9SHzg5kfw23n9iMf6wY3coq40+i37dnGVDWmMQD4rzi6fmk1FWaNoaedWeoRLNxpNpgWk5EFgupeNy1lt9vSKZvrT0tbkOTCTR1LGiYPrDiynKk6A3PPJFnqvrlvWvEkM5eOCgCAgCAgCgkAiIIASdcrja/9y3hi3VZUq3NDRlwhDi8sYvsobhE6fXkQXvL6JWmNI2MTl4OLUaQnfN97JJRr/urKV/s1KMmMDcQU1Gi+93UqBo6ziFiaxbuY1Gau2Z4mbbjmskjZz+cbzXt20oxucF5fuV6Y2iz24aAv9c3U7/WzfMlYkttHGJD4/4Gt4/l4l9DUm0dGQfwFJAeFApDYQ+JxWOiRKPJRyyKtFkj8JNf6RjtdKOY2f2f51PMoqIo8o8ZHPv/bkQr7fCn5W442VszB/IH3N9J8M8VpZavX4dTzIbxA4ZvGLd//wPMM8Wh1/IsRjUwQLMwIeZ2BpcTBaqZGTk0Ng3rq7uwnSNOykwGsEQckBjyAwq9iZoZUd2Ckg8QGlSyj8jHhZwU/id643wc/8+SfrJ/T66ejoULvOXmvaSk9vSt2H6uCHNy+X/sjh/xp7t6ZEOZtYPbwm8veCIL1qmps2tfeo3aipZAw+1Lzsywbrp00tUKbuTy5rUabuwqcn8iqWsQkCgoAgIAgIAgEEQFjswaTBd6cXUm4mV0xY0aKUZv2pUJcxzCIAYXL+npy0ZDJnPqujpEUHAai3cO88ELS+vjWtkA6tzKEOLn3+Xn03vbS+c8caRPnE83guvv78WuqLQbWTPB4Tykcyn0JXcvnIjUyeoWENoF+QqI8taVYev+gelSeS/fQ4Y0YRfXuKl7q7ugg5T11ZB/kkvPb5fEppABsHr9erlFtQ/iD/ifeR38T7eI18p9145FNRCSde/dsdf6h44IXjsYpfsscb8+VW8IskHpXigL9WrhnX73DxyIfh87GMNyo7UZnMuP4j6V/idypjEw0/8EUg9cKtn3DzF+14XK9xPhiv92b6D44HeaeIM5RqxBeBCYyEudfML2TMumYkmE8o0CR+eOZf8At4ViXi+gmntMRNJ97X86c9/vDvev07MV57hOH8tTJ+u/GJgB9uXvP5xvjpmkFa0NSf9A8Q0XlclG9xMgKZaUTnT3RRpYvox6/WUHtf7ErGOA0nJBGOG+el73DiY1mLn55c3ko1nf1CoDltImW8goAgIAgIAimDQDmXJDyZSYlDmLD499oOenZN+26ERsqAEeJAc/jGbz4rpJ5b00YvMpEjm4KivxpAVv1gZhF9izdgrWzlMves4oKv3ka+h3zw8ybyMcl2K5fNLOG1evp/Nyhyq4CJro6+rXTmrCL6gEm2L5r8tucGpN0aLr1e7wuUZ0Q/J07IpwtYdfXShg6659OmHUo43PNWsP/atEKX2jS2luPW8rhjQepFH/Hw34hjO6jCQ9cfwMoyRhX5Gu1RBuVLJJWydP4HcVBKaY8miTePH8pcQikG5Z4V/JIlHvnzSCu9GdefPn4nxiNfiPGD1LMyfifHgx9Bs3r88YyH0hDKXDTkS7GpwMz8IR4eZfjr5Pgu3nShSjWCOMOE4GDAFJrxKNPkgVWPs1SPF4+4TLXerK6fkcQvkT3KIsFPxr/TkzGURx12OhUWl9Bj63vp3ebU8j8Y6QcZ6S/+CMwryaAzxrmUz8LC2m7bD+nxP6LojwDeKMePz6OTJuYp4/RHl7RQO+8eliYICAKCgCAgCAgCiYEACKHTeaPLPPYxe72mk55f05FyPmaRzgTKV153QDld/nat2hAkLboI5DMJds8RVcor98btlRywPk/k+8ivMnHV3jtAE/JddMv7DfQOlwSH59nZs4rp40YffZnvN//OpRMfW9wc9Xvy/cs9dPPBo+mVjZ10HxN4RlLsLCbs4PULpVoN+7CVsCfbe6zSvIOVib0xUMRFF/Hw33ZwRQ6v9zLqam9TyoNwHmGovBVLj7LhPL7s9j+cx9lw/Ucr3qpHl3ic2fc4s+PxZdcjLNXjxeNsaI8z7ckYzuMxHH4jER/O4wz9Q2QmHme88wRNPNrKlAIskp034lE2SikrxaMt+TzaIHvO8hbQvWt6aXUXF6aXJggkIQITc9OUh90L7MmAHbDSwiMwPi+LzuQdxFXeTPo7l7Z5p84nBJosGkFAEBAEBAFBII4I5DIhcSCrSU6ZVEAt7Bn1xLJWWs1qGWnhETh5MqvymFC4iTdOdbLSSVr0ENCqvhWtfrqL/XK1qs/FJTKvmVNOIHL+wveRf+BSiZqTuuvwKprNhOYnjT10JROasWiXsa8Z5vyC12uorjtAmGbxmKBy+wafP1809dBdn25RxBnGchWP9WUm2Z5Y2hKL4YzId07ge/dbD2V1H3vRwQMMHl/I9+FvoniU2fVYi6TSF8DWxx/s0TbS8eJxVqKUZmY8qozzZ8fjzapHme7fanwyeJQhP47jt+tRZjfeqkeYeJzZ91jbxeMMnly4eEJ+jBqORmYPShV9smDx432QLJDd6c/jRwgXf4kX/GT9yPnj5OsHfB3TPF76zQo/1fTIA+WIPN1IJyOGANua0RXT3ZS5dZAufKOGuvtljUcCPsq9VHuz6MK9S2g0l7R5nNVnr27q3JH4iOQ75DOCgCAgCAgCgoAgYB+BA0Z76Cdcdg73MHd8vIXWd/TK73GEsILEue3QSlrV3ksP8eax1iePAAAgAElEQVQpKdkYIXARfAweeydOzKfv82arhxc1KfIJ7YwZhfS96UWsKGuj3y9u2VEmESUVr2UFINZxNs/LY0xU/YNVZ2hFrPy69ZBKuu2jBl7f9jy4ce96OCsyz3+thhq3l288ttpLINRwL3s3k2ZGFdrx4730s31K6eR/rXek/3FFToYqS5rZ101QEgTnK1F2Eclknb/EZmiQGSA1oHxC3hNl1dBC5TsTMR5kIPKzVsefDPGYTxw//pqdP3we8x6teOCpy9RFsv6C+5d4c/iBr1DXze3zbxY/ibeHH8QH4IlC4R98vQx1/Uz0+E2bNgU8ztauXbsN5ml6JwYOxkiOBR+cPvlR1hHMJ17rxYadHMPF6x8niU8+/Iw3F5pcHermItT8S/xOMlrwC5Dz8Vg/yrR1lJvuX+OnLb3ySBnBs6J8xAEIgPz57lgX7Zs/iq5eWMs7s+09iDvgkKM+RGCIHcMou5POD1j/YdXe21zqMtgYPuodyxcKAoKAICAICAIpjADzCoSScycxMZHnSqN/sY8ZSs9tldt006sCKpybuHTfo1wWEEonadFDAPeJIKWOGptLvv5thKoFo5nI+YBLft/+USN1bd+wtn+Zh244aDStZgLz5+/W8ee9NDE/ix7YXkoRvmPXH1jO6rQW+pBj7bRSnu8r9i9T/ml/XNZCGTzIR44eS+nsd3zJm5up2b9rGXKMH5//DvuwNfU4y76ggMusX89k5B4lbq6kVLtjsz/KhGkxAPKXIDVAliH/GY4c0/mYaMQjOYxmtf94xiN/q/O9VsYv8QOkyQGr+MUyfihyQ69/zF+4/lMhvrW1VeUlQ81fuOMHPwK+JJXjgQ/WjxX8oJQFKWc3HvhjHszOH/rv6OjAZouAx1l1dbXaeYFWWVm5I1mNkwWyQvzF+zhYvI8G2a/+fPBrvXisxmtyTuKt4S/4BZR/sn5k/Vi5fuH86eMb7C1bs5TyzOfwGu92HrYkNnkQOKg4g86Z4KI72bfgpQ2BXbDSrCNwMO94v5QTC23se3bbh43KiF3yd9bxlEhBQBAQBAQBQSAYAah4QCJcM6eMxrM/FIiFlzZ0CGFmc6kcxGUuUT7wnFc2KU8uadFHYE8mb+6cV0mfbemhy9/aWYYRRNYfjqvmZCDR2a9s3AV/EG9HV+fSaxu7dyjTojEy5okonUbRAHe6T6mbfnVYJZ398kZVntHYcL7N5/KRUwpcdMI/10aj6xH7DpSf/BWXZ5zk2UbZ7EmDPFC4fKXOX2rlGfKXUP6AJACZ5qR4jBcN4wfJZ3b8To8HOaGVgmaPXyvDUjle2xZh/fT19ZlaP8At1eNBrkCxahU/ibeHny6DaRX/4eJRnZFLds4ftWbNGkWc4SIDJs7tdhMM2qC6aGtrU2ZokN0pFQYzhXgfBoAoaQb2Da/z8vKUoabEC37Jvn48Ho86P6yuf4mPLn5Qy6IMQ6TXn2D8h4rHTcNWfrhY3JNBj63vZYPkEbvvl44EgagjkJcxiq6b4ablTT5V9sXpht9RB8jiF3qz0mheZS4dz6buzeyx8jf2rljc7Lf4bRImCAgCgoAgIAgIAhoBJO+/ObVAlUp+eWMHvb6pazd1jKBlDQGo5s+eXUSjPZn0C/Y7kxZ9BOCz9WMuKTqf/c60t1hlbiaXyqxgCovounfraYOhDCPKNV68bxmhhONlCzbT8tbYePYdw+q2c/cspu+/tHGXUowg7X44q5hOm1JAd37SSP9z0CY7jP3CvUvp+HFeamyo35G/5PJaKj+J53+dr0T+EpWPdL7TmL/E8z+UVcgPIP85UvHoD/lVq/3r8SIfYmX8qRDv9XoVvqHmP5Ljl/jUxU/zHUOtH/AlUDINdf5FIx7rD3xNqPUbrn/wOVjfEm8dP9wdtLe3zx+1atWqbZjMqqoqdcegDSS1ZxmYOygwzBpYpnK80QPOCn4Sv9NDT/Azf/4Z1w9q/GIHlZnzV+J3lomEgmRB81Z6cmOv7G6N/jOlfOMIIMAVjehaJs34h5zO/N/GEegx9bqAZ8ipnGj4+qR8+rjRpwzVsYNbSkil3lqQIxYEBAFBQBCwjgAIBShyTmXC7Ej2ZXprczf9fkmzeLJahzRsJBRRC7nk9HNr2uWeJUYY669FicSfHzia9itzc3nGenW/aHzvO7zmz5hRRP/iMuAPfL5FEcaNXCrRF2U/YpCljxwzhsm5Wlq1vVoCxnYMK91APkEhd+N79bv4nsUYGltfj2vG/2NfuW9P9irVEfIYqDyE/KWZSllQnkF5AOVIPOIxdq08Mds/Po+mlRMSb27+UbYT5eCs4ufkeBw31gvyhTh+kMpm1w+O32o8+kc8zlcr/Uv8NkK+F0pZq/gFx5upNAj8nR6vlboav+Dj37Bhw64eZ2AqsdNBKzf0a73zQTOZWnmGnRtQeuA1M3DqJEv1eK3Mw84VK/hJfEDZmMj4GXceBa//SOZP4nfu/HICfrgJ4BL19N+GQfpX3a7lLGzd5UuwIDBCCHx1dCadMiaLrnq7VrwsYox5uSdD+VTAH2Jpi5+9KZpld3yMMZevFwQEAUFAEEgOBKDi/gEnwPdl/6e3NncpxUtwKbnkONLEOYrJXP4S5Nn17LO1iD2wpMUOgYNG5yhvufuYFINHn24gfk6fUUhnTC+iF9d30IOLmlRliPnzqlT1k8sMZR6jNbr/x/2dMCFflW7f0NnH/r0eVrrl0iImzVCZoiXI9yxa/cbie47dTvh1tDQpzzIkP0MpP3S+EvkHXWnLmP9EZS3kM83GGytzxSteH6/V/uMZb1TaxXL8UOpkZmaq/LVx/jF/kRy/xKcufshPY/5BqptdP5ofSeZ48EUgn0Kdv5Ecfzzicb3XStPh+sdnmRwUj7NQO1HEI0w8wsQjTTzijB552E3x2IY+WtgkPgCxeOiR74wNAtO8afSzKdn015VtSgUlbWQQgBH86dMKab9yD/2Td3G/yuWlnGawPjJISS+CgCAgCAgCqY5AYXY6zeWk/bemFdCKll56nO9XNnIyX9rIIHDU2Fz62sR8uvadOuqKsrppZI7AGb3sVZpNtx5ayb64DUpJiYYSgyjNeNX+5bSES33fxGUzMQd7sT/a7Uxo3vFxAxPIXVE/wEzuGOfbUWO8VOBKp46+QVbA9dDvFzeTb2Br1PuL1RceyH7DICPTWK3lZI8yVAayM36ne5TFc/zicWbfowzzB9IayiMrHnNO90gTjzJ7HmXRxs9MpTWc/8EeZ8Hxubm5qMo4f9Tq1au3jRs3Tv2eYbEjWYzFC7kfZJNgVo2vwdTj4MDMg33D+2DqtUzPTnyo/sz0L/G7z1es8cN6AJOsZbLB/Q3XfyLEY/3iZsXK+sH4Jd46fsbrhxn8tTIR8agpbJw/XJ9Afoe7fpmNx/WxB7v/VvlpTZdzHihi9aAi35v4CBRmjqIrp2fThja/KgkzIHUDR3TSuHojlXC5Keye35uN2LGrF8lAaYKAICAICAKCgCAQQAAeZl/jMscgzP6wtJlquwZokDerSRs5BEDeXLFfGWWlp9GtTOrI/WJssAfO35xSqAirH79Wo3zPQJpdc0A5Lef1/3NW/XUzaQZS667Dq8jN/sTnvlIT0/PBm5VOHu6nZ2AbdTJ55qQzD1Ue7jtyDA12tqo8QLj8JZQQyNcgP4DKRmjh8gXB+atoxWOcyJ9a6V/n28zEg8RAfldXBkO+TuIjx99p+Gnxh16/xvHD0w8t3PzHKl7ne632n0jx8BDUZVWD842h8IMSC/OB8xfNajzmD/1KvDn8gRf4qXD4GW2KIJ4xnj+IBy/W1dUlHmfwdEMzKs/AmNvxaBOPMvEow84LXDzj7dEmHmfR83gbxdeFPubM7lrZQyuFPIvNU6V8a1QQAGnzg3Eumpk7ii7nEo1G8/GodCBfYgqBvZg4g//ZJC6J9ML6dlrAO43ruvodlaAwdcDyYUFAEBAEBAFBYAgEyjjhDYXZVyZ4FVH2r3Xt9GGDjzdhCmTxQgCqv9tYDfWXla1KJS8tNgjAS2xKQRYtY6JsWqGLbjxotCrLCLXfZr4vRJvK/37H3Ep6ZkUbPbUiQPLoNprPHfiepfpeuAl5WfSrwyqoODtDkWbwpIm3R5nd/sXjLH4ebU72KNObx616tInHmfM91sTjbFePN7MebaY9zvCDDLIIra6uTjGaFRUVSklkfK1/nMDEYaeGVprh3yXePH5alm0Vv0SKD7Vehls/xvFL/O7nW6zww84NyFKt4h+teOP1w8z86/5HOh7Xx3Y2PfvF0h5qg/mZNEEgARE4Hr5mVZl03cI6VXpFWvwRwE5jlMO5ek65SpY8xyUc/7isVXZ2x39qZASCgCAgCAgCI4TAt1lt8x0uZbyxs59u/aCeGnxCAowQ9MN2MzGfyQgmzy5ZsHkHiTNskHzAEgIVXNL7oaPGstJrK539yialNNPtTK5UcNqUAvrmC+t3lM4E4Xbu7GL68ngv3ftZE728sdNSv8kQ5M5Io98ePYbc/d0E7/hI8gfYzIzkMvIGyF9ikzuSq2iRxiO5iryJ3XjkX5BHjVf/dsfv1HgoR7AOrI5f4s3jZxSjWMFPx+O808ofM/OXCPEQU+C6Y3X8To+HEhjN6vHreCgloaA0O//RiO/s7AQfFvA4A+FlNMREGTNtmAZZG+RpuiwjLvYwUMPB6+S1UQaK9yU+tfALNtQzO/9OiDeu9+D1H8n4nRSPm1CUMYBhoj7/zYw/WvFut1sZcOL6Y6X/WMXDqHkLWy/cvdJPDb1StjEZHsKS6Rgqs9Po8mnZtGBTpzIYl5I7iTe7s4qz6fhxXrWr+N16H722sUv8XBJvmmREgoAgIAgIAlFAACTB0WO9NLcql9a297JnUyd93tST8qqZKEAb1a/ABp/vMqm5b5lHKaBA6kiLDQIMNR1ckcPE2CAtavLv6AQbrP5wXDU9zUqzv7A/Mdox1V46lYm0Clab/XdDBz23up3qmXBOxVbEykh4mk0rzFb5SJBZLpdL2TYg/9Te3q5IMZRlRP4A76NMId5HvhKvte3MSMbr/Gm4/mGD09bWZmn8OF4cT7zjgT/IimD8cfw6XxwKfz3+VI1HGT/gY/X4kyEe5yvWr5X1g+O3E498J0hVq/1LvLPxQ74Z5OxQ84/fkF08zrDzAcoyMKLGsoX4UTa+1ko0XdMT72tDP4lPHfxwccLOHeP8hyp7OdT6kXjBz8nrB+t6c89W+tXyHvINpuKjixxzIiLgSiO6ebabuvwDdD77JwhploiztHNMSAD8bJ9S2oNN4F9Y10F/X91GrX5neUwkNsIyOkFAEBAEBIF4IABiII/9k74+OY++NrGA1nX00W3sn7WFy8xJS2wEbj64glayP+6fWRUvtTVGdq7OYlXZ0WNzlQeai+uuX7V/OU0vctF6Pn9+8V79DsIsi9/DOdbHZR5TZY5wzLccUkFTPFsVwYCN/0iyR5J/wueQr8Rf5B9AUpiN10qHRImHUg552UiPP3j8Ix2vlXYaP7P963iUVUQeUeIjn39jGVAr+FmNN1bOwvyBNDXTfzLEa2Wp1ePX8SD/QeCYxS/e/cMzDPNodfyJEI9NDSwMCXicgaXFwWilSE5OjlJ6dHd3E6Rp2MmB1wiCEgVKDjCr2NmhlSnYKSDxAaVOKPyMeFnBT+J3rjfBz/z5J+snuutHG/TC6+ze1Xwx5QcXaYJAvBE4vTqLDi5MV75mK1t74z0c6T9CBCYXuOhY3lG8X7mbVrDvxV9XtakkiTRBQBAQBAQBQcBpCIzJzaTTphYQ1NWLm/304voOWs6/bdKcgUAlz9+dc6vogc+30Nu13c4YdBKMEkTz3YdX0YpWP7X1DtJRrNLE3yeWtdAHdT4a4OQjPnP69EKawWQaiCTcMz6yuHmXUo9JAMVuh5DNx3ollzo/rDJnR2Ur5IPwPO7z+ZRSwOPxkNfrVcorEGvIX+J95CfxPl4jX6krI0l89PAD3sDTKv4SH1v8jPn6UOu/o6NDnR+YP618M54/iRBvVJaiEp7x/I1k/BK/U5kbbfzAF4HUC7d+wuEf7Xhc71E5TV//sX7N9B8cD7JSEWco1YgvAhMYCXOvmV/IoHXNSHwZFGgSPzzzL/gFPPMScf2EU1riDg7v6/nTHn/4d73+nRivPcJw/loZv914p+OHHTiftQ3S79YJeZaMD2pOOqYZeWl00eRsenxJiyJepDkPgVIuw/ODGUV0wGgPLeRk1T/YBw1m8aIcdN5cyogFAUFAEEglBDivTVVMuHxlQj4dOSaXlrT00O8Xt4hXlkMXwUEVHjpzZrHyOzP6bzn0cBwxbPjfgjjrGdhG/Vu30b/WtSvVn27lfI/4S1ZcVeZk0ia+N1zR4mcCjW0VuHrBhW/UUH13cqo5s9nT7NzZRXRspUttUNfKDSgpUF4rkvwFPod8jfYog/IlkkpZOv+DOCiltEeWxJvHD2UqoRSD8s0KfskSj/x5pJXejOtPH78T45EvxPhBylkZv5PjwY+gWT3+eMYjzwllLhpsc7Apwcz8IR4ebfjr5Piurq5AqUbxONtZcxdMqXi0iUddKI+2cB5bkXj8SfxOT0QrHomJjB9+TN5tHlDkmTRBIB4IVLnT6Jrp2fRWTRfd8UkjE/zxGIX0GQ0E+N6SRnsyaV5VDp00MV95nz25vFXt2pcmCAgCgoAgIAgkGgLV3iw6c1YR+w656L+sLnttUxfVdfeLh1miTZTJ8ZzFZMXMIjddvbBWlQSUFlsE8rLSlKpqc2c/b5xqU0SYRj03M43umFtJFUxO3/XJFnqf/XHhQQdPtHuOqKJPGn10z6dNsR1gnL79x3uW0Ncn5TNpNaDIr6E8yobzCNM2IU6Mj9QjbCiPs5GKt+rRJR5n9j3O7Hh82fUIS/V48ThLXI8zfb0P57EYzuMM8RCZiccZ//iiiUdbmVKARbLzRnvciUeZeJQ52aMs2us3LS2dXm7kB53NfdQrXtpxerRKzW6xy/uCSdlUnU10EXacpqhheDLOvpcTJSdxsuAI3r0PX5hn2RB+Ge8wlt3fyTjbckyCgCAgCDgHAahApjNRdsKEPEK5YZT0+7+VrdTZJzfBzpnF8CP1clnAe1gBBTJUKhnEb1bTeUfVdQeW04FcjeDXHzXSm7xJzthO5vvEUybn0xkvbYzfIGPQc2baKDoZxzXFSx3tbcpWRnuU4TnerEeZeJyVqnyfVY8xux5p4nFWopRmZjyqcFrBww7r3o7Hm1WPMt2/1fhk8ChDfhzHb9ejzG68VY8w8Tiz77G2i8cZPLkgA4T8GAZsRmYOSg99smDx431cdCG705/HyYwfL4kX/GT9JM75A2UXathaPX8l3hx+XFWDnq/ro+dr+2Pw+CBfKQiERuCbY7LoqLIMOv/VTaxOkrWXjOvEzQnKgzhhch7vukX5nj+y3wV29EsJx2ScbTkmQUAQEAQSFwGoog+pyKEfssKs1J1Bj3zRTK9zIt/Xv3WHOiZxRy8jM4uAVjTd8G69eK+aBS9Kn9+71E2/YbXZU1x94PGlLbt960X7lNL+Ze6kI86gMjuf73tH8ZUFyWudb0TZRCSD9WuQaCAjQEpAuYS8B8qioYXKVyZLvM7H6s3AeG3m+CU+kM8GflgvWE9W8UM81h3iNbmry9QF58v1+jPiL/H28ANfgWYVf4m3hx/yzeCJrOKf6PE1NTUBj7O1a9dug3kaTnLsxMDJbCTHgn9c9MmPsoZgPvFaL7ZI4vWPm8QnH37GmxP9YzDUzUmo+Zf4nWS04Be4mXHc+mHy7O+sOnu5oZ+kqkmUnhjla4ZEYLo3nS6akk3/t6KV/sRkirTkRgBG8MdWe+nwqlzK5ZI+IM/e4IRlE6vRpAkCgoAgIAgIArFCoJB9lOZV5tKRY3NVOegFtV300vpO8nG5OGnJjcCJE/Po1CkFdPGbm6nFP5jcB5uARwc12Q9mFtGlC2ppVduutgAzi7NpPpNq/17XQfd/nhylGlloRl8al0c/mpVPvo525YmFMlt6Mz/yjyAlQJYhfxmOHNP5lESIR3IYzer4nRyP/K/OF1s5/mSI1+SA1eOPZXxwvi0UuReu/1SIh78ijjPU/IU7fvAj4EtSOR74YP1YwQ/Xf5By8Yzv6OjAZo2Ax1l1dbXauYEGg03jyQJZIX50zBpw4vOIsxKvyTmJF/xk/Zg//+T8CSg/43X9QA4BfmcftkoyOwGfP5NmSFzFj27bw0NtPX10/mubaRCSR2kpgwDM4bHLGDuRn1/bTg8vamY/mW2y4z9lVoAcqCAgCAgCsUWA89eUxgnqH8wspG9OLaTVnLS/77MttLxVPH1ji3ziffu1B5RTR98gz39ykDOJh/DQIzqJiUsQZz9+ncuxs++ZbiCY7pxXRVO5ZOolTGquSJLzcv9yN910cAWhVCPK1On8JP6Gem1UokG5A5IFZBryAKkSj+NFw/GDJDR7/E6PBzmhlYZmj18rw1I5XtsWYf2g4pSZ9QPcUj0e5A4Ur1bxk3h7+OkymFbxHy4+Nzc34HG2Zs0aRZzhIgMm1O12Ewzu/H4/wWASZmiQ3eE1mD68DwPA7u5uAvuG13l5eYTajxKf/Ph5PB61PqzOv8QLfsm+fnB97GG52Z829NH7LTuNnZ30kCZjTWwEWGxEPxzvonHsa3bJgs3UKL5miT1hMRodfC+mcMJkbmUOHc4+aCta/fTqxi76sMGnSjpKEwQEAUFAEBAEzCKQwQnrfbn021H8uzKrxE0LWV321uZuWt7Sy9UU5LfFLJ7J8Hkv33j+5rBKtVHnRVYayioYuVkdk5tJDx41hj0E2+hJLteINj4viy7br0z9vZfJ7Jc3JMecwMft0n1KKK3PR/n5+SiPpfKLyB/pfCPyj6hcpPOVxvwjkv5QNqGaFvKXqRSP/APysVaOX+OVzPFer1eRQqHWTyTHL/GCX7zWD/gWrD/wNWbXL/gcrO9w8eB7oKQLdf5LfJv6zW1vb58/atWqVdswGVVVVeoftQGh9iwDcwcFi1kDzlSON3rAWcFP4nd66Al+5s8/4/qBASwUpGbOX4nfuf7s4AfybP5KP63pljI2I/d4mRo9zSnMoLMnZNE9n26hl/hhWZogAGUASinBEwK7wp/hBMsnjT7q6hPfGVkdgoAgIAgIAsMjkMtS9llc+u2MGUVUzKUZX+Dyb3/mRL2QJMNjlwqf2IsV7pczWXPV27VU0yWeuiM55/uWeeg6Vv219LKfF2+W24sJ7b7tnrf/WN0+kkOJWV+T8rPo10zO5rvSVeUY5B9RCUvnJ/E31GtjmTQoB6D8cGK89qS3Mn4cL5pWTpg9/lSPR9lPlIOzip+T43HcmH+cRzh+kNJm1w+O32o8+kc8zncr/Uv8NkK+Ekpbq/gFx5upNAj8nR6vlboav+Dj37Bhw64eZ2Aa9U4F7NzQr/XODc1EauUZdn5gJwheMwOnTrJUj9fKPKv4OSHeuHMneP4jGb/E79w5Jfjtev1ItvWD4+no30aPctnGxR3iCRCzJ60U++JJOel08VQX/ZcTWr/9okl5jUgTBDQCHk58zizKZn8IL03gncifbemhp9kDr1l8SWSRCAKCgCAgCIRAAInqb08toP3LPVTX3U//Xd9BS5p71SYMaYKAEYFvsN/WIex1d+07teQfkBvQkVod2Bw1ju/p4DFY4clk4rKPFrAKdGNnH5fpHqlRxK6fGXzfeu2cMnIP9uxQlgUrp3S+EfkTXSkruDIW8pFIfoZSTgwVr/OXqKxlJd5YmSse8XbHbzcex6/xtnL86F/nm63ER9o/lDqZmZkqfx28fiIZv8SnNn6dnZ2KlDe7frC+wZfYicf6xPpzav92xz9cPK4fIL9CXT/09S0YP1zvtdJ0uHh8lslB8TgLtXNFPKLi6xEl+Av+8fQoi/b669yaRveu8tN6nyjPYvfIlRrf7OISjZdOzaa0wQG64q06apekVmpMvMWjRAkfqNBQcuuTxh5lHr++o4+TXXItsgiphAkCgoAgkBQIuNJHUbU3S22yOJTL/S5u9tPfV7WJf1lSzG7sDiI7I41uPng0rWK/u98tbpbNW7GDOmW+eRxfh246ZDSNdqer5GcqepShMhAUO1aP3+keZfEcv3ic2fcow/zBaxDKIysec073SBOPMnseZdHGz0ylNZz/wR5nwfE7PM5Wr169bdy4cerHGYsdZdqwePGjBdkkmE3jazD1ODgwf2Df8BpMnpbp2YkP1Z+Z/iV+9/kS/IZfv9ipgpsVq+vHifHY+QBlJM7f4PHj/AZ5FO78j1Y81if61zJrvA7Xv95JoPvH51GT1zh/iRiPso33ru6lFZ2yezdlngRjcKDfZ1+zAwvT6adsEL6+Q8rkxADipPtKmMcXsJoA5Nn32Vy+h0kzlPV5mb3QBpJhm3LSzZgckCAgCAgCsUOA+TKaV5VDp/GmCijN/sJk2dusXGntHUwK5UrskJNv1ggUcRnP2+dW0vxPGpUyUZogYBUBqOjunFtB5O9SSo6h8o94/ke+APkJ5C/Qwj3v6/wXkvjIbyZKPPIVyJ9aGb/Ot0q84Gdl/cATEM3q+hmJeL15Pfj81XzDcOMfiXgoYXVZ1eB8aaj+QYbjeHD+olmNB/7oV+KHxj/49wPXf+AFfioS/IaKx793dXWJxxk83dCMyjMw5nY82sSjTDzKsPMCF894e7TZ8ejC+CXenkeccf4b+4geWttLm0R5ZvX5KqXj5hRl0LkTXHTfZ030H1YOSRMEzCIAEg0J06PGeqnMk07v1/XQ+/XdvHO8j/qFRDMLp3xeEBAEBAFHIJDBF/8J7B90IJdiPKTSwyUYt9IbNV308oYuGpR6z46Yw0QbJO4lzt+zhC5ZsJnLew4k2vBkPA5AoDInk64/sJwm5mUQPGWQf3OyR5nd8YvHWfw82pzsUaY3j1v1aBOPM+d7rInH2a4eb2Y92kx7nOH3FcwDX3IAACAASURBVGQRWl1dnWI0KyoqlBLE+FobcGpliJYV46/EpzZ+odaLmfXjpHjsfMDNnXH9mxm/xAfw00pV4BgJfnonh8bPafF+Vp79armfNvVIqTQHPNMlzBC5Mg7dNpu9Rzp76TIu0ShKoYSZGkcOBARaXlY6fYs9bU6YkEcNvn56YmkrvVXb7cjjkUELAoKAICAIhEZgn1I3nbNHkSrLCLIM1/oW/wATZoKYIGAdAXhuXbRPibqXuOn9ButfJJEpiUAFk2YPHFlF21hplpeXt1u+MTh/pDfzAizkD7BJHclRtEjzB0gu43uhVLMSj+Qq8hV24zU5aHb80erf7vidGg/lCdaR1fFbiTeKMSTePP4aP5x3wA/KHzPzlwjxEFPgumN1/E6PR+VCNKvHr+OhlISCzOz8RyMe/nTMhwU8zkB4GQ0xUQZNG6ZB1oZFitcgy3Cx1waOOnltlEHjfbPxwYZsEm8Of8FvV0PAWKwfnOx6vQev/0jwj0e82+3eUfbATP89PT2qDILE28MPhpP6+mnEv96/VZRnKfmYaO2gPVxX6aeTXeTaNkgXvVFLPvGnsgakRIVEIDcrjQ6u8LASIYfKPRnK5+b9eh8tauqRsl2yZgQBQUAQcCACs4uz6SC+ru/NpFmLf5Deq+umDxp6qKlHlEEOnM6EHXIm78K59dDR9G6dj/6xpl38zhJ2phJrYGV8r3kDK80mF2RRPW/Wd7lcynYB+Zv29nZFaqEsI/KPIItQZhHvI9+I19o2Rudf7MbjeR39xat/PX7Y4LS1tZk+fowfZeCARzziMX7gh/4xfyArgucP+WGdLw6eP+P4rcTb7T8R4jF/wMfq8Ut8obpeYP2bXX+Yf+TrQKpKfGrihzLBIGeHmn/8BnGVwvmjtMcZSDEoy8CIGssW4qfW+For0XRNT7yvDf0kPnXww8UJO3eM8x+q7OVQ60fiBb9UXj+t/VCecRKjV7b8JtbjXOKN5tjyTPrmmCy68d16eo8JDWmCQKwQyM1Mo29PK6AvjfNSJ5fy+v2SZvq00a980eRKFSvU5XsFAUFAELCHANQ/2SxNn1XsorNmF1OZO4MWbA6oy9rYu0yaIBArBKYXuej2wyroirfraFmL+J3FCudk+d5i9se7c14lebf5KTcnRyW5I8kf4XNQGuCvLkuGjf9m4pGv1PEgKczGa6UD+k+EeCjtkJc1gx9IST3+kY7XSjur/et4lFVEHtHs+FM53lgG1Ap+VuONylHgD9LUTP/JEK+VpVaPX8dj8wAIHLP4xbv/hoYGxS9ZHX8ixGNTAwtLAh5nYKlxMFppksM/ZGDeuru7CdI0MLF4jSCtRAEzi50ZeK13akh8QKkTCj8jXlDymMVP4neuN8FP1o/Tzx9cczdzuUZ4ntVK2cZkeR6M+nHMyEunCya56C8rWump5W1CXkQdYfnCUAgUuNJpBifDjhyTS1MKXbSqtZde2djFigUhbmXFCAKCgCCQSAjsXZpNx1R7+ZqdTTVdfepavYSVw1CaSRMERgKBY6pzuexzPl29sE5ttJEmCIRCAFUN4Gk2JT9TlVlEPgfPwz6fT+3093g85PV6dyiXkH/E+8gv4n2tDNKVhYLjkX/Lzc21HG+3/1SOh1IK82F1/iQ+tvgZ8/Whzp+Ojg6Vz8f5o5VvxvNvuHg9f1bj0T/6w/oZqn+jshSV8Iznv8THFz/wRSD1rM5ftOPxe6GVrJqfCrd+gvsPjgdZqYgzlGrEF4EJjIS518wvdizompH4MijQJH74nR+CX8AzLxHXTzilJW4A8b6eP+3xh3/X69+J8dojDOevlfHbjXc6fnbGX1JSSg1922j+Sj81819pgoARgYLMUXTVNDdtbO+h699tEF8zWR5xQaCElQunTsmnA0d7VP//t7KNPt/SQ1t6BmVNxmVGpFNBQBBIZQTSWWFQ7E6n2UyUQSHsyhjF12Q/Pc0bbOq6pRRjKq+NeB07fFOv3L+MBrfyM82nTXJvEK+JSOB+87gs+I0HldME91bK5rwj8iggz1AeK5L8Az6HfIv2GINyxW58JJWydP4H/UIppT2y0L/ED19py4gfymxqjyor+CVLPPLnkVZ6C4WfE+ORL8T8gRSzMn4nx4MfQbN6/PGMh9IQylw02M6gHKuZ+UM8PNrw18nxXV1dgVKNieBxZtcjTeL71Y85mF4rHnOC3/D4hfMIiwQ/iR/aIy6V8Stm2To8z4Q8S+CnvTgN7awJLtq3gBVnr9XQps7+OI1CuhUEAgigjGNVbiYdzTvLD6nIoWb2ynlxQye9zOqGAU6WSRMEBAFBQBCIHQJsd0qHswr4K+O9VJGTSR+xAhjX4M1d/dTBpXWlCQLxRKCIS/DN5xJ8jy5uobdru+M5FOk7wRDIZ9Ls1kMrlKdZA5NlevNxtDzK7HqcReoxpm1GhvJYG86jLJbx2mMsnMdZuP6Hiw/nUZYIHmF2PNYSYfyJ4FFmxyMM40/lePFIc7ZHnHic8U1DqJq/4tE2SikD7XrUiUeZeJSlskdZtNa/rhm9vmcU3b+GTZHZ+0xaaiMAr5IjSuFrlkk3v99A74uvWWoviAQ8ejd76Rw3LpfmVeVyAjeD3q3z0TucKFvV1isJ3AScLxmSICAIOBMBbFiYkJ+lFL9z+Xrb4h9Q19v/ru9QPpTSBIFEQmAml3i+ak45XftOnWz4SqSJieNYspnxh9JshncUl85yKeWBVY8y8TgrVRWbrHqEBXu0RVIpDEsH+VTtMWenf/E4K1GksRmPKiP+djzarHqU6f6txieDRxmUpTh+ux5lduOteoSJx5l9j7VdPM5QjxQyPJApMGDTOymgBIFSRp8sWPx4HxdNyO7053ExlXjBL3j9YCcRatBaXT8SL/g5ef2YuX6W8/UXpNkvl/VQi5RtjOMjXvy7Ls4aRdfPdNPHdd3064+4LAj/7koTBBIRgUyuz4TE7gkT8+jrk/JpK6/V1zd10V9XtXMpRykZlohzJmMSBASBxEcAZc1OmZxPXxrnJWxUeIGJsr/xdbWrfyv1Dco9QeLPYGqOkHOLdObMIppdnE3XsN+ZX9Zqai6E7UeNa9f8eRU0Kd/FZQ1rd+QPUfYQyVydT8RmVJAJIBWgHELeCGXN0ELlGyV+d/xApgFPq/ilejzWG/LZVvFDPNYt4vE9wFOXqQvOl4davxJvDz/wFWhW8Zd4e/ghXwueyCr+iR5fU1MT8Dhbu3btNpin4SRHzUqczEZyTJ/cweQYygKC+cTFQC+2SOL1j6PEJx9+xpsbfTMUvH7Czb/E7ySjBb8AOZ8K60ffrJWWltHq7q3027Vs6i7kWUo+bOayV8nFU7Kpv6+fLntLTNZTchE49KCRMJtT7qH9y900rdBFvQPb6KPGHuWHtpKVaML/OnRiZdiCgCAQcwRw/ZyYl0V7lGQrdVlOZjqtbe9VivMPG3qkHG7MZyB8B/D63K/MTR7eKLKitZeWt/h5o0icB5Wg3WNDzXUHltGq1j768/LWBB2lDCvWCIA0u2y/EtqvII1ycjzK20hvxkf+EKQCyDLkFyMhx5IhHslhNKvH7+R45P90vtjK8SdDvCYHrB5/LOOD822hyL1w/adCfGtrq8pLhpq/cMcPfgR8SSrHAx+sHyv4QSkLUi6e8R0dHdjsEfA4q66uVjs/0GDQaTxZICtEEt+sAafeSWIlXjPz6FfizeMv+AWUk7J+5Pxx2vWjoqKS2jjhfNPSHinbGOunugT8/u+MzaLDitMVaQayQZog4FQEyj0ZdMaMQjp2rJfaegfp6RVt9K917SrZKPlGp86qjFsQEASihQDKMoMwm1eVQ2fPKqZSJmfeYaX5Y0taaBP7lklLDASg/nvgyDE0mn/T8NuF3zCUIvyYN4ZIC43AGPZDvffwKvr1x41SbjwFF0k2bwKcf1gle5oFlGY6v4i/oWxU9OZ85B+xmRQkCcg05HFCfT74+yQ+QD6iAT+QjGbxc3o8yAmtVDR7/FoZlsrxwA/nG9YPKn6ZWT/ALdXjQe5AMWsVP4m3h58ug2kV/+HiUZ2Rf4vmj1qzZo0iznCRARPqdrsJBnd+v59gMKkNE/EaTB/ehwFgd3c3gX3D67y8PELtR4lPfvw8Ho9aH1bnX+IFP1k/w5w/fH1dy8qz37HyrLFXUsyp8sw5Ky+dLpjkoseXttCzq9uFXEiViU/y48zPSqephVm0f5mH9ip1K4+eRU1+lSDe2CnJ4SSffjk8QUAQCEIABNncyhzam6+Ho9kj8gu+Hn7c6KNlrGRq9Q8KXgmEQBarp/58fLUiy55Y1kLNPYOK6DyAVYGXLKilGiE4h5ytw3iNnz6tkC5esFlKNibQmo71UPKZaL5mThlNcW8lrzcX5a1UfhD5n/z8fJVfRP4Qlad0vtGYP0Q+EflGVMNC2S9jvM43JnI8SAcoq6yO30488rPAz0r/erzJHO/1ehUpFGr9RHL8Ei/4xXP9gLwBX2N2/YLPAV8TLh58D5R0oc5/xOP8wPofqv9kj8fvZnt7+/xRq1at2gYwq6qq1G+pNoDUnmVg7qBgwmvs6DCz8wNxqRhv9ICzcvwSv9NDT/Azf/4Z1w9qLGMHl5nzV+J3rj+7+Fldv2Vl5dTE5RrvWNlDW4Q8i/VzXty/v9w1im6e5aE3N3fRbR81xn08MgBBIBYIQGGxJyeLT5mURzOKsqm+e4CeWdlKyzlh3NG3VcqRxQJ0+U5BQBCIKwLMvZCXNxBMzs+ib0wuoKkFWbS2o4+9INuUaklK/sV1enZ07uHScmfPKqJXN3XSkpaA4n8Sz9mDrDZ7ckUr/XFZoOxgviud1VSVtKS5l25nRZVsbxt6/s7bo5gmMIbXvVNP/bLQE2Ohx3AUUGfeckgFTWOlWWNjg8ofopKVzi/ib6jXxjJn2PkP5QYqB6VaPJQ7Wnli9vjxeTStnJB4c+sHZUNRDs4qfk6Ox3FjveA8xPGD1Da7fnD8VuPRP+JxvlvpX+K3KU89KHWt4hccb6bSIPB3erxW6mr8go9/w4YNu3qcgSnUOxWw80O/1jsfNJOolWfGnSPMwKmTzG48dpbg+63274T4UDtvNH6RjF/id9+5JPgFzj9ZP8NfPxx1/vD1sMG/le5f00u1PVtj+KgjXx1vBH7CSrMZ3jQ697UaRSZIEwSSGQEQaMXudPb0cSk/HyjR2noHlJfPa5y03MK7+qUJAoKAIOBkBAqz0+nQihyC8qaQyZbV7Fn29uZuRZo19gyI72MCTW46/yhdzSqZeZW59PDiZqX6R5vOfp0oOXj/oiZ6fm3HjhFftX8ZjWdPuove3Ey9g0KdDTWVAZKxivFso38a8EugqZehRAmBIr7eXX9AOVVn9VMeKxOGUi4gnwjlma50FVzZCvkMJC9Dxet8T7Tjdf4SSrd49K/zN1b7tzt+u/EYv54vK/ihf51vthIfaf9Q6mRmZoZcf5GMX+JTG7/Ozk5F6oe6/oRbP1jf4DfsxOP7sf6c2r/d8Q8Xj+sHyK9Q1w99fQvGz6hsHi4en2VyUDzOQu18EY8w8QgTjzTxiEsUj7z6vlH0IJNndUyiSUsuBLAT/cujM+kr5Rn0My77s7a9L7kOUI5mRBCATw78V3Iz02kdJ2UHHLazO5uzlvOqculwLoE1xptJTUycvVHTRUtb/NTgG6Cufrn2jchCkk4EAUHAMgJQLMHbcQoryo4c46Uq9nmq7e6nd2q76ZVNXeQbkOuYZXBjHIjfoGdPGE+fsALwxvcbdvyGjmNy7JGjxtAfuIT2Myvb1Ciw8eMqJtmgqjn/9c3UI/MadnZQmvQ3h1UwrvW0oUPKM8d4Kcfl64uZNPvFQaNpcl4mlwkUj7J4eLQ53aMsnuMXjzP7HmWYP1Smg/LIisec0z3SxKPMnkdZtPEzU2kN53+wx1lw/A6Ps9WrV28bN26ckqeCqUOyGIsXix6LH8wmXuNHADJKMPU4OF2DGK/B5GlDTzvxxv6s9C/xO+cr1vhpZaBx/s3gn0jx2KkCslSPH+sb6z3c+jeO30nxmom3Ov5ox+P6gpq6keIf3L/T43H+RLJ+Oge20d2r/LSOvc+kJQ8Ck3PT6JKpbvon78Z9dElL8hyYHMmIInDM2Fz6EZdEwr73M17a6Ngd8Ol884pSPxXs+zOXd/7DS2aQ702/aPbTixs6lReQNEFAEBAEEgkBlPM7frxX+Ti6mTxbwCWX32JlGUiz9l4uQcvXMGmJjQDm7Tkmzm7+oIHeZqJTt8qcTPrDsWMVaQbyDO2Aco/ycFrZ1kvXcAlCp21UicdMnDI5n06akKc2iLX1iqI8HnMQqz7LmBi9fW4F5Qz2UH5e3o58oc4f6nyUroyD531UlkILl2+R+ED+1YifzrdaxU/iA/nqVMUPnoLI91s9/lSO1/lu4Af1kS6rOlS+2Hj9Ar+C1zj/7MQDfzSn9m93/Fbj4fkIfspOPOa5q6tLPM5CebaBMbfj8SYeZeJRhp0XVj3+orl+7Hp0Sbw9jzirHmeh1k8ji5EeYuXZJinbGKvnvxH9Xm/GKLpsajZ1+fvoirfrxDx9RNFPns5QHuc+LoW0gBO1b9d1s++Kn7J49/x+ZW6aUZhN6zv7uASijzrZQ8yJbR8u4ziHE5VTC7kcsStDqdA+4uNZ39lPm/g/EGvSBAFBQBAYCQSg7gWZMpGVSHuUZNNeJW7qZkUsfBo/avTR51v8ck0aiYmIch9ZLP9/9Jgx9JdV7fTvdTtLMkIt9ecvVXOZwXZ6cFGz6vVgLi98/p7FdNenTfTplp4ojyQ5vy6D8b1q/1Jq9g/SQ9txTM4jTa2jQqUDlC2dwfdn8IRB/iyVPcrsHr94nMXPo83JHmUgA+2MXzzOnO+xJh5nu3q8mfVoM+1xhp96kEVodXV1ikmtqKhQzKjxtTbwBHOKnSJaaYa/Eh85fmCucXNhFb9EjA+1XoZaP6HGL/G7n2/Rxk+XIbWKf7TjtaEkzoNI5j+4f6fHG8//SI6fnznpjpU9tFaUZ45+OoWfxvkTXVTtJrqAS/20YGKlCQIWEDhndhFNynfR1QvrlOIMqq1L9imhY6q9hFKg+Desr3Ne3eRY8gyw4LhcfOIcwEnLUybl0WQuk9XKx/UPTmi+vLFTKTukCQKCgCAQCwRyM9O4/GIuQTkDhQXUZH9lH6yFrE7q5YoAoiqLBerhv7OE5+GoMTmUzj90G7kE4ELeOGK14bfyZi41V8zfafQtm8YeZ9iY8uyadnr4iwBxBhIok/+TEo3m0PaymvzueVX09IpWVbpUmrMRqOANBA8cUUVbezqV509wviL4NXbsIzmJhvwXNgkjuYkWyfOvrkxjNV73j3Ehf2mlf4wfz+124zW5aPb4o9W/3fGPZHywmMEs/sZ4KE+wjsyMX+J3iknijR+UVjiPrc6fnXisOxy/lf6xGR7XnVSNh3IWzerx63jMHxS4Zuc/GvHwp2M+LOBxBsLLaEiJMm7aMA2yNiwSvAZZhou9NnDUyfdgQzWJF/ycvH56enqUjNntdqubQax/nOzG9R782mhIKPGCH9ZPdna2kgVHe/209G2j36/rpWWdQrY49bHzwKIMOnM8J2Q+26JK0EkTBKwicNe8SvYB66fbPuJSzUwunc1E2olcEunPy1vpTVah7VWaTRftXUK//KBxlxJUVvtLhDh4zMA/aHqRi2YUZdN0Tm4OMm+2hNVoi1lxt6LVr3zSpAkCgoAgYAWBQlc6X1tcNLM4m2bxNQak/Rr2IMX1ZXkLK/+7+shhVpJWYEjImIMrPPTNKQXqug/7y/a+AcrPSme1dS//Djbwa2ubKKAgvOXgCvofb8R4cX0ngej57rQC2ptVz9e9W0/v1/sSEg8nDWpOuZsu3LuUruQqCyCfpTkTgbF8/3XNnHJW3mYo8gvPu7AdQP6vvb1dkVJ4rckqlGmELQOSnsiXaNsXnT+UePv4oQwc8Gxra7OEf7TiMf8gm4LnH/ljXXYy1Pzr/uMR73K51HiBn5X+oxGP4wc+VvuX+EJ1vcH6N7v+MH/I14FUlfjUxA/5fpCjQ80/fsO4SuH8UdrjDKQYlGVgRCsrK9UveagyhlqJhsUFWSiaNvST+NTBT9d0Nc5/qPWC943rSa8fiQ94qAl+O68fsn5q1XqI5PrrG9xGd6zw03qftQSBMx/VkmPUVe40umGGm15Y30H3fR7YfSlNELCKwE/2KqYvjcuje7hsFDzBoMj6Pfvl/XVVm/pKKCWe+fI4VR7pP7zmkrWVccmgE5gwPGF83o4kN44XipA+znD38zVTijom6+zLcQkC1hEAEQ8FEUrcojTs1yblK1IGJRhBovyLS/c1+gasdyCRUUEAquOzZhXSqUya9fDcdPQP0nmvbVbz5OHfuTsOq6DargH65YcNlvs7lRWFZ80qUqoyNPiXvcNKtls/bOQSnJa/VgINCJw2uYAOrvTQFW/ViVLTgSsDHrR3zq2krL5u8nq5sgGTJJE8v+NzyBciD6TLimHjvpl4KA3weavx6F/Hg6Sw0j9IQfSfCPFQ6gHPSPHXSg09/pGO10o7q/3reOSfkUc0O/5UjjeWAbWCn9V4o/IU+IM0NdN/MsRrZanV49fx2HwAAscsfvHuv6GhQfFLVsefCPG9vb3EwpiAxxlYahyMVsrk5OQopU13dzdBmgYmFq8RpJU4YGaxs0QrK8DUxzLe2B+UQGb7l/id8yX4yfqR88fc9SvRrh+4Zrf3b6MnN7KvRqsoK5zy7Mm2ZnQp+5p5aCtd+paYpDtl3syOE75jFZ5MnmVS6qdYKhNyOGF4xX6ldHBFDrX2DtLfVrYrPxaQRWgoNQVV2mWcpII/WLI3JMDHs//QBP4PSXB4o/k547mho48Vab30GXvSbO6Sne7Jvg7k+ASB4RAoZ7IdaqLZrCrDNQPE2Ur2KlvU5Gd1GavK2EOxP5YX7+EGKO/vgsDRY3Ppkn1L6fm1HfR/K9vo2jll9CqX/NOq/WO5PPH/m1HI5a9rqMOi6gzk3J6sPJvFawKkGX4zsR7Ao03l8sD4TSnk33eoD+ErKuUazS9ST0Ya3XLIaIXr48taOKFm/jskIj4IQIV7xX5lfH8bKLOIfBKeR5EvhFIG+UOQacgX4jXyh3gf+UHs5IeyDK91ZapQ8bm5uTuUP8HxWtkTq3iPx6PGr5VHZvtP5fiOjg61HqziF894n8+n1qvV8Tsh3pivDz5/MH7gj/MT559WvhnX/3DxGj+r8Xb7j0Y8jhfrd6jjx/vgS4bCL5XjwReB1LOKX7Tjjb83mp8KN3/B/QfHg6xUxBlKNeKLwARGwtxr5hc7LnTNSHwZFGgSP/zOD8Ev4JmXiOsnnNIHt6h4X8+f9vjDv+v178R47RGG89fK+O3GOx2/kR5/sMekjzmzB9f20vKOQVFTxOc5MuJekXg5uSqLjixJp0sW1NJaTrxISy4E4F13wsQ8+v6MIvbkIspOT6Mm/wA9taKN/sOqhVg3JKR8AwEVKv6/lP1aLuQyjcj9XrmwNqYEXqyPzc73T2YPOOxwP4TJxTwuv+VjhcKHDT30QUM31XUPqCSrJEDtICyxgkBiI4BSiyjnB2XqnHIPHcTl/lCOsY03G3zKZPobNd20LAU2FiT2LIUf3ZPHV9Pqtl664b2Aogyecz/es5i+//ImdU0/gl+ft0cx/fSNzbSlJzoKQaybvUrcdBH7hsJTrZ3XCxRuebx21rT18Vjq5bfDwqIqZvIRqiWoA1czjtISHwFsLvjFQWXk7vep5DryICDP8FwaSf4An0O+RHtUQXkS7/hIKmXp/A/GDaWU9sjC+CV++EpbRvxQplN7RFnBL1nikT+PtNJbKPycGI98IeYPpJSV8Ts5HvwImtXjj2c8lIZQ5qLBpgibCszMH+Lh8Ya/To7v6uoKlGqMhseZrlkLphEyRLMeZxLfr36MBb/4rJ9IPPrMeJyFWv8SH7lHnHEnh5M95ux6nEUa38t58qdZebagKTqJgsR/fHPmCPcrTKfzJmbTw4uaWBEUexLFmSg5e9TH8I53lE588PNmWs2KBSTaLuMd8o9x6UTsis9n0gaeLJrciuXR/mSvEjpunJfWMUGL5B4SxKneQF5DDViSncH+aNmcQHcrZRqIs1WckH2vzkcfN/qUQk2aICAIOBsBlNvbr8xNB3L52umF7DnrSqNm/yCT5j6lPAW50sKve+V8d8REv/C1CfSbj7cwydmlxpvP5NXjx46lB7kM8ev8b7fPraAsnvOL3qxVarFotCv3L1MEXSeXhYSa+Xr2OsNvKlRnV7PibeFmHz25ojUaXaXcdxzOpaV/xETnz3gjmZRCTezp35evo1ey0iw/a5Qiu4I9qow7+a14nEl8QMkCpV44jzJtcxIKf+3RFav4cB5l0fD4irfHWLz7F48yex5lwM+Ox5ndePFIc7ZHnHic8T2IeLTt7pkULY868SgTjzLxaEscj7rBUen0JybP3m8eYM+AxH4AS8XR5XKNxmunZ1NdRy9dzySGJOqSbxXAEeXWQyqohg3vH9juXTeDyyRexQbq57y6ifo4OXv9AeXU3jdI935mz9sO5aSm8nfvyeWkMnlHfCd/53IuMbaOyxGiHzR49HhZYYEEsZQbG3q9odQlSnPtW+Zho3vevMNkJ0o5LmrqoZVMpkGR1uDrT1m1XvKdqXJEyYoASi/ivylcUm8vLqkHUryZFb8oufhpYw99xuc0iDJpzkQAJBa8Ku/6bMuO8n7fnVZAR3IJR6i7UQr76nfqaT3/Dtpt+D1H2cfT2E/tH2va6Vn+7555VfTH5a30CvveoR3D/Z41q5hOf2mD/D5YAByq/Ev2LVPq/Ns+arTwDRISawSw2QjlbK/Yt5jSen2Ul5dny6NMPM5KVcWlaHmkRVLpC2sE+VB4u4nHWYlSepnxiDLi52SPNKseZfr4rcYng0cZlKU4frseZXbjrXqEiceZfY+1XTzOWK68wgAAIABJREFUILmGDA/yYxiw6Z0MUIJBKaNPFix+vI+LPmR3+vO4GMciHkqglpYWy/07JT4YT+NOkkiOX+J3XY+CX6a6OYp0/Sfb+tHKTavH79h4zpc/V9tH/6kT/55YP0ya+X7Oy9NV09yUsW2QfvxajZBmZsBz0Gf5npoeOXoM/XFpK71V201QO9xxWAWt4STe/UyUgc769tQC+t70Qvr6v9fb2hH/lfF5qiRVNjKF2xvIWPipYUe+7N62tnCgKHAzpihxeVhljir9BVWDn8tffsyJdyjSPmJFmhDf1vCVKEEgmghAXTSTNw8cyufqIVx6EeQJSq6+ublL+U/VM+ndM7h1x2aCaPYt3zXyCKDM5v1HVNHCum76F6v2Ue4av7NPcQlHbHC4/eNGqomSf2Uebzp56Kgq+oJ9uH7NpA5+v/GbgN/v8/g+Dm0uK6au480wJz6/TtaYxeWA39zb+D7pTVYMwrtOWmIhcBTfA13CHrqZfKupbTaQ/9O2ATp/gM3UICOQf4FyBw1lydCM+UL9+XDxUH4g7xiPeJAqGL/V/uMZDzIO+FodfyTxOt8bav6cHo/1huMLh1+449fxWL/4HPDQZeqC8+Wh8ItGPPrD+K327+R48BVoVo9f4u3hB74CPJFV/BM9vqamJuBxtnbt2m0oCYaTDDtBcDIbyTF9cgeTY0gug/nExUAvtkji9Y+rxCcffuFujvT6CTf/Er+TjA6+uRT8AuR8Mq4f3CwF31yZmX9jPKrT/K+hn56v7Sd/lErVJNZjnPNG86XyTDp1TBb98oN6Wljrc94ByIgjQgAU1q8OrVDlnG5kVWEpJ/l+c1glXf5WrVKCoeUyi/rEcdV0+osbLJcDHOvNpLt45/uTvPMdCeIurv04m5PHKEd2NO+ATyNORHGi7wMuRybNPgKVOZlc1tGlVCxV/P9I3g7ywwGStitY5YdELf5ripKnjv0RyzcIAsmHAEqsjsnNpLG5WTQxP0udj26+nuK8g0IU3ldL2aNsI6vLpCUnAticcuKEPPomq8BAbIHAqmWFN7yXjCozlFHcn0vLfcA+lvAks9Kw3h48cgw9trSF/sdlltGgTgZx9+jiZlrP6+xqVsC1soIRVQSkWUdgFt+/3HLIaLp6Yb34DFqHMaqRuI/98ngv/WB6Hvk7O5TSwriZHvk/PLeCLEN+ItRm+mByQOL7lRgAzSp+To5H/kbni60cfzLEa3LA6vHHMj443x+K3AvXfyrEt7a2Kp4k1PyFO37wI+BLJN4afhCDgJTD+osUf01WI58ajfiOjg6UKQ54nFVXV6uaxWgw+DSeLPixRKdmDTzxecRZiTcerMSbx1/wCygnZf3J+ZeK1w/sjH2tsZ+e2tindslKix8C1e40un6mm55Z0UZPLAs8MElLXgTm8Q70a3kHOpK4IFWggPgN74LX7Vj2QDuekxGXsqeH1Xb2rCI6iNUVP3l9827kG8qUzZ9Xqfr93ksblfpCWvQRgNLviKpcwnyjjBFKZ7ZygvZtVkK8vrGLVvD8D/LGBbn+Rh97+cbkRwCbEECSwJcMqp5DK3JUCUYQ1iDHoCZ7k/+zSookP4KJeYQo+4aEfKwUu/jukyfl0/e4xKKL6/89zd5jj7MC3Gp74MgqWtLsVx5quv2UvUOhRM7i72/lMqA/em2z/M5aBdgQB0y/OTWfLmA85XczCoDa/IqvT0JVgxLCORvK9gRfj3whmi4DiM2tyB9iMydIDpBpyMNI/O62KbHAD3ijAX+QlGbxd3q8LgNq5fj15mWtNDSLXzLEAz+cr8APFZvMrB8cv47XZUitxtvtP17xIGegOLXav8Tbw0+XwbSK/3DxqM7Iv2XzR61Zs0YRZ7hIgAl1u90Egzu/368MKrXhI16D6cP7kKF2d3cT2De8Rs1j1H6U+OHx83g8Cl+r+Em84Cfrx/nnT1dXF3V2dpq+furzP1w8rs9oH7UO0uPre8knxvc2HyGthedzbZPLpmZTU3ev2kkbLbN6a6ORqGgi4OWd59gl/Sn7hxmTgEj2orQNDO8LuMQfkm4o29jMqohJrJA4gXfLP7SoiV5mcsVqu4IN2icXZNEFTJyF8i6DKuPuwyvprk+bWOHYbbUbiYsQASRoK1iJVsW4T2YlDNYF1DBQQqB82MbOgDINiogG30CE3yofEwRSBwH4CioVGf83jtVDo3E+8X9Qkn3C11ioOzd39fE5xaUXZTOAIxcG1Fo/3rNYeYHd+UnAHzhabQYrgo8f56U55R4qys5QawRedvewF9oiLrVotU1jn9CfH1hOL6zrpMUtPfT5Fj9BgYwSjvhd//uq9h1qcqt9SFwAAficXc1+sFDQ388esXK/HJ+Vkc0TcSZvzvryGDeXpfJRIeeruDyVyu/h+TM/P1+9xvMrKkfpfKEx/4d8IPKFqGaFsl3B8cgnIn9oJV7nGyV+aPxAekDZFQr/SPCzE4/8A+bfSv96vLGM93q9ihQKtX4i6V/iBb94rh+QN+BrzK5f8Dnga6yuX8Tj/EC81f6HiwffBCVfqPM/kv5jHY9f5Pb29vmjVq1atQ1gVlVVqV9p484RKJfA3OEvdpJAjm1m50iqxhs9o6zgJ/E7PcsEP/Pnn3H9YOcHdoCZOX8lfuf6s4tfPNcvrufLOgbpgTVCno30Iyh2aZ5enUUHFaYrgiNavhsjfRzSX2gEDuAE3U0Hj6YtTIjdx0mepUyQIeGjW15WGl24dwnNLMomDycMM5hR6+OM4aubOpk4a1bJQ6vtlMn59IOZhXTT+w30CftuBX8XEpR3s+rs6ZVt9Nom6wSd1fGletxc9sHZm8uE/ZXx35fXyRz+/8lMpEGlhpz/50wEwC9tOStnsGZ6eGNDP/swyf6GVF85yX38+E3MYiUsErO4Rk3lc2JOuZv2KHGTJyPgTbaeSeZ32UcQ58jhrOjEvz27pj25gUmBo3Pz/F7BPkkoJ/wMXxf/uMy6CkzDhXUEkhW/hfuVecjHa2Ulb1D4AyvMlvG1Fb+TP5xZRA/wRpX/rg+UWrTSsNkFffQMbKMzX96kCB34XhrVjvlcNnJfvs4v4X7FX9QKyoEY4Pogl8LEPdV79VJq2jqS1iJxTp0zu1ht8MImMFTuQR7PqCzDN4d6bSxThp37UF5IvHn8oNzRyhOz+OHzaFo5IfHm8EfZUZSDs4qfk+Nx3FgvOI9x/CC1za4fHL/VePSPeFxvrPQv8duUpx6Uvv+fvfMAjKM6t/DFVV225SZXeu+99wRIIB3yElIIJIQQQgkQOoQAgdBbIIWQSkghhYQECL333sE2GBe5yVa3JLd3vitfGC8raefOSrurvfc9x6ylf+7MP3dmdv7zn3N885caH0dpkPwXerxjqrr8pR7/zJkz1/Q4A6lznQJ0jrjPrvPAIXmOeeY6T/gsBM5eZEnj6Uxhe77zF0J8us4bl79M9j/Er9n5FF1/IX+9Xz9h/RTP+nEGzW83rzDXCzxr0Yt/GP2TgX3GDjGHThxmLpXX1KOB9dM/Se/HWSoFjG2nQtmh8lqBXTRLzIhn5Sl2mzrQAdPcwNMMr7NSFSSaBZLMyoL/Dtu8QKAdRcN73282v3pt8RqsN/y4Ltm11nzngdmW8RRG/2bgBAGmrwpIvS8CWsJKG6miYI2YNVPlUbeRJOjWrhpqRood0dy5Qn9Wmuli1cwWq+a1+g6dt2Vp2YT9eyRhtpAB/wwMEVIGOwfWzqSKIWZDrXkaCvCmqpfEHWyyNxd3MTHrxQ5a3LHctEe+o+wokOWTkrU978muYmAYhZkBPCHPkXwx3pzXvrjIPCKJzXRM6ThHh0zi6fIXo4GFdpV/CFx9aHaL9bdzTCXkc78myca9JpWbIwV4+TarIBsKo3jE8EGW+dge6XCAZYzfGqDZWN3bYdL9T8/kMPwzsIUY2yduM0bX/bzQcOafxtiRyJyeteNYs62a/dra2ixTLLXzn3+nXkU9EOaZU6qKKlNRv6MemI45kEk8TLWemAOuXtbd/L7xrn5JPPtP8TQd86G7+Ys93tXfcpW/6Hrt6fzB1Bk6dGja9evOd4jvfv0Xe/5g2tIUkO7+09P64f5AvbqQ4zk+zr/v8edjfJQZDd4FeJbu+uf88bsCB4PHWbrOmeARFjzCgkda8IgbSB55izpWmSvfaTfz2oPnUew3ypgBY1VgOW1jyfjNazWXq5ASJGdiJrCAfh15oX0nV5hvqLMduTGKane912SlGN9VQbivzj2d2adLsnHLMSUWNEOSEemodQWm0WmPBxByR2H0bwYost70scnmiucWWi+m3gbgwto6Z1uOLrESj6MFpAHKwsCZI/Bslhg4bwhcmCuQoVEAGwy1JoFsfbWuetvf8POQgWgGACdYrwBilQLEkImlkQDZRTzJAEiaOlZa/79X6peaVxd1CHzosOzb3sY62sbFagDAqzGs996ylZ8/Bzg9fYexZrzWAt+Fns4ii+hT61aZGt0vb317yRqAazQTSDdetOt4c8T/3rcyn9kY+IeuUz3UsnL2nVyp5+9K06b78kzdq2G7vSN/SzVfh+GZAZipsJ7W0/V/zhPz+swPz3P3BmQY311PFSN0G/m1Bo+ywvVoK3SPslzu/0DwKCN/STzaknqcMT/KdMHjzM8jLnicJfM4S81fHKU1rptUj7PU+A88zqZNm7Zq6tSplp4K0gaSyOR0krD4+czFBP0PGiVIPT93GsZ8BolzD9sk8czntu8zfyHFO2ZdNH9x9j9X8Q6Jjc5PpwdgYyb7XwjxXDys93TrP5P978t4d310l393/fnuf3/HMx+daW79xJ2/0OM5n9HrJ+7xZxrP294CgWeXvdVu6lV4DaNvMiDMzJy1calZpvvHiQ/NDX4sfZPmvNkqheIzVRikMPzs/KUqGg8z+0+ptLJRMCmQpEJOsS8Gsjowl760UVfHO4Nm+DsF3N0kFhrFvDD6NwOABddLaup7D80x8zwKtXR9l0rSsUTAGeAZQOiGYuxsJBYhRWgABOTrZjYtM28saTfTGjotuy0AC/17not1NhoFkB11Pn54LZYKSBiuNQublnsevo40DbTq/kMjwVL9nQlQlppTGJo3yEvq3CfmWzAijMLKAMDnj3Yeb4Glsx6fl3V/RwCWnvBXGhLOkz8Z6+iwO2eazixo4e4j/9IvbFAt9twwKzn673ebzD+nNdrn/S61YrbJG+qPby2xzPMw/DMAo/BssRTf1DPuj282+G8oRPaaAWRUL9+j1kwYuty0trauUe9z9T9Xj6P+4d5X6b53soLd1Rt6ioeZxqCeGOLT15vS5c/VW33zF+K76tXFmj88Can3+x5/Mce7ej35i3v/c/gK11+SePLPKNT5k+6/bzyei5AhksTznGppaQkeZ+k820DMQRp9PdqCR1nwKKPzIh/WT1KPrhCfzCMulx5n6dZfm6SQrpNs41uSbwwj+xk4dNIws9fowebMx+rEOAnFvuxnOH+2SOHugl1qrTRj1My+tnyI+fS61fLvKTOTJE+FHNk/JSX1oKSkfBvRmWs3Feb2UuEOZhmyVNEBA61KEo7IQTYIxAsjNxnYpbbMfHuLGnP0fbOzUqiNHgXstIkCz1hTyDxOqpCcSslgK/dotLKWSO6urm25ALtlVqIThhoSkIC69VqjvmsvN5kMs/Z3BmBLjtJaGqk1BYtshBhkyMzW6g+MBCT3kBxdtHSF1tRyC97CiHxPf9e1Lcv6eueed51A6H/NaDJ3zwzyd/29HnznYx1tLebKiduMts0DV0ueEelZhmMmIjfMfwP64x2WrQGYBahL88qeE8vFzl1hfq/mlf8m8Dhz+4bc5O7aJgDxU1ITADSLNkewXr+2ieTyBaIhHQkTPAz/DEzRc+7yPSaYS59bYJuSwsh+BtYRuHyuwGUkR4NH2UqDpw31v1x6tAWPs9x5tBWyRxnXb5L9Dx5nhe+xFjzO1vR4i+vRFtvjjEcyYBGjrq7OdpLU1tZaZDT62T1cHTPCMc34O048yC0PpxDfRQsfCPlLt166Wz/pzn8hxDsZT9/9D/FdMqAhfx+9/2Wy/pOuH+7vUk4y101rN683hQJ7Nl9F1ykfZM7YqFQso8Xmz283hEJ1NpObh9tCjgx20df/N2sNXzN21fqiqBhxlQo/FJsfq2s1l0m+z3fQ5X7UZjVGhEZbSIr6Z/luM8RlPwNflacOLMSLn1mQ/Y2nbJE1Nkjf00X46fpb/7CR2EDIPq6nv2EGUZyGlbFC3+PnqngNIwi5vOmSy8NTLTDV+vw05eUEFPnXqx4uyblhZjOxGflvAFmkF/kZDJq3l3RY5tiri9ols9hu2awrtY7setL/9Acs8M3NR+n+Ocj8NMjO5uU6SrdTUwXqX7PXRAve/0NsLLzNYH8h4VkmZiL3Kv2/XWc/e6Xe3D69KSvHtqsaS47eYpSVCGUdA7jyXYzmgWys1f0kycw18Lie5d2x1zimUyR5d7eAupd03YSRLAM7y+fwaDWiHCWPumycw2R7M7CiJ6rB62pdpyvbmqz3Tibvn3TcU69iUL+jSZziJKNY4mEuUNfyPX7iqfc5cC5O/lwzLPEw9TLNfyoZoJjjyT959M1fiM9t/mBacR/yPX+5iodMwXXnOz/x3HdYfz7Hn+t4lAsZvvvv4skfDOi45z8b8fjTCQ/r8jgD8IoaOvIQ5XNpaak1wOMk8RmwjJs9BmocvCt+pxqqZSu+pKTE0up85w/xuc1frteP7/xLly61NOZofOp672n9h/iQv3xePzy8O1etZf48q9M8tCg7vg8D65Uy/tGMKxkkicYS8/z8VnPh031fNI+/hyEi2xmAWfabj08x16qj/j/qPk8dABt08z6/cKlliOFN5TMA6GBe/PSlenXOf3QeZBrxkMlGV73P/oWYrgxwvpHtfFrd8fe8nx8MGYAz2EJ4p8EYgk00Vp/Ha+1Wi1EEKwIfKmT1WJ+LxEyDsQhLbXH7cjHVVlgQhc9h5H8GYJ6WS3qrplRMRFioOsej9d9jSoeaSrF8KrQekAMt039zfhe0SWJd55z/5u8FYiwuFnMxX843njuHqmngbHkdZWCLlv8nqAD2EPAHdquvtCFr8Jq9Jtj1B+uV9cT9hb/5g9TsIq03AK058m6crT9JxnZ6/h0tTyxA4BlqBoDZ/YD+zNda7s+B5N0p244xO4t1DNAbnsfZyf5xW402o7SWfqKGocDiy05OASRP3Fp51XcBV7+jXoYMI/W7xsZGC8rw2YFlyDRiq0DREvDM2UaE+E6bj3zIHzJw2Oj4nj/iOZ8NDQ1e59/FMz9gXer6cfXj7tZPIcQ72dLU9T98+HB7vOSvp+PvLt7Vq/l5LuLZf/LvO/9AiAdvAFRl/Xe3fns6/yG+sPMH3kV9tLvzzzNQKoVXruU8zgDFYJaBaE6YMME+ndPJGDomGosLWijDGQqG+OLJn9Okjp7/dOuFn0fXk1s/Ib5L0zrk78P7R1g/c+16yOT+m/T64T7PuGPecnP73M5QlErwPkrB/NvrDjdbVw82R907q98LNgl2PYQmzMAV8obYYnSpOf+p+ebJujbL7IkOPFYoEF75gj/b7BNrV0r2aoz57B3v2QJk6rhgl/FmK+3Dl+6amfbnCQ8xhGeYAQrO16qD+9wn59kCcSGNDcUG2UYF6Aliy40R0LK+GEgUzzkmx0Kap0L0EhW8Yao1ak2/K3+191s6rRyabIwsIwBGEqwMLoPUa6GQ8pEP+0reYebAJLQsHe0U7MJygV7rVA43SJmNEBCKz9gIFZaR8ST35N2xwqaJWVivtYi8HLJ4+I8V0gDku36fiebY++eE9dTHJ45cwwr7tlhbeCdeVyAsPxpYLtq11vzmtSXm4blrShjjlXXg1EqzNxLHc1pt40lfgC80KFyx50Rdg0PMr19fbP4aPM6ytlqR9aRBibyma1DK2kRFsCGeJwdNrbIyqoAXFPlpnKdInMn7N79HvY86jpMF6+94mAbsR5L5XTxF8Lj775gOzJ8P8TD9OB+Znr/U/e/veMe0c/mLO7+Lp/5MHSTEZ37+ozKgPvnzjY8qj3H+AB3jzD8Q4h2z1Pf4XTzNCwA4cfOX6/lRGuM8+u5/PsTTlCBiTJfHGSgzB+OYMuXl5ZZphlEo1DSQZD7TiQISBxMHZJXPMCtcp0VfxjMf2/edP8SH/MVdPzIBxAjQrn+f9RPi+zd/bW1t9v7g7l9x85/t+Oj9M5P1kzp/X8fTWYG9xFNLVplbZ3VYCccw4mWAYuYnaoeag8YNMWc/Pt8WJ8MongxMUKEME/spkqd6eWG7eXBOi3l0Tptl6Wwhr5Uf7jzO3CrZztsSFNKQaTxakmVfvPN962OVOvB1uVod/sg3hoJd7tYeQMe1e08w331gTu52IoszU3SGvVQ9XEyloYOt5CiMNdYbrDX+u0KMJq6Bdj1IYDm1CFADSAPfbVzNUnt/NaOEnzkmU6M8smC4AfDgf1QsdkAAkbUCuADDyC0d/4xqFd6rBH4xkJobrl+kGA+YAYMHhhhMwBIhZ+QLAB124CLdD7jX8LNlSiIeh9wjYPW0D5CkXrlnrTn3ifmmJU3TQBaXe9FuirV1kMAlPME2EAjLevrlq4vlK7cmCJWNBLH+tx9bZjaRPCjrHLYZzKykvpxcJzBnowPfptO3H2PwccJvlvtYh+5TsBd92d/pcgCjkwYZ5CgveXaBeWxuWzZSFbYRyQBNAmftONZKIOOpGEb8DNAIc4SkpD8xpdRUlAyz9TunLEUNkPdNmC68P1dWVtqfNzU12foHP+f9lJ9T7+NzX8ZXVFRY5pTv/H0Z75hFPR1/T/P3Fl9WVmbz393x53M854v6sO/+h/i+zR/1sSgzMvX6d/ln/QKqp15/fR0P3sD++czP/Yn9TRrP9cX6TT1+h290lz83f1/Hs33wmtT7T6bz92U85w9Qr6f89TR/tuOjzyt3/uLMnxoPWGmBM6Qa2RBIYCbIvUN+oXE7zUg2BgMtxPeO/If8dXnm5eP66Ynpw9dUfu7On/P449/d+s9FPPtD5w7Xn8/8uY7Pdf4Kbf5Uj8m4+58aTwcRa+fFplXm5vc6zdIBUmyL/1rpF7FexWBz8gYl5l/TG8xN6ngOo/gyQEHiqM1GmX0mlVvmB8VBBmW8mfIIOuGhuSpk+zt0IFf2493GmTvebTa/em2xBSmig+kAbOjGvqsPip3Fd0b9jnijkcPN/200wpz/5Hy/DQyAKOTZxqqQPLFymGVGUfCkqI2M2WQVshkAcFwjsKj4bwYgHf8GM4pnUptAkjkCiBiAQHP0727VIyH3XnNnt9ni59l6jLFPbh/TTQgIhgSiGzD2OG4G8qmVAhZhgE1VHmDhObZLp4r8+IRR63f/Nk/H26TjZt/JQ7MASICFerH8Fkkys1jH8VvXmJflF/Xg7NZiTUHWj5t1PUagLWDZVzYeYa9RZDrfFtMMyUNA7t+I4UPe/Z9cH+42TJcdxGg9QUwX5gXcBaAr0X2BO8APHq0z72vNJx2AWIdvPNLM0HGME6C/l47vh7ofw5LlVnOWmlxeWbTU/CNLvmoAjRfuOt7eo856bJ7uWf0rD5k0X4UU/4X1q82BYt+f9PBcy+IPI/MM8Az7zpY15sAp5ZZp5jyeqGPAROC9MJP6Ab9HvYO6Acwl33jnsQXzxGf+bMZnopRFpskP87p6C8fP/of43pW2ovlj/TmPJp/8DZR46ueZKr2ly18hxnPf4PzB1PTZ/0KOBx9h+B5/LuN5J4OZy8CmCFAxzvkjHo81/i7keMgYVqqxJ4+z4BGWW4+wkP/c5t/X4yydx18cj7Sk8cFjLT881qLXb5zzH+1scR6PfRnPS1SnvsgsXjXMXDOt3SzqyEapJPOXukL9zVK9jJ4hX7PW9mUq/MyzxZMwijMDrhC5noqOW44uMeUqmL+1uN08ou5zx7zxzQxFTYoeB6loNL2hw/z+zQbz1LwPu9opKH1Zxc8v3/X+R0A13zlDXPwMHLGp/CGEevzxrYb4wUUUUToEkGwto79s4ZwBi22w1vkQwDR+sHrw75NWA26A0o6hFf35BIFXFObdAIhansYQCwYK9+x0A7bKzDSFe37d7aONW82Qa0tB5hqsf1NX0RxJyyg7ijXB9glpX/2McN5ySFsmAdWLYdkcsk6V2Vz3VNgmYSTPAGDPlzcaaTatEZNE19QLYkrf9k6DeXNJhwUkuD6Pl//RZmJMH//g3MRsMBpLvi/AbA+BWHxHGqbPF4uZ9Vp9hynT9X/aDmPMIl0zFz/rJ2e8w7hS83k9A2GtAUhvOqrE3D690RypZpbzBJoB/rkxWQD29yV7DPiSdGwztsT8YLuxVpb3Ivnazl0N9CfdbohPnwGaK07ZboxZrCaCn71SH9KUYQZghp8ttt66ZatMmdgc3XmURTvxfTyyCj0+qUdZto4fpllSj7G+iu/JoywbHl+ZeJz1lcdY0v3PRnyxe4xx/ICqvh5juY4PHmfB4yx4nM39qOdQ8HhbyzILk3oshfjgcRY83vLL426ppDnqBZ79YkaHmb00gEA9vZdS2/362sPNxuVrmRPFKOpvI/oM35nDrxVYBpBl7FBx8d9il6WOL25YbT6xdpUZr076ehWP3lChkyLnNmNKzN+nNVl5rTBykwHgmF/uP0ksjSXm0bmBGZObsxBmHYgZgHF73s5jzefveD/4nGXhBH92vSrLynpZzKvbZzRZieHUVikANbzD3pDEYdI2qv0nV5hTJZn4v5nN5saXF5uTtx0tttkqc5V8P8G3kX29aq9ac/hds2IfHSDglXtOsGy5WWJnbioJyDqxvgDGTt9+rHlmfpu55/0uyUmkdD+1XqU5XKDhiwuX6pnZaCUcfcYWAnLPlwzzPM11o0AcGmcqJWdLzgD6xwvM72KcDjLfuGeWmmfC92mfPKfG0Dxx2e61ah5aYj3rkq7NbOxTPm+DphKut81gz+okAAAgAElEQVQFgs+bV2c7/nPtUZZ0/uBxNsYqNvl6hAWPs9GW6RXHI4prHA85vPEK2WPN16PMHb9v/EDwKINZyvEn9ShLGu/rERY8zpJ7rK3hcYaeKDQ8mAcYsEGf5eYKHQ8NVHexsPj5OTdtaHfu91M/h/iQv7B+cnf9oDHrOoN8rt8QX7z5g+22qqTc/HRah3m7pXjloXp7Gd5mxGBz7Hol5roX682dMpwPL/C9ZSz8vLcMAL7csO9E25X//YfrzP5TKszjYqwhacXg5xTidhxXZg5Zt8r60VAk/LM81B6QjFmqx0tv84WfZy8D+FH9+RNTzfcenGOmSSYsjJCBkIHsZAAw4uaPTTJH3jPb3u/CSJYBGMwVkhNtlBRoGmJmso2niT5HbJep8v86Tt6P+O7ByD5NQNoJD9VZnz6ApuslNfyZO2bGnns/gXInic3G2ligbeHV9o3NRlp5ZGRUmftmSWhPa+wwh20wwuw0vtRc/1K9bTj5vw1HmOPEqPNpetpeLLeLdhlvGW6wRmHVkVfGO7r/I686p2W5ZYi/KIASqVWYdmvLC3V6I56O4Rtj7JO9OgCG4Yk65ydq/SzUOQ8jfQbW0/fDCwTuDl++1HrOdFevc/U7mpkBE6jfjRo1ym4UWTFGT/W+voiHOULdsT/nd0wmQBWOP+78ceOdbYLLX9z41PPpmIRsz3f/ybdvvGuG943vr/0H/IrWu6Prl+Pn5z3lL5N41i+/B7jpZOrc+erreOZj/33nL+R4lJkYvscf4pPlj3ozOJFv/vM9fvbs2V0eZzNmzFgFRZmLjE4QbuZRcMzd3N3F7h6uFNdBPrkZuMUW4os7f+m+XMVZPyH+o2B0yN9Kq4Geyf2nUNcPX9ZSv1y5L3OZnP9sx2MSvVZphfnT7GXm6cXLs+YXM1BecCeXDTKnblhiHprdYq55oevFMoyQgWxkgI7qjhUrbSHulgOm2ALbg3NatNbaJG3VHsCxbCS5D7ZBR/clu403h/53ZpDe64P8hk0WbwaQy/zTJ6aYK55bZJ6MSNQWb0b67shhZa1bPdSMK+uSP8V3b0ZCoOc8Fe/fk9fnb8XGZYAvXb5HrXlgVqt5Woyws3YYK0BtpZW7jjt2m1BmTpCs5JfuhI3Y5ZX4KzF/b5Gc8X2zWsyX5DmJxHGN5Opmyhfx7vdazL/kBQrINVGALJ5uPgMfw90nlNvnMxKRC8V4a5Y/IbKNqaN6uEBKMc72UyMMkpVnygvtpYh8pM/8xR7z1U1GmvUli43kZ6rna7Hnhutr5/Fl5jhdFzVae85TnvdjwAnqdbxvUr/jb8Ay3q+j78/ufTsduBPik+WP4jDDN//FHE/92dWbffKXD/EOHPDd/76MT603pV7/5K+n+QdafCo4zfEvWbLE4iTpzl/q8UfjwUf4HOL98gcZB1CO9eeT/2zENzU1UY/u8jibMmWKLU4znAEmnynewlzh77gGnknio4vNZ/4Q38Uc9D1/IX8hf2H9FPf1g8Z99YhR5vfvd5iHF4WuTvcyjkTjKQLNKgetFLtkrmkKJuVFVafYZ1K5OVZ+Y9UCuKY1dsobplGgVmufdJCPUrHvB/L02GZsqWWbUXy84vlF5m1JNIZ+9fxadgeK6fDxqSqMiikYRshAyEB2M8B9cAb3W8nrhdE3GUCeEfB/HQES7vnCc+evesYlkQE+XP6bewhkOub+OR/s+LZ6psEGw9dwuMCuk8QQ85FNxLfwhn0mmNMEuuHRxvj6JiMkTVdqTn00t/di/BmRxPzC+lXmeB3fjKZl5hCBeHdKshKPwzD8M1CiL+JX7THBPCEg/XdvdAGyYXRlYHeByTA6WxqWGDx3qAMhM8egvsdI9zkKltGMSZEYMC3EF07+OF8Mzh8gadzzV8zxrnnZMQ3j5m8gxAPucL2zflCci7N+nAxsVEbUNz7p/LmKB5yBseo7f4hPlj8ng+nyD7OU51omz7+oDGd38agzaltXrjV9+nQLnHGTAAktLS21D9t2+d1g0OcMD/kM0sfPoaHCSgB943NVVZVB+zGT+LKyMrv9EB/yF9ZPuH587x8tLS2mubnZ+/4T4nvPH/foat3r71+00tw2uzMwz/RC8oVJQ83eo4eYM9Q1jP9HGMWTgW9uNsp8Wv4wr4r5VS+JIACtMfJnmaOu/H/IY+xf8ovpi7GuCpm71JYZwBn8YN6S/NPDAuvuVUc93e5h5D4Dx2wxSrJRK8zfQmE/9ycj7MGAywD3P8CXS5/r8oUNI3sZALz6puQNPyX5X/CcdkkDX64GjSY9WyZXDjXf2HSUuUTMnpc9WVKAW9ftNUF+Y0utbOH9em4Bll0reca3l3QKmGuw8oY+Azbi8WLWVA0bbM5/ar7dxBGbjjQfE7srnWdatSR1J1UMM0MV+Mbi9j4BsLaW5yi+bttLUpkGm8frWiWn3GgbXsLIXgaQ+Dxb4OtVUn14K+TWMjm/IpAaCdJVK7o81FGTQjYLCX7qc+Xl5bZex2fen1GOcvW+aP2Oeh71vr6Kp55I/Sfu/NQPXb3RJ57jR7aS4/OJTzp/X8ZTr+V8cT4BPWBmpZ6/TOdPEk99mPz6zO/2dyDHs/7Ib7r1l8nxh/jizh/gDXhN3PXD/YF6q+/6cfFJ5+8pHrwJJl+669/d39j/7o6/r+P59iJSwZVrvfPOO6tI5sSJE+03GmeA6DRgQd5gIMVB7qIarsUYH/V88zn+EP+hh17IX/zrL7p++PIMrTXO9RviP1x/SfNX6OuXlydevF4QJnDzex3Wo6JYx9YjhpjvrTfc/PTl+j4DSYo1t/l+3Eg94bODr8a7Yn65sSOSOFvVmHECtG55a4n5gySi+so3Bnmpg9epMp8ReDemdLBZrkvxzMfqBOSFglyu18/FYmpc++Ki4MGU6xMR5h+QGeDed8WeteZ4sbzDyF4GYJR9Rwzqg9epNHe/3yIpw2bzY93LkBN0DK4jBaptMGK4bRbyHVtIyvYUsQYBzAC4aDrCZ61F8oYM59+JdxjeYHGAENbGz/ebaNqWrbJyjHiDPlnXZs57sgtIY9uwt49S4ws/4yssEosdeoD++JkF5vkF8vX1PbDVcXimAeQcu+Vos2nNcNOq43ppYbv5+av1krsMig0J09tt+L4CKL+9+ShzjPzzlqSRyeyrefNtuzDwjt68xnx8UolpEEDGOxvMB5RjqN/1xDTjWKJKU9Tv6NwP8bnJH8wHxzyJe/74fYZjXoT4eOsf2VLk4HzzV8jxHDfrhXohxw+oHXf9cPy+8cxPPPcrn/lD/CrbLAFT2Dd/qfFxlAbJf6HHO6auy1/q8c+cKSuGqMcZSJ3rFKDzxH12nQcOyXOdK3QuVFdXW2Yasl5cZEnjedizPd/5Q3zIX1g/4fophPuH6/yL3j/j3L/6M55OD+7tMzoGmxtndMjLIWmZId9eO3vfH4zdz9+0xCxo6TRnPT6vqAHE3rM18H7jq5Jc2lwFsdPSFA+r1MVOUe7jYoSdKEmmOEW/dJnaaXyp2XRUiWmUDOjD8jdbJCZTdDDfJvo5PhY/e6W+T7rmB94Z7NsjunHfieY7ESmyvp0tbD1koPgywDWGpF8xN+9k+6zTgPGL/SaZB8VgvkbAP+PU7UYbWY6ZK1f7t35WjRp4Sn3ujpmJpsfrq3LoYFPfvnwNH0hArS+KJcNzr1beag/IO/Ynzy6MBWbVyq/sc+tVm41GDbdeoDB/3XPzc5JKPHyjkaZSz01ALBqfALa2FTPsE2pEQUZxgTzKfAbfCw8RU2/fyeVmverh1uPs3/JQe3ROq5ktJrpqSWH0YQYATb+3dY3Bm++yImWjIgl67k7jxHAstZ34FP+ox6Xr3G9ra7P1Oup51O+c0lRUWYr351zG06zZHXOA/XdMi+723zfe1S97iqf+6eqdqfNnM578U7xNx7zIZP5cxLv6BfnL5/lZP0OHDk27/l2+e9r/EF/c+YOpS1NBuvtPT+uH+wP1vhDvnz/HFPbNf7r4KLMavMs9P1Pvv5w/flfgYPA4S9eJEzy+gsdX8Pgqbo+vcP4/ev4rJfFhhpWaa6Z1mGktxSMRp3qP+e76JaZm8Erz7fvmhMJdHxZC8nXTx6grf+ORw8wpj8wzy9NQypBQ/MOBk23x5h517vsOJKbozG9TYQ85KS0964lyp5gAs5qXBZDMN7F9GDdZTIPjtxltTn0kt546fXiIYdMhAznPwA93GitQotk8J4ZQGNnJwNpVw6xk4nlPzDcvLOzKK/KMV+85wXxPgFKHZBvP32WcmS4pRSTxsjUAPKZqngPl+fVJsd3w/Foo+WNNZ66STOQMsbrTPWfjzI90Hf5qXxIo96JkJp+WH9bXBAB+V+ykutUssPMEOMxp7TQ3vernkwVgc5WYkDB+YOzdqfXZxkFoICM5Wt8LAOwYCwXO0QwTRnYzMAQ26h615g4BlvfqHBQTVrn+iGHmh1rD5au6pAdra2st44POf+pYcTyGgsfZIKvMQ/4K1eOtmD3KWL9Jjn8geJRx/Ek82pJ6nDE/54H7j49HXNL5cx0fPMqSeZRlO39xlNZieZxNmzZt1dSpUy09lYcFSB47z6Jn8fOZxQj9DxolSD0/dxrIfAaJcw+bTOMdMygaz3xu+73NX6jxrpPBd//zMZ5OE76kufMHUst6Sbd+0u1/iA/5C+sn/68fp5k/rHKE+fOsTvNovV+XbnZfm/t+a/uMGWoOnzrMXPDUAvPY3Na+nzDMkHcZwGfsehUY75zZYm58qV4yiWuWZ/BO+esnp5qLn1loO+Z9BpJSl6sA1CTQ7KZX5SerYtxn1EW/36Ry0ymwDuDsj281mCdVAOwrOUif/S72mMM2qDbjxXi49sX6Yk9FOP6QgT7LwDfkXVUueb/rdf8NIzsZQC7xtwdMNr9+bbGAh2a7UUCtSyTXOEzIzwh5dC3TwwYmdVMWQB/ALOSNAbPWEWg3WJjS/bNazT+mN1rW14Yjh5tz5Fv1d33+/RsNiQ4SFtq18lZ7VkDrFQLjeGRfv88E818BLACwjC9uWG32nFhhwTTfgY8ZIB8sNjc2FfMNFjryjaVDuoCzxs4V5mqBjwH49c1093Fbji4xFwjgpbHpHXnAFsPYUQzNU9SwM6JkyEfqc65e5+p3rp7mlKR436Z73skyunqNq7/1RzzMNleszHR+6keuXlSs8a7emu74U+u1qeffKYNRrw3xH11/xZA/PPCo9/uefxef7v6RSf6KNR58hfur7/E7fIZ4Rtz8u3juH5x/3/ik8+cqHs9FbIh85yee51RLS0vwOMPTjRFlniX1aAseZcGjjM4Lvpzm2uMqqUdXiE/mEZfr898X8+OJWTFipLljbqf533yxYAZwE+065YPM9zcoEeOnyfzilcXF8D4ejrGbDByzxSjz2fWrzcvqzL9tWpOVZGzo6GJe4hFzrFhp35ZcHwCXz6Co+NuPTzYni7kUlY6i+HaQOvORZpykLv0ZjZ22eIwkVRi5z8Clu9eax+tazT+nywgyjJCBkIE+yQB+Rl/eaIQ5+r7ZoXEgixn+vJ5pB0ytML9UswbPlnrJDe6iZ805Yvi9IqbWb95YYj3JsjG+JT+qL2i+eQLJnpnfZllC7zWt+bzcbUKZOWP7seZYgVnvez5L2ddNBF5xbz7t0Trz+ur9325sqfmm9gGvPEDYCwW2vKaf3Sj5xmwMgMjDBMZ9TsfYIqDxZeXvDX1PwH8LOUe83ph7Vovfd4Rs7ONA3canJSnKusVDbykGsAN0wHI8ZN1Kc+Smo0xb0xIr/xU8yibY5n08aQrdoy14nOXOo62QPcpY/0n2P3icFb7HWvA4W9PjLa5HW2yPM75jQGvj4mEybt7QvvlcV1f3wWf3cAI5hVnkmGb8HeIHfv6cjGW68+9kAnpaPyG+SwYz5O+j94+wfrpkNgrh+rGdfzU15uXGFdb3LNJsO2BeVyvE+Dlz4xKzUL5mp8vbis7rMAZ2BsaWDbFFrnTnmoIFslJHq/A2WCjXMslLzVEBjBjYYb9VgfEvbzd6SwXBOPuxOv0veWZBWkmn4WIA7Cgfi29tUWMZAPiphJHbDFB8vfljk8xFTy+wRdIwQgZCBvomA2tXDZUk2wQLnAHuhJGdDPDcASTbpbbcPDt/qTnnCd7/jdlALOvpjcvMiiwadU1UEwhsrIflAdap52e6b1QwxW7YZ6J9niZpRmAuGGcXP7vAHheD5/TV+rdX6zvssxR2HespG2w68oik82cE4DwqZQIkJ2GhuWOEwXeT/OT+OaPR/F2NN2FkNwN8PztX6xhmH7KiWVy22d3RBFtDlvKkbWrM3gKX+Q5KnY56AnW6TN6f6ZinOMigfgfIRDxjIMe7Znjf44/Gwzwg33HylxrPez7xNNlnkv908Sh/pZ6/1Hqt+5yteNcMzv77zJ8P8Zw/9sN3/0N8bvMHU4rr2Pf85SoeMgXXje/8+RDP/cQxr+LmH+VCRtJ48geD2nf+JPH40wkP6/I4A/CKGjrSwcJnmAUY4LFI+QwNk5s9BmocvCv+pxqqhfjizh8GqtCAfddPPsanrvee1n+6/Q/xa94vQv66v38Wyvpx4NmbzSvMre93mtlLBxb17CuSZ9xp5GDrXTRNHh9hDPwM7DWx3HxB0ntnPT6v22LaFLG+dlWRccsxJbbwBsj2wKyWRN5mG8ir4se7jrf+eRT5fqoO+O48XiieJPV/Gfhnsn+OEJ+eayTh+bW7Z2Wl+No/ex1mCRkovAxwr8VH8rwn55s3s8SAKrQsIG8Is2ZbMafGyT8LgGue/Lr+/HaD+Y98MH0HzxSAJGQFkRqO9gjxvIOlNU4NIrPFALv59SW2YSTbA+BpKz1Tv7rxSMsWO/XReYlY1RzTmTuMldzkIOs9CjscJtL/ibWI7CeSfn+QHCTSx9kYNLbAGH9p0VJz+XOL0jbfHLdVjanReTtfaziM7GcA0PXCXcabX4g9+VSWzmv299Jvi1x/qBrsJInGhbJNAQyheOjqbyUlJVbGkPpbY2OjBWWQ5XJgBe9rNWp2pOjoZMN6i2d7DmwK8fmfP843Njru/Mc9f8SznhoaGuz68Y1nftZnaryrH3e3/nqbP9P4pPP3FO9kT52safT6c/vvG4+MHNsvxngnI+t7/NmIJ//cL1n/3a3f7s4/84f4ws4feBfgZnfnn2egVAqvXMt5nAGKwSwDUYzKFvKIj352TDQWF7RQhjPkC/HFkz+nSR09/+lkL7tbPyG+ywMu5O/D+0dYPx+VjS2U66d55SBz0RtqGJA8zUDgZe1WM8QcsfZw80PJvgy0F3C/1/biiDp47SoV1qqt5wm+Yt8Ru4tOfIpsf53WoEJeh+2Uz/agO/57KopsJiknCnDTJZn181frzevMF5iO2U531raH9BeSSd990N8jJ2s7EzYUMjDAM/CjncfZBoVHisxrFFDpE5LrPWHr0ZYBBtv4CrFqZjZ1mk+vK2lAgWlHiTk1XxKISQdzMdxT7scCIrbRfe5+NYdsrucTc5z+eF3W5DIBRNcRm/DYLUdbNlrb8pUW+PhvAiDQ5YBtw/ICULl9RpNtSIElfOCUSjG/mj5g08FWKhEbjbl9mUqw2W4/eG1z6H9npmWM4xf3G7GTH5otNtqLXayfMLKfgc20hs7eYZz57kNzBgwrvxrwd7daM37YSkPxjjqck+Wi8Z0ibybvz/we9bpCjndMgyTHTx6IpwgeN3/MD6iUL/EwBTmfmZ7/1P3v73jAL+rNLn9x53fx1J+pI4b4zM9/VAbUJ3++8VEmJOcP0DHO/AMhHiUphu/xu3iaH3gGxM1frud3zGjf/c+HeJoSRGzo8jgDJedgHNOhvLzcMs1aW1sN1DQ6WaqqqmwnC0hcWVmZ/TmfYRa5Tpdsx8uEDSM2u33mY/tx5g/xIX9x1k9bW5tdX279x10/uYqH2cc17Dt/ruPd/cN3/1PjKyoq7P3K9/z1d3xq/uPOny/x7SKc/fn9DvPQouTFm+y/Tme+xVHDkGgsNS8taDOXP6+XqwBcZJ68Av7NfSaVm8M2GGFufKXeyu6dtt0YWyicJhBrPclWjVWn+LsqVCLDdOfM5j4pyqwtRsGutWXmkyqSjpLp+4zGDs3XJjZBU2A05eHa+vz6VaZi6GArKxZGyEDIQN9m4EB5cU2uGGZ++Vpx+Y1+et0q863NRll21IOSOTxx6xpzsry7Zq72BwNQG6Pn09mSWUwyAH+Y59/vNttnHePPB04xD+uZd4NApzFivVwh37Ab9Ix8oi4ZUwsA6wABWLtLdm7jkQBmq8y/BGY9NKfFepsNUjF4+7El5rmF7YkY1jUlg81Wo0vN0hUrP7LPAGu7Tyg3+8s/D8DldDHN35QnWaYDNh7SgCOHDzGwj0/eZow544k622CTOmCVXyWp0fPUjPXcgi7pyDCynwFA0CM3G2nWrhxmfvT0fNPRB41O2d/r7reIb9uJ24w21UO7ZBl53+V9P6rsxGfqdTBVqF9UVlbanzc1NdnfhwnB+zU/L4R43oEpUuZq/5PO35fxMFscs9Apg0XPP/VZzn93+evLeM4X9Qjf+UN83+aP+maUmZq6flz+Wb8w6VKvv0zjuzv/vcU7vMF3/nyOd/hIT/nvaf/zJZ77B3hR6vOH5wv7z8/TnT+3//0Zz/OO+xHPP5/5U+MBKy1whlQjB+I0knvrXHDILx0XTrOSjcFAywT5D/FdnnEhf/m3fnpiWvK1lp+79UvHDJ07DLf+cxHP/tC5w/XnM3+u43Odv0Kb33mg+a6//oj/59xl5u55naajAJUb1dhpTtmo1AxftcJ8R6yjQn/p7s8X/EKf62fyVQEQozN9i9El5lzJPB0nLzHXxX+2PgOgUaBkaf9zeqO5S7/Pz7Ndm4F1drD81D4hBtx4FSsZt0qO65Y3GwYEo7PQ14rb/zO3H2OLzK/UB3+zgXJOw3HkbwYmiDl00tZjzKmP1eXvTmZ5zyoEMP3loCkWNPuRvBQZP9xpnJnV3Gl+JdlExufWqzZf22SE+cJ/308EMn1cQNYJAuUu0DxOwvBWAWd/eafB/GN6k0H+8MJdxpkmfbn7sbzDfAfMsovEZOM5t3DpcvM/sQhveathjc0hS3nlHrWWfTZK4BcMuD+m/I7v/CPF/kIW8isbjTSAX/RGPVbXaq57qd5KOmY68DNjxzgGwEvY6MgtX6LcNEp9YZH+PcpP57hfL1KZ0Uxzmo3fY51erPXFOeX7XPY1ArKxlz1vA1CXZq7jthhpWhobLFMhqvRE/YH3QJgEvNdl8v7P71Gv4L0/l/HOIwvmic/+ZzM+E6UszhT5ZV5XbyF/7H+I711pK5o/ZBqdR5VP/gZKPPXzTJXe0uWvEOO573D+YHr67H8hx4OPMHyPP5fx4EIwcxnY7ACqxjl/xOPRxt+FHA8Zw0o19uRx5jpVfD3Oksb7emQFj7Xi9lhLev4LxWOqO4/BsP8f9dgLHnP95zFHEeLlxhXmZzMKT2bucxOHmf3GDDFnqXP71VAM7/vqQB7NgFzibmJ7/eWdRnOsJBrxWaGr30kzIpXzQ3Uw08n81U1Gmm1VeFuiItv3BK4tyFAiCxmsySrUbakO+EbF9iY5VjlskNloxHDz+fWrTbX++7uay1dKKo9SPWB2BbAVlkKcYuuAOfhwICED/ZwBQKSr95xgvq2mlhVFwgSfrOfSLyQ3GJWN5tl0wc7jrUQsjRvkpHXZSvu9Jck4St5fe8jnk6Yh/MAYN+oex3chZA5hXV+z1wTzsFhvMLN9B89aJG7vFJP6LckgNwtkSh2wvc+XNGepwDWAEJparpI8ZZJRPWyw+crGI+QTVWaPZW7rMgvGcaTINAOAXSqVgUw9RGmkuUD72KLccwwXP7fAnL/TeDOpQoCGvOcAeJvSHFuSYwixmWUA4PWS3cabS+VvV2gMv8Fa78fIV5DmKaE1lmnWm8dYtJM/eJx1ebzF9ehK9YgrtPjePMJ687jrLT4fPMacp1hfeIwl9ShLGp9Lj7OkHmGu3p9LjzLyn3R+8I7gcVacHm/B40zfrdJp/gaPtrUsMzCpR13wKAseZcGjLXjU8QrrPC5T77fvta40N73bYeai4VgAY53yQeaUDUvM3wSc/O7NIL1WAKesz3YRE/bt5ety8iN1FhyjUPkZyWVd/GzXNb++ZJe+qm71xyRX9aCkpTLxPQM0O0mSO/hiIUVF4ZHi5OEbjTD7SSqK7nsKeUhxPaI/+JxFB0VjCnRh5EcGYALiuXTCw3U6j+G85MdZCXsxkDMwTPfIS1UMh4VULMwdvLF+//HJ5mr5Yt0nnzEGkoqXSTJxbstyM1b3Ie5FpwmkmannSpKBZOE3JdVIMwggEuP6vSdaL7XLBChVqXnjLDGvYWbNbkk2V7r9ZPv4fH5qnSqzrZ6TeLnxb2eqOeElySf7DuEQ5ujNa7TdSklvG/O2wDrY4gCAToobjzOkFF9etFT+oosz9nDbTR6o6wpA+9/7XezzEq3RPQU+lg4ZZO7Wv7WvBiCRjATM4TkP5jtPv/ueWIOhEcb3rPYeB4PyEJ3zU9UABROwEAbsypPEXtxqxCBrheKYBrxfDQSPsqQea8HjbE2PtUyUvlj3bv0Ej7Muj7U4HlHR/BWyx5qvR5k7ft/4geBRBrOU40/qUZY03tcjLHiczbdMa9/80byyhscZepTQ8ABT+GEUyUcD1V0sTMrP6eSAdud+P/VziB9qafB0RoT8Fd76obPLddb4nL8QH/IX1s9o28WLb8UvBZ7BQMvnUSNfsws2KzNPStrlEnUNF0kzez6fkpzuG15j1+xZawuIgFynbjvG1LcvNzevlsaiUInU1FH3zc54PynM/eXAqeanAswogNLVjhTVZDHY+Fwn0OwQFQyRjgKI+e97zeZXry0xy0NlLeMc9+cv4re0x4QKc+6T87Iu1dmfxxHmChkopAycIXlU7smp0n6FdAxx96eYZD8AACAASURBVPUIMZz3mVRhjnlg9gdMMO4/35enVqNkEy96dr55UV5ggDM8u3wZNviO/UrsttvfbTS3vtVothar+sd6ztFI9Ke3Gw3NH0MF/NAoUiFAa5n+zoactTZpPrVutSQnq8zo0sH2GGGC8Vw8Wc0mzUK7fiLmkO9gv6/S83xB2wqtmyWmTqBVumaX49QwAxsNJl+2mGIAZV/beKT5+JQKUynGGyAe3415xvN8//e7Tb6HFeJ6yQDn/bitaiy7EG+5fP9ev3bVUDXjjDfjtL+rVnXJAjJ6qre5+htMC36f+htMKQayYIUYD3OEumOu9j/p/EniAXU4fz7HT74c024gxLOencxbd/Xm6PpPPf648SgTAU67/PvGc/7ZTiHFQ4Ygf+Sb4/fd/97i2W4Ub3DnL9P5e4rn/DF62v8Q333+k+aPejk4kW/+8z1+9mx9/8bjbMaMGaugWLpOFjR8o+CY88Rxi43FDVLvaOPczFyy6SQJ8cWbv3Rf7uKsnxD/UTA65G+l1UCPPly7u//0tH7yOd59WfHd/3yOp+a/dPkKc8e8FebBhctMvpLPjl53uNmyapAFSmYl7NoO1YyBkYFa+enQ8U5h8FJ197d2rjDnr/aY2WjkcEORjfUSZ+wtz4pDJAmFBCSFtK+rIPp9sdqcjxrb2rxmuDl0gxFmB3Xc/1P+HDe9lnn3e5x9Cb+bLAOnCExFopHzE0bIQMhA/2QAP68dx5WaM8RCKgwOSXbygiTgjgJ1Hprdav3FAJsOVqPFvQKXkGlE0vEMscFWCh34fkRiOO7sW4jxhZ9nh7aDn+eMxg6x2eatwXauFMB2leQhn57fZt4TGw029HyBUk/pc6Yyh26/xqkJBTB0k5ElYnu1m4fntlrArG01i3cr+Y1uKLni2+QpyvfJMQLWYHMBnsYZsPSc/GS6OPJ3uvajWgy/4x6cmxX53alqggHchLEOY+4p+dS9sHCpZaXtLFnofQWGHq/vEPX6nhFG32RgtMDkqyUvChBLM1I+Dq7lvbQWYHsO6WgxHe3tFixz7/89gQO8D1Ofi74/unpdunjqdRS36bzn7xDfv/mjOMzwzX8xx1N/dvVmn/zlQ7wDB3z3vy/jU+uNqfcPZ9vkmDup94/U+FSwcyDEwwLmONOdv56OH3yEfIR4v/xBRmLdsf598p+N+KamJurRXR5nU6ZMscVphjPAdMVqmBM8tOMaeCaJj15sPvOH+C7mIOct5C/++g3rJ6yfcP1k9/5Bp+dLjcvNddM68u699WPjhpovThpmvnX/7ACa5d3ZyY8d+r8NR8iTZaR5dsFS68vyDfmzPKkiGJJhcQZeLd/ZYpSVuvqJJMcA5eiETkcqO2yDanOU5qH7fVqKbGOcOcPvZj8DSMbhK3TLmw2S62zN/gRhiyEDIQNpM7ChZHJP236sOUGAQ7FJ1+4xodwyyv70dsMHEoMkCalA/BaRoztVjRj4hiUZeGt+Rgyw9yUlyHMulVUGi+pCMdEAtdzgOx7PMsChOOMX+04ygGfnPz3PPL+gZzlG2FrI404VS/uEh+faxpakA1bSEXq2f0nPeAbP5mywwMoE7t2wzwQzavgQc+Ez8wUyLv3Irv5EvqmvL243v30jSIMnPY89xSN/eIMkR4+Rd18++pF+c7OR5jA1SzEoCsJUoQ4BGEYdJ53tCL9LvY7Bz50NiW98FGyjGZMid5z5Q3wXk4P85yp/nC8G88NAjHv+ijneMdscUy9u/gZCvLPdYP2gmBZn/XD8Lp77l0/+sjV/0v33jQecgTEa4v3WT9L8ORlMl3/uxzyXMn1+9haPOqO2deVa06dPt8AZixwktLS01GBQ2K6OFwzyMAx0hpkgfWVlZfbnra2tBvSN36+qqrLajyE+5C+sn8K4flpaWkxzc7P39Rvi+zd/ogfb+6u7/8bNf67jeT6sFDqwYOUw84f3O8z0lvzwBFp3ta/ZfySXg69FGMWdAQpzm40qsbKMc1u7PF4Y/Pu3ZNZ+gDwz6K6nOHjlC4us/1ncgWQjvifn7jjOTKgYYk7qxiOLYuK1AmdukjzkPfJKCSN/MkAhjnNzfJaKt/lzZGFPQgbyOwOANjfvP8mcIlZVXeQend973Xd7t+O4MnP81jVWNhEPTvy7+mK4ZyNM6R00J8ws2GX/EBPsHjHEDl670tSWD5V07fxY098kaUj2+dJupBgBCg/QnJPF3jrniflWSnGi2GH/Ehvb+ZPFmnD183xzMevwdMOjjGfy82qK+cf0JvO8GGGpAwm9OfKTizMfLLPLBIxdLm84fEvTjVO2HW2GqrBzsRiEYfRtBmhE2mtihfzy6kxjZ368f6Bq8G157+08vtQsXK3kRH2N9yXqbahBUX9z72/l5eW23sZn3t9RfnL1umj9bSDHV1ZW2vqk7/ETT36oX0bzR72TfPeUf96/Xb0z2/GZnL98nt/tPzKF5BdmWOr67Wn/B0K8O96ejp/1ByiVun44/hDfdb/Lt/y1tbVZPIT163P+shkPeANeE3f9sP/U5333v7Gx0cb7zM/x50M81xfH313+wLtgEqauP7f/fEPRcVy51jvvvLOKZEycONF+a3EGkk6DFOSOzpc4yF1UQ7QY46Oebz7HH+I/9NAL+Yt//UXXD50fdEDFuX5D/IfrL2n+wvpdc/3ScDGkpMz8bEaHeaVpRU49B9RUbc7cuNQMWrnCHHP/HNOZ7wYIfVtXKPqtU5A9T2DW9pIBe3Rum/nR0+kLgABn2WA67KR5zttpnLnr/RZzs+T+UrdJcfBq+bJc8fwi2/UfRv5kYB0Vc0+WVONxYgOGETIQMtC/Gbh4V/luiaXzxpK+AYn692j8ZoMphXTjuTuONW8pD8gpxgF2Mp0VUGmKGF5HS0ZuSzHMeE69Wt9ubni53nxBYMQ2Y0rNN++V16d2CAnHuN5gn1m3ygJYx0Vkj2H01qpx5EsbjjT7Ti63jLeZYr+dKXnOuNuPHic5g50HWAFbbumKleadJZ3mxlfrJUnZuUZKhgopRBYSNtreAlxOV37TgWrd5ZHts04Pu/P9tN8XaL74qVhQ/5F84B/kIRdG32YAOURYklwrMPxyKfMqcob1sr1Q7MnylR22GBmV+aLznvdwlE+ov0WZZWQp3edoPJ3zMB9CfOHlD+aOY17EPX/8PsMxJ0J8vPOPbClycL75K+R4jpv1wn2E4wdUjrt+OH7feOYnnvudz/whfpVlKsMU9s1fanwcpUHyX+jxjqnr8pd6/DNnzuzyOINxBnAG0uY6BUC+3WeQcToHHBIXZS5UV1fbzg+QRC6ypPGO2eY7f4gfZc9HyJ/f+i2m9eM616LXb5zjD/FdnX8hfx/e/zNdP23qlqysHmkeql9ubpvVaZbl4A2Wl+ivTx1uNq5Yy/xAneuzW+L5ZfTtK37Yen9nYIheVs/baaypEpr6p3carW9LKpuBQlc2pKHcsVE8+cpGI82XNxohdtsy82910D8i2b/6pSusf823t6gxO6mz/5gHZEgrhloY+ZOBPSeWm+3lQQfrMIyQgZCB/s3AVzYeYdoE4PxdDKFiHLC/PispxcOVh4fFZvqNgIBsS9CVCwQ7aGql2Ue+nOtVDzeLxMK+Xc8o2NbOX4ziP36f94txJmzLawBQ1ejZOq9tudhXa5k9JpSZg+QDiiQnn/GlwsftXT2To5KRgHQ8k2fG8DrjmXv6dmPkkVemtdNoG2R41kd3HTllJDEPXqfSeqsho3y3GN+3TWtcw4u0t4OFKXfVHrXWj+6ZFJnGj4lBd7ie/TznYS0vyYLkZG/7E35u7Hq5RGDmH+R3xnWTq3GI1tbXNxllJDhgi9NRZSfqN9TTeup8p3Oe90+nFBU3nt+nfheNj9bvepu/L+Nh2vXU+e+YFt3tf4jvu/xR/3X13p7yz/qh+JyOOZTreNbP0KFDP7L+o0ynnvY/xBd3/mC60pSQuv57Wz/cXx1TNsTnJn+OaRzNf5TZ7e5X6a5/zh+/K3AweJyl69wJHlfB4yp4XGXX4ypO50K4/gb+9cf1xReNt5cOMr99r8Ms6vSsuni++W41YrA5Zt3h5ibJM1IMCqO4M7CFZJsuV5GLrv0X00g17azO/iM2GWlOVJELHxnfQcc7jLYFKhJS8KNwhvzjZ9evNpPFMGPL+MpM0n8Dll0g1ttLi3r2ffHdlxDnn4Hjt6oxL+u8dCfB5b/lEBkyEDLQWwZg83x2vWrzQ3lqFdsA2PmkZBG/ISbUf95tNrcIBBiqB0mp/pQJTCqXt9Z4ScDRBHKP2My+DC1YtZftXmsWLl1u7tV2/iNvz+6efbC1U33Q4pwX/MB2qS0zX5bPGEzrBZrzaQF0HFtUDhnAkGcjjQtf0DMT9tBZkm9EMjLTMV5MtiaBrgCvbvBcBlTh2YzXFM9i5n1odqv5mwC2+Xpexx2cJ0A6GG5XqcGC/KwnMPAgPe83kowj3wGueXGR9U0No/8yACh6lDzFYBAC1vbnYJ3jlXvQ5FLb4IynDyMbHmXB4yz3HmPB46xwPdYGgkcZnmRJPNqSeowxP4pzweMsNx5fST3CBlp8HKU1rpuMPc6mTZu2aurUqZaeCk0NJI7k0YnC4uczFxP0P2iUIPX83Gko8xkkzhliZhrvmFHReOZz2+9t/kKNd0im7/7nYzwFcMAOd/5YfKyXdOsn3f6H+JC/sH6K7/qh88zqzQ8pNTcLPHtN0o39MWpL1jJnbVJq7pnZbH72ymJ1SmdedOmP/Qtz9H8GDlBn/UlbjzZH3DMrbTGFYtv1klWi+/3m1/298Oig/8lu41WMXLGGrwnyjxQM91JBsGTwINO8bIUtes4REy0sz/5fD73NeIPWwpUvLDTTUuS9eosLPw8ZCBlIngHulTBHjpBE4IoYoEnymXO/BUDDS/QMmd+2QuDOclM1dLBB2pA/JfozXM8PACa+1dz4Sr35pycrb7AKCXgwwbJuW57eEwoZR5hvuwn0OumROm+pSJhreJ3NEvMf2cIXF0o5JcU/dBMx274u0AEWGODgy5KL/M0bi83r9R2JZPcqBTB+deOR9hhqSnS8mhdQi2OHZfZXMdB9B0DJd7esMftJihIZTQBGmIFsFxZdNhnsvvtYbHGwDgFo8bI9R358/fX9f0zpEHOBpBnxy1upeglKThSZo/USV/9y9TZXf3P1MMcsc0wxn3jqdbxv0z2fy3iAQ1esdPWiTI7f7X8u4qlfuXqVz/wDId7Ve9Mdf2q9OHX9OmUy6sUh/qPrvz/yh4cf9X7f/Lv4dPePTPa/WOPBV7i/+R6/i4fpxoib/2zMz/ll/33nz2U8z1vkj333n3ieUy0tLcHjjE4fRpR5ltSjLXiUBY8yOi/4cpprj6ukHl0hPplHXK7PfyHMXynJkSGl5eavszvN45Jv7Evfbhg+J25QYqoHrTSnSKIxFC6KrWyS/nhhlJ2vosZPnl1o7p/dkvaXzpaXzCAZuXTnfZZJJktVaDx9+7FWduo3rwdfk0xylm+/AzPh+r0mSGKrziwSMyKMkIGQgf7NAGyqa3UN/ujpBR/xpurfPen/2QDFAA3BC2GAtajJYpEaMVoFbs0V8NTYucI0dui/1XSRgBzd44HBotpdkoqwpQEE3mnoNJc+v8DMbPKXvOYZ/LzYV1GvWUAtPNQOVGPLNmO6/NWQPbxbTU+vCDjzxUwBBTcWELeP/NM4BrbzxuJ2C2Y9IJYZYMq2mvfMHcaqWaZJzTL+z2rOF6Bf9fDBluWGL59j5w3TDzcVgDO2bLCpF0AJuzwOe67/V9/AmJF1dZH8zp6sazO3vt2QCHjtLSOc/y1Hl5oT1ZhVsXKpaW1pMbW1tTYsWn8KHmcrDco0DswrVo+24HGWO4+2QvYo4/6RZP+Dx1nhe6wFj7M1Pd7iKJ058hhNKb16nM2YMWMVesmOpkqwe3hBc+NzXV2d/TkPe/dwBzll445pxu8BFoT4nvPnZOh885fP8Y6m3tP66Wn/cxnPOo6ub7feU9d/d/sf4kP+wvr58PkQ9/qxnSijaswzS5abX8zo6O1d1Pvnn54wzBxcO9R8+/7ZH/h0eG8sBA6YDNAZ/uuPTZLc1SBz+QsL5H/R9pFju06F2rdVIMQTZYK60TGYjyvb+Ct11dPRvkwVzbOenBfYZAW4gnatLZc/yQjzvQfnrlHkLcBDCbscMlCQGaAYfYVkBO8R0AELuNgGMoAwkVfp/3zBI5+c4UX2/W3GmK0EYgH60ADSLklhZB3/axn89T6bTRvz+fWrzJfEDKoQo47zjWzjX95psKBT0mPmeX/1nrVi/wwzj8jn7ObXFlumeZR9hHzjFzestqDdkWI2Jp0z3UF+cYNqPUtGGs4ngNkvtR//8GQIZi3xRbKh0aWDzbV7TjSnPlZn5vShx/Fn16sy39psVNc5Xq3E45hWgESu2J3J+2M24mmmZFC/Y35k8xmZzl+I8a4Znvz57H80HuYBdaE4+UuNp15EPE32meQ/XTzKX6nnL7Ve5T5nK941g7P/PvPnQzznj/3w3f8Qn9v8wbTiOvY9f7mKBx/huvGdPx/iuZ845lXc/DtZ4qTx5A9wy3f+JPH42wkP6/I4A7BgY1EZPT6XlpauYYBHcdMZPvJzB/50dnbah1GI7zLExEATGqxv/kJ89vOXul65eLtbv6n55yad+vshPuQvrJ+u5onU+7/v9UMDBzIY01tXmD/M7DQz29LLA/m+129ZPdgcv36JuUnFCaRywijODIyV7CJFv9kpxRLkv07bdozZUN3hL9cvNU/VLTUzVBiEpXiQPGXoUMcWBeAMaUWYaXGKttXqcj5xm9Fmu7FlYq4Z85DM6dkGnmp9xQwozjPct0eNt9A4sSwueW5h304Uth4yEDLQbQaO3HSUGTF8kPWPCmLLH00T96n1xQzDhxHZX9+BvCBssH0mVZid9HerHoKP17WKmdUi1leHBXx2lczhWWJnXf9SvblTAFqSAQh3qp7D62jf8TB7aE6LfU7Cosvm4Fjwb3tXcrvp1g9g3TFb1JhPCDj79B3vZeUZDVMPlQPkGhm/2HeSPOhWmBterjebyWf1yxuNMCfJR7W/vbeymddC2tbHp1RYT7szHq+z8tnZHCPEMPymvNT203WzaOECC5LU1NTYop+TzaL4596f3PsPNh4NDQ3WJsXJErr6WqbxyOAzX9J43scc2ER9L+78Ib5/88f5xkbHnf+4+See9cj6Y/34xjM/YF1qfLRe4GQ5o+u/t/kzjU86f0/xTja1p/33jUdGju0XYzwytJx/3+PPRjz5B1Rl/Xe3frs7/8wf4gs7f8hgAm52d/55BoolfuVazuOMhzTMMhDFqGwhXySinx2TgMVFpwzDGQqG+OLJn+t8ip7/dLKX3a2fEN/lARfy9+H9I6yfj8rGDrTrJ9r51tP6B0i4cUa7eWHJiqwUxQA/LtiszHQuW26OeWBukMPJZoWggLZF1+/Fu44zo1TU+N5DdZYxhEeOK5yJcGYOV5f7Z9QljKwikk50muNPcolkHN8X2LZUklh7y4usU4v0X+9mXiSkEMe2xout9m11IO8wrtQM1cKc3bzMXKuC4+uLO7w9YgroFBT0rnIOz5Nk5xPz2sxdM/2L0QWdhLDzIQN5kAHunzB2znh8flHfN2FGTZJHGM+kFyX197okDPn+tO3YEvN1eXetP2KY/MfmmbcFQvkMZDFvOWCyfUbeJXbf78X8ak6jp835eFnzOxlCWNlIKzbF1N6+bPfxki8cbq54fpGVTexvUJR7PGDhUXpGH6yGmdcl4Xjyo8nZ4Xhb/XzfieZyHZcDMv960GTzB+Xz9hnNtkHnYklwIuX46wTSkD7nuFhjONfn6nkOkHn1i9lhS3I9Il966e7jTLXpNOXl5Ta9vN/y/kO9jDqak9WicZ1/z+T9N8QP+oBpkCR/5JF4iuBx8w/YCaiUL/EwBVlPma6f1P3v73jAL+rNLn9x53fx1J+pI4b4zM9/VAbUJ3++8VEmJOcP0DHO/AMhHiU2hu/xu3iaFwBw4uYv1/PDrOU8+u5/PsTTlCBiQJfHGV0B/HFMAR70IG8yQbN/6ISpkg+N64QpKyuzP+czzCrXKZM0vq2tzSJ96eZnPrbPz7ubv1DjYaaBtPvuf4gP+Yuun4qKCnu9Rq/fnq6f1PWTT/FQYx1zs7vrv6f9z3W8u38Wav6zvf90Urnz6Z4f3Z0/6i1P1C+T99ky05aAkqO6jzl2vRIzcvBKc7IKSK7bt1iLBcV83BQ19p5UboapSnWvuvBP2LrGFhlhjuHTwuB3kKSaqs73kQLYOlasFPNs2QdyPniVXLjzWHPhMwvNfMk7ZTIoPh63ZY35yfMLBdQZKz01RcVOOvk/tU6lGan5ZjQuM4/ObTX/FhhHwTGM/MsABdVrJPF13lMLMj73+XcUYY9CBgo/AzQ2IJ97vBog2tTMUIyDRpCjxCz7pACeEuWDZ9ljeoYAArhnyFc2HmFZU0feN9vKKvqMzQRkLRRTakEGzzs8IGFV3bz/RAuanSgvyDjjEjW2NIhd1h2jdyMxv9mf5+SHNlNNJ9kaPPc3F+vrED2PtxHoWC45RwCuP73TaOpaM3vO97Qvn1czzuE6Fydovc5azXb/tXL0sKQiAcoAzi7aZZxlPl0hFmUY/ZMBZDvJ+13vN8s7L3kzDNciUs5VQ9eyxU3qYzARqO/w/sNn3td5/3HKTnxubW21P6f+VVlZaX/e1NRUlPHUIChS5ur4k84/kONh1lAvTrd+OV+8z7N+uzt/IT53+aN+HmW2pt5/3Plj/cIETL3+Mo3v7vz3Fk+9jv3znT+f4x0+0lP+e9r/XMS7eh3Pr0zmp17I9e3OX1/Es33At3T3n0zm7y6e5zP572n/eZ5b4AypRn4RJDAT5N4hv3RcOM1KNgYDLcT3jvyH/HV55uV6/dDxQucNw63fnpiW/B4/d+cvX+LZHzp3uP589j/X8YWe//7ef+cx6bv+8imezhs6mHq6/vDxmLl0pfnZ9A6zwFOqZ68xQ8zhU4abn4gxhDxeGCEDZED1EnPBzuOsNCNFsifFIrr17UZ533WKVdZzgdF5kvSUScCyozcfZe5W8W3/yRVmrDw1YEekG59TUY2CHUXH0x+bb7vOw8i/DCDRebkYEbBWwwgZCBnIbQau2GO8+bEaGOoF1BTjoPnieoGHL4tldtEzC2yjx+nbj5FHZ6vkqJtsSgCZrtij1pwi1tSr+r2+GNwXkVg8YlMAg8HmuIfmmvUkS4gk8atiUscZ24u5tqmeyb97U3JhApOQvONp3ChWEMDg7hPKbMMLfqQ0MACgJRnl2nckLb8kP7Ntx5ZasO9NPX//oPn5O1uDZ/xhYkgeee+cD4BemjCQZbxY303HSUL6F/tOMNe9tNjcK+++MPovA1uNLjHnqxmKxrrpku70GVwD39p8pNl/QoltKHf1sSgTKKrURP2B9ziYALyXZfL+njSeeZynms/82Yp3HlkwT+Icv5s/m/GZKGWxHjg/zOvqLeSP/Q/xvSttRfOH7KjzqPLJ30CJ5/6QqdJbuvwVYjz1Rs4fTE+f/S/kePARhu/x5zKeOh3MXAY2RYCqcc4f8Xi08XchxwPMWanG4HH2UY+eKJIJU4SLnC9CmXq8BY+y7HuUJc1/1OOMTpiePPrSnb8Q/6GnYchfWD/9ef0gq9G0bJW5bU6neXRRvM7fKWWDzKkblshwvdHcokJIAuKaz7t0iMnzDACAISm1l2SuKJyBlwGc3SHW1z0qXsEO8x2T5Zl2yW7jbOEPycf7tL2rxATAEybdKFPhpVbFM9/Cje9+hrjMMwDb4bD1q8wFKtaHETIQMpDbDBy3VY15aWG7eUQsq2IcG0iG8UqBYqc9Ns9K/TJq9Tz70U7jxIheYBlZSDiescMYc6aaNpKCTKk5BnRCznB/eUVN0vOuWX5dAHb/nN5kZZB9B+wvtn28zu9mNcOtxPFjdW3mZ6/oPUTPbHxKYfYgD/m9B+ea9gRf7L6t5pZPrVtp5/ijZBMfEQOsrnVZ1r8runN1+uPzzGvyhmP87mOT5BPXbi6TfCMg4ZYCcPhcpARK3+WSOE5fz+w63nOCrpUn5sXO/yYCp0/aerRUCoaaZSoq8n7kPMqcR3ocj7Cox5lPfNTjLEk8zCLqXxQ74+x/1GMrxPdf/tJ5nMXJfzbiKapHPbqi82fqURb1WPOJTzp/X8b35JGWzuMs9fhD/DILXqd6zHXncZZp/rIRz/njftvT+unNIy3E5y5/4D00p3R3/oLHWfBoS+RRFzzKgkdZ8GgLHnW8sTqPy0w11ulc8bl/LFu+wtxXv9LcVbfMNGUgOVQh6SJAs6b2ZeYH6rbGpyqMkIHuMoD01+fXrzZ7qKOdTv75bSvM3wW4PqZCmi+jAWm/k7cZbXaSJCMMN/xfbpvWtc3Zkmty9T7YaWPli/FuU2fWC3bhjGcvAzAqWiWj+dd3utgcYYQMhAzkLgP7icm7o8ATGDvFOCr13LhCDNh7Z7Wav0hSkAHo9E0xX6ZWyshcANCBUyptM8ipAtd6Y1JnkkNkhmkK2V2A3CECG2gModkDNv+dkjxuzpLMMIDWZ8XSemZ+mwUAYZo9NKfN/PaNJRbkYvxcDK2bXlui3/FnnfHc3W9yuZqrmtICcCV6hn99k5GmQ2yTB+W59p5km33HiWLKIQf5JzHb99WcMJ0ANF+SN1wYuc0AwOV5O42VJPdy8ytJZ3bX4BTdS77f8X3xmC1qzMq2JivH2BNzLHiUJfd4g+nlPMp4j4zrUcb7avA4+9CjLROlMNa88+hL6pEWPM66PN7ieFRF85/E483Xo8zN7xs/EDzKYJZy/Ek9ypLG+3qEBY+z5B5ra3icoUfJwwekDQO2KJJL54y7WFj8/ByZPWh37vdTP4f4oVYGkM6LYswfqKzrLPE5/hAf8hfWTxcTdqBcP7ysIHORyfMj3fXvifhbsAAAIABJREFUZE9WaBvzOuVtMq3dLOzoGQj7suQZ95FM49H3zzGzsuiFkdvX+zB7tjIwUcW/TlHK8BSJDjwv6CA+Ut4x66ujP2mn/vV71co/o0UeZp3mG9omxTLAl9fEEPidioBvy1vti5Jw+ryYTF/7n3xoEnTPZys3YTvpM3CdzuUfxEp4ap5/oTbktisDsD03kERabwOvJucJ1Nvvhp8XVwYAIc7bcYw59M5ZxXXgkaNF3he5Ru5LSPytLdbLCVuNNjCcGLfPaJKHVkNWfOBglX1ni1FmUz0fYUi/qWfYT1+ut9dnNkC56EnEI+1RNZgg2QiIMVnNLMjknvvkAvPWaglF/NDe0XP1VwLPsjXIJ0y2lwVm4W0GEMlz+2Ni1TFOVRMWTS8+g+YcAMFPCHBkXPtSvfmPwEYkycPIfQZGS04b38TLxQDsjZ3J8+uUbUeb3cYNM8Ml2RdlEsDUYiDLxeipXubqZyH+QyYJzCfqjrnKX9L5cxVPvlhPrD+f/OVbPM3ZTuatu3pz9PpJ3f9cxXP+HTgbZ/9hdhJXzPHki/UbN3+OWcv9diDHk5coXuPWf6bH35fx1CvBiXrKf0/z53v87NmzuzzOZsyYsQqzOtcJk1rcdJ447mA5OSDljrbNzYyLnZGuOBriVeiVhnUx5C/dl8M4578v46M3l+7Wb0/zh/gusLyn6z/k76PNBG7997R++LLX3ZerQo9P/bKbbv30dPzp4tsltbpqeJn56+xO80T98rQMnV1GDTFfnTrMXCtpvOAXkfuCRD7tQbW69JH42kOyPI9L/unHYiuk6y6mA3mrMaXmxYVLP+hw9zmOkSrEtcg3BcYjRTjkmCjCwZSoHjbYzF+63MA4Y63er472MPIzA5yjPxww2Rwv/54krIP8PLr+3ysK1H86cHKvE+M9+EN5GQXCcK+pKrpfwBfqZ/tMMN97qM4bzBgISVtXAPSZ8jbD4wwW2nz5ZvFsQ254mhoz3OD5gyyd77WEb9m5O461coJID78gmczUgZxtp5o/ZonlloEwQLfpP0PHw3HcLPaPG0gq7zmxzPzy1SXmoKmV5nNqNkGSMhuNDDDpaGD5mthlPPuXSi8RQO7fq4EtpCM59vfECr9RkpFJxhix3NrUENAaNBmTpLFPYvledtRmI+0zB+A03dhc8qHHblljvfGo76S+v7l6T+r7G+BYanGfegS/H31/7st46nXsL8wF5zEdZ/4Qnyx/FIcZvvkvpvjU93+unzjHn65+4OrVmeS/L+IdOOA7f1/Gp9Zr0x1/T/MXQzy2QRxnuvPX0/GDj5DPEO+XP8hI5Nc3f8QD6rF+fc4f8U1NTTzvuzzOpkyZYh/+DGeAyWeKvTA/+DuugWeS+OjF6jN/iO9iDvqev5C/kL+wfsL1k8/3j0V6+atRV9KTi1eYX7/XsUaBplJdvT/ctNRMW9JuznlyvneRqE/eysNGc56BozFwl8TXCQ/XfVAYodj4DRXMhqpido/YYXSb98cAQNt3UheA92/5qoWRvxkA8PyhpJxgBcKCCiNZBvAqgrnS3cBzEF+jvr4uJlQMMQ3tK8TISUb7oOC6u8B4GKWA5G83dNiCPhJ2YfRNBgA7AF+vE3MHb6piHXh0HadCPkzm34qh9R89S1KlqfFfOkENI3+XJCFMrr4aP9hutH2+wtg5T+ADIJrPAAy8co/x5oKnF37A/qkQePXTvSdYHzcG0pCwtjynWGO3aIy4VWvpXUkxnikfMtiMp283xsqAPiHwnjFe8167Z605rIgZjj7nspBiAJdPkrx2jRo7WL/Rpip+dvA6XGujbAGO4ikDGTtAKGTvKMrBdKGOAhjGe1QmMva5jo+CdYB7NDnG2f8Q38UE4fznKn+cLwbzAzLFPX/FHO/Ab8fUi5u/gRDvbDdYPygexVk/7vijMqhx45POn+t4wBVkOH3zF+Kzm784Mr5RGU53/lLjUWfUs/zKtaZPn26BM24SIHmlpaUGg7v29naDQSOGedDu+MwXhbKyMvvz1tZWi77x+1VVVQbtxxBfPPlraWkxzc3N3ue/v+NFr7Tr063fuPOH+JC/sH7y6/rhmVRRWWlmLxti/jyr00xvXWlKVEk7foPhZujKFeZ0eUc0dqwpw1dIL/BhX7OfATwprlbh61+Sr7pzZoudgC76s3YYY0apW79DBW86y29SR/s/9TtJBkU+PFq2GVOiDva1bPc8XiYPqpBOgTOMwsrAISqY7SOQ8/uPdDWZhdG3GYCRRpH8b/IEvG1asmsxuqeVui63F8gFELr5qBLrZ3jEvbO7ZRf0dpTVwweZs3cYa7fHNb5QDNINRwy3wBl/18lniuI7Bfkwsp8B5NJghtwiqcJiHTDNth1bYr2+msRudgNpwH0mVRiYWrBk8Nj85auLP3j2JcnXGMna4Qm6sRhmC7Tmb5PHGrLD/Dug05c3HGEeF+D06whjLM58gBSA0furuQRgTIdiJRQZAH8oCfA89WXPpe7LhpK2/Mlu482X7p5l2gWiMz/3ic/rGX7GE/hjGOtndbZYZwf88704hxL7dzmfw/RdhXtJto4v9k4UcUCp5LrPlQTs07qe8L5jION4lCQ799S1tGp5V70M5SVXL4vWv6iHUS9DzYn6masflJeX23oZn6mfhPj4+avUOx/vfr75I57zQ/0ymn/qnZwvzmdP56+v4jNZP9SvXL3VZ/97ik86v4tHZtDVi1PXfybzZyOe8wezzHd+33g3X0/xrB9AqdTzR/4Gajzej1xfnH+f4w/xyfPX2Nho6/W++XfxgEfgRXHWL+evEOLBu2iGSb1+3f7zPUDHceVa77zzziqSOXHiRPvlwBlAOg1NkDc6Z+Igd1ENy2KMj3q++Rx/iP/QQy/kL/71F10/dL7RARXn+g3xH66/pPkL6zfZ+s0kf7yYrho63PxsRofZoGKw2X/sEHPGY/Osh1QYIQPRDOBf9uuPTTSnaX0gt0cX/lV71JpF8jk7UQy0DnmenbD1aMuE+eZ9c7yTBxMCBgBFllcla0XXPUU//v07D8w1dSqwA6ZlYkDvvRMhMKsZoMt8vtbJX1UgLqaBbFmJrhtAZ1hirOVOVXORMuvrou5ZkmvDS+lcMYd9WSVcc+Xaf1gqANmwwvg3wGvArLtnNttCPMfkM5DIAzSD9QRDjnkuVQH+q2ImwmQFVFtX95nD9dmXfeOzX8USs7vAjD11TpHcDUNSjEoC7CnWOezq4YMHCUxbYdc3gND/xKimcSSJlyaA3JV6bgI6LxFbc6kuzlrJZh774Fzz/mo/Wa6JH+8yzl4HSzwbmPCR+slu48wWAuKaBQi+INnkGySTuFhzZntwf7tFUrx4mL0rOUY3ThOD7gFJKG8gEPzrm4yw94ofPb0gq9NzzrhXIB99mOQiHaNupu5PF0iK0uU0q5OGjfWYgXWqhpnLxXg8T8+eeq031vLIwctNowrAMMtcvYy/o0pN1L9gDvAejXIL9TN+nvr7fRmPUhPMB9/5Q3zu8gfzwTFP4p4/fp/B+Rsq370QH+/6QzYVOTff/BVyPMfNeqFeyPEDKsddPxy/bzzzE8/90mf+EL/KMp1hCvvmLzU+jtIg+S/0eMfUdflLPf6ZM2d2eZzBOAM4A2kD6XfMMfcZZBzk3iFxUeZNdXW17SwASeQiSxrvmG0g7z7zh/guZmDIX+/rx3V+RddvnPUT4rs650L+Prz/9eX66a5zMdP8D/T4EjppqqptIfc36nD+2/TGPi/qhrpD4WWALm7knwAAXpQ/y87jy4zqiuYMsRNnrS74AaZdvOt48+W7Znkf4LZimZ0mmaez1Kk+rbGrCIeEFeOy5xYZvHm+oe5lZKYC+8w7zf0aCBjC+ZrdUjzMIbrskTDFtwgWRIWKu7B4GztWmula17/SvRZWRF8NWGdcqzC54g7Asd1quzyRNhCbZHTJEPOOGDF4pr2upgrOo29B3+2LA+L/+FajuX01QzUKnPF7gPBXCGQ4Qd54MHJ8ByDCRIFy5CIJ6OE7f77GcQ4AV/A5K/axjtjThwoc3lLPn7Hy0XpD65x1CTOrQdftaP3btwSmDRK8dulzC73XEYAZzO2/qImAP8O0Nj+teTfQ/Bc+0wVgTq7o+p2LBPw8n8YLLdNzBXD1an2HBc3mrvac4lpAEnW32jLDPQKW3R3vNiW6vgCv8Ez77LpV5rLnF9mcbaJr9wjd/zbT38x5p0B2rvVs3/M+ozk/q7nH63vBHN2XHhM4t1yFKJiCSwV2HidA0g/WzzTL4fdSM8B6gO34tY1HmIqha0mJYLBxnee8T/H+65SaospMjonWU+d6PsZH63fU8+Luf5x48kX9MJo/Fw9Tr6fOf8d0CPGFlz/qx65e7HP+Mo1n/VL8Tsf8Yv0AKqbOH1VWy1W821/f+UN8F9MwH/PnmJQ9rb+ezp+Lh2lLU0S69Rvi05//qJJiav6izPDu8ufi+V2Bg8HjLF0nUPD4Ch5fweMreHzls8dXT5r5xXr/ch4Br6nIctWLi0KXbpHXQih8ILkDMyZadNppfKk68UcZJNtmCiz7iQqIMM4YsGuOEKCFbCPFM98BKIZE4ynqXodlgvzjL/edaI5+YI5pUZEPeUiKir98bbG6/4O3mW+e+zPuxn0mWLZgsYxqgWRXao1WDxtsnhCTapYKuoduUGXun9Vq2WfbjS21INoPHpsvf7Bk0qMUv2HJcJ10qFDM9hoEziXZLiD5L/adoML6EPOw5FHxdpqxGsTO1jlkn2/ef5IFVJmDkQqcra9r/bq9Ac7qvAv7AO3nyV9vbQEWZwqMB/RnAA5ur/PwcRV4JwioeFHgAhK0rgkgW8eZ79u5fq9ac6IkVIuRwVuidb6+gOFPrSM2pUBikabturjihUXmQTGlUomUgMg8e04Sw9oXyGU9XqNtXChQDFDLPTsvFCsHII3n6qckbQt76mQ9AwHwsjE4LgAznq9IRMJCaxCbbigsjbLB5vynFlpgPMmA3XaGWKQrBFyNEdDYqO3znRIpUJoF3NCUhi8WSQAtvm98QXKXR242Ugz4TnOrQDmknN3g3P5c3xt++nK9lQ101zx/exJkk6SmqGK5jx+7xSizk5qrMmFe5NqjLOn8waMs9x5lST3SitmjjPWb5PgHgkcZx5/Eoy2pRxjzB4+z4HGWLx5vcZTWYnmcTZs2bdXUqVMtPZWDBcmEJkwnCLQ7PnMxQf+DRglSz88ds4nPIKHOELO3eIcEp4tnPrf97uYP8V2dFPmUPzo1KNa788f+sV7SrZ90568/4t168p0/xHfdD0L+Pnr9ZbJ+w/rpv/XD84nu6l+/3mDufr85FBiKqtzx4cHSFY+M2u/ebDCPq/AfHcgiwVRgneD7wqBbfxfJKR62YbU554kF5hVJLPqO/1PB8KC1K80JKk4yx3cl81cpAOKS1XJiFMyuUuERKSYKnGHkdwYmCpRAqhFmYrEM/IXOkZ/P8QJ8nHTZ7z8+yUqlPanraYyK51fsPt78+o0lFkzzGVyDR6loDJiNnCJAN0Bzu6r/XDe/fG2J9W3yGVxjh4stcIiuQ9giFMBhmv3nvWZbCM/GoHj+awFnzy9YasEzRipwxrX/iamV5tA7Z3kBgTUCFa8VMASoyL7/XX5vSIcxAM3O1TkCJKSoDygCk+4HkqJ1zQDZOM5838aZ8qi8U7l5IQGzKd+PMd3+Obbd2pKVg5mJLyeg6t5iKtEQkg7U2VoNHbBnAbReEavKZ3BtHb9VjWWw/fCpBWbZahRn/8kVVh4SRuRords/vd1o/iDAKVsgz+fEagM0A9T6/erneoskV4foQvyCQP29JHV4xL1zEgGogH2wjDiGP2rfkWbEwy06JuOLKCYasr1vLvG/lwB4IhUN2Hf1i+nZ5ydtXWOeW9BuHp7batYWG/6oTUdZFuGzuueEkf0MgIfuJvnX7wo0G7qs7QNmGe+/jlnmmFIUiaP1Dle/cvUyVz9z73/5EE+9jnoN3fM++088xwezzjee+Yl3xUpXL8okf27/Q3z/588pi1Hv9cl/vsen1rtTr9/e9r8Q4vHwo96f7vxlsv8uPt39I8SviZdE1w/4Cvc33/zlSzxMN0bc8+/2P0k8+SR/PvPDRIQMkSSe51RLS0vwOEvH3Ejq0RY8yoJHGZ0XfDnMxKOJm0CU+ZjN9ZPUoyvEJ/OIy/X5L+r59eWQ7vs/q3jjI/WV/VfysMX+zABSUSdvO9r8VoV9JNo+qQ54ivB0dqcW8ih2//Zjk6x0299UmL5tWjKpT7ZHsfuVRR3mDhV0fyS2yEWSsHpidTc8RXAKZhTAKIaHkd8ZwBtrgs7pT19enN87msW9Qz4M8AyGkxsOOIOBxjh5m9H2mrlZko0+4xgVJz8pYAtvMNhgG6qQTFH6v++1WFCIIv/FAptTge84c8GO23ZMqQXn8Cmi+Mw+cy94TsVnvA7nti7zLu7voSIrsqx4RwGedV37E8wzutY3lsRbha51rn2k33zGfpPLJfM6xlwgXyWK+G7Avvnp3hMsI/DkR+tMnWTsNq8Zbi6RzOzlq9lGPvMVYszhG42wkn34zBXbAEhiAJrhN8a9iqaRawTEpI5JeiaeomcijDEYkKmAUJzcIc8IKIz/4dPz2+TjN8wcKICY6+3Vxe2STmy21222QDPkYpFZ5rr9+auL7XqPDvbnpv0n2jXgC7azvTGSp0XC+T41A0QZr4CUyK4eMLXC+sfhG3eTgP17dN37DqQmaU6AmY4XauoAEL9g53EWFN5X9wH2C0Cc7w1/LjKvTd8cx4lDmpjrB7lOmi0yYZqx/eBxNsE2z+MJ48C04LHm5zEXPM5y59FWyB5lXH9J9j94nBW+x1rwOFvT4y2uR1vGHmczZsxYhd6yo6ly8biHHzQ3PtfV1dmfY4jqHo4gp3TaOKYZvwdYEOJ7zp+TUfPNXz7HO5p5T+unp/0P8ePX+PKZ7voL+euSEU13/YT1U5jrh4c9w/f89RTPdikOnfvkgqzLdMV5IQ+/2/8ZoHOY4gfd8BTnT1DnNmwWCthIHzm/FPaMIjSFMTrZ2yUVl0R+yR2pZYMIMBuibbMfR9wz+4M5P7Vupfmqir3fvH+O9YsKI78zQMH2XhVS/1tEIOfHJP8Hg+PsJ7sHzsgLhWMaFOKOUl0Yfz5wijn98XmWtUGB/YhNRqg4XWIZU1wzMEb5PbwCkxbg3f2A4ughAtEPkbQdLB3uD9+6b46Z5+Gj5o4ZUA4/tSsFWAGcIcvaKrnJp+YttcC9Y4jFzRG//3Xl5DDJuR18x0y9X324BYCE6wTOw1SJrsvLxAIEhLxRzMBiGXtqnQLCfvluf1/KQs0Vzy7WhVsaOwjsRmrwG2JeIaXqBkyqr4pJBbB1ldbpXbpmkz7nWOs/ErADUMfAmwv54QW6llYTuT+Yn+drEulVGF5ct8dILjedxxjXMnK6ANjIRWZz7DNJTDbNP1ZykINVC7ESkcrtX9Vgw3y+9yZkJy/edZzugfPNyynAOsfzjU1HmM+t19Xh3SEW7i2ScuRaxxc16bnLZn4GwrYAky/RuRg1RB6eDY16H+mqZ1H/cs3UjhnFZzzA+JtiNSP6/uLqZd3FO6ZVLuIpDjKo3zE/79PsT6b7X+zxMBc4r775K+Z410zum79sxJN/6tY+54/5+zI+td6eev/obf5iiIfpRB7Snb9Mjj9X8eAjrDvf+fMhnvyy/n3yj3IhI2k8+eM5HPf8u/mTxOOPpu8DXR5nPDDZWFSGjc8YokUN6OggcYaL/NwVrzs7Oy2zJsR3ybhhYAkN1jd/+RgfPd8Y6PV0/tPtf9J48pnp+uuL+ZPuf4j/8H6Ri/UT8l+8+edhjffJ32a0mFsk79PpW+UYCNWBIj6GTdQtvq8KYHSL402ErNcDs1ssi8PJNcZND9JyFCpfkrdQo4ppqQMfFjqY95J0FnDcQnWL41tCUQyJxiiDJO7c4ff7JwMAN7ceONmC76nFzf7Zg9zMAvsLSbe/ioF569tdcmswzvAKQw6QYjKF3++JubJ4tXRgnD2F+YUn0jH3zzXIrTGiwBmfuV65fk6U5GlqIT7OXOl+l/O6uUC6bcaWqNDeZAvh+Thg9ewwrswC724AAp4ktt8uAuy+pfxF9/3HKv7Cxikm9hVrCfbd15WjYpKoTLdeebYBnsJqRopx+OBBZgsxEZEKhtV0qxj4MC2zMfDxPE6SjTBQkWt9t7nzA3AXOccN9fzj2befrmPAdV9mKvsKsw4vv6/+b3ZaKUbuE9+S7Ot3HpxrJZCTjvECUmB5IXuJFCZg9EPyH8ODjDWGnB8eWDC/YKn7DEBMJC9h2V4uT1V8JKeIFWhzJtlLgEkkox+QVx3fFfL1HuVz7PkSA1Px8+tXmcM3qpbk7SBrg9HQ0GDrDU6WkGIf9S3AMmQXnewUsvCu/kUDOrL9+RDf2NhoZal899/Fczwcb9zjD/Fd+e/v/HG+qa/45j8b8VwPzA8om3r81Efd9eJkOaPXD/PzmesvXf4yjU86f0/xTna1p/33jUdGju2H+O7XT3f5RwaX9eObv2zEc/4AdXzOH/OH+NzmD7wLULC788d3AKkUXrmW8zjjSwKdNSCKUdk4vtxEP7tOGjbuOm2coWCIL578uc4r1oc7/+lkL7tbPyG+ywMu5C+sn2K6flI7N+Ou/yTx9oVixWBzmrp756hAEUZxZoBi1aFicHxGhTZk1PBTukESfBTFYKTF6eRGSu4iFf8B3igK3q8C19I03eD4NyHxtJV+/10V4G6f0Wzl4sLI/wyso6Lp9XvXmsPvnl1UhUuYLDC+YDYdKfYKzKxbDpgkKbMhlpnZumyVZVj5yiiOHD7Y5vXYB+qs/xgjCpzhH3bs5qPMBBWSzxHrLUm/A0V8GGywRRgrtf8ilibyQnIrl21nMnyBP9ipx21ZYz4txtlSdlqjWrm7es/xZr4AsrMF6NIY0vXvg8wfD5hsQTMYRcUyrL/XwVPMDyR595p87Ip9jND6OFu+b3jesTKQquYZ5+RCWbJc375rsqf8cp1NrBgij6ga+7yDDVcnKdQLJVeKD1+mA4baqduNNlcIUDpLx8L9AiAJb7Zpkl5OHQD9sFWRrMzGAIhdV4AsufuVWKOPzFnTJ5U5dhd4RjPMW6t9zliH5DVuI84XBNx8S/e6BjUgjJTkKPfa95uXmavEJn07gYdaNvIwkLcxVuAojD9kvTORdaKY7zrXnSwWjee8l2RS/+D3iKeOFuK7ZLXi5g+wkjwmyZ+Lp8juMz/rgPnzIR4lMNZTpuuP/EX3v7/jAb+oN7v8xZ3fxVN/Zv2E+MzPf1QG1Cd/vvFRJhjnD9AxzvwDIZ7nC8P3+F08zRsAOHHzl+v5YTZzHn33Px/iqSGKmNPlcUZXAH/a2tTRJKS/vLzcMs1kgmb/0ElTVVX1QSdNWVmZ/TmdNY5ZBdLbl/HMB5OI/fOZP8SH/GW6fioqKux6j67/OOsnxGcvf1BjHXPT5/zlOt7dP8P66br/0Mnhzmd3z4+erp8k8cxHN1vHkFJzuzx0/jG9OSuF04FcWBgIx3aQfFcerWu18krRgScO3kcHCtDaUswZvI6Of3iulWrMdNDdv70YZwdLCnLzmhJbZKOb/1/yd6FDPYzCz8Cu8qFBputoyWoW26AITvF4mtYy2MyeYkIAPNerWDytsUM+P8lkRilOL5WkId5x78p7EOBsO0mc/l7MYPzVDtC1i1fTvbP8QSBYMYdKpg4GySgV340K28ijIvcGWI70mS+AAFsBzyjYPb2NywQA+DBG2P+L5Vt258xm82/dVwAt/0/Hs8+kCuup5mQaKb7zbxwnDD3YK8U0Lth5rHlErByk88IwAomNZZkBwiDtx6BRBAnWjeT1V6lnF/KkSK0ilZp0DNWEB4glBRMVb792XVSsTUClLfVsxF/wd28usUzvTAb3nmv2rBUA3GxZ3XNallt/wpqSIeathg7zgO4Jz6dsC9AqCcAe3a9N1DDAdf2a/NocYN3TfjP3CWKPTVWjxTmSlm1enfNMjvX/Nqw2X5F0M+eK8/Hw3FblrdN+DiP7GWBt8b3vi7pnlixfqnpWlWltbbXvJ9S/KisrbX2rqanJ1r9gAlDf4ud8pt7Fz50yE59D/MDJH++gFEl9z3+xxpMv6rM9HT/MGsfMTL1+shFPfYHrt7vz19v8Azme+nmUGZsu/xw/549aSer6zzS+u/z3Fk+9jv3znT/Ed58/p8TW0/lPzZ+rt/H8K4R46q1c3279pNt/fg54l+753Vs8YKUFzpBqZEMggZkg9w75jXbesDEYaCG+d+Q/5O//2TsPALmqsv2fhLTdzW562VR67y10BESwYO8KCAJSRKQ3AUFEBOmgqFhQUGz4qaigdKT3XlIgsOltk+xuQgr5nt+ZnORmuDNz75nZnZmdc74/f1x23znnvvecc++8z3meJ6MZXu75w4kXTt7Q3PzNx7Tk7/i9u3+VEs94OLnD+vMZf7njqz3/XT1+5zHpO/8qKZ6TN5xgSrP+ouP3jUd2ZIBeBB6fs8wWbH1kxkr/VT58YmdkAECME8U0JKooSs1TwTwbG4M5Nrqht/lnER5WfMZXVPzaeEAfW3BDWgmJOwrYDoyjWMlpdJhtoVVHBvAGAiC96eUF1THgLhgljBXmcrPWTNvylbao7dO21/o8TaySWwSUwZACOPuy1hBrZJFYaABFt2nd+jakUpGt47Ng28D2/MKmA/WZrQZAdCOtVfr+s6TWfFYkIOKP9PkAFHGtoXcPSbP2tM+YUx6a4eV1RkEeH6kdtb9Q8KVRT0c29OxHZxoRZm375QdHWwnYX2ieIidXa+3DKoQDWtxYQ95uSe8x8+aDkh08TiywPpqzeJ8BbInUZYYJiMJnMCmgFdcnYNkJYkXy3AOQRloQCcOOCHh0jBhVBwm0y+VRFve5gFff2VUME70n/vCpORbgO0ssWJh0r4qMd+qGAAAgAElEQVRZCIstu2WYpWtZXx/Q2Oj35ldbSwIQuv5YiUN0+GZ37SO8Z3xfY/nEhk1mK4GGPxITN80zfm8x13bQgQH2Ivc+ylKHZbeh9ij2SWShH5vVYeU3kwB5SedGrf0dOeU5c5AOO3HcIQnTjBzx/TqqtET9gO9h1RTP9ye+b/G932f8pYrnc+gf5kma/Ln+SxmfRCnL3X/6dfUWN/4QX1hpK5o/ZE5hivnmr7vEwzxNqvQWl79qjGff4f7B1PQZfzXHg4/QfK+/nPHOA5PxUz8DVE1z/4jHo41/V3M8wJqVakzjccZDDqSukEdRFMmLeqQljc/l8RXik+W/M/LnPPCS3P9cHmNOI7zQ/Anx7/fIC/nPeDCG+Vd4/y3X+nEnOXz77+p4TqUs7llnfvLiPPP4zNJ4ftRaEaLSrxe5p4zPWKOZMLLeFgxfVfHtDyrGv6LCm0+xPN81U7jGr+SDOnl/yAaNkFusPNV9KmQ/IybaGTsNk+RTpqgYWnVkAMkzgJVSsDKq44pzj5JiLoVifH8AiJG6ulQFbZg+Ps0Wn+vWE/PXWDYWbKkR+ofC8Px3V1hmm+8aZayXy6OtQ5919XNzLWg1QGDf9WK54ZMEaHCwGG3fUEH/G/dNM9M9wT/AglxqjfR3utY8APoTs5as8X9KmyvAgJ3kxbarvM7Yw9i7mI/OG47PQ1J0vn7H72uxkevzdh1uTpOUX2hrMwC4e77yAnNxttYTwCLsTlhoPK8AEXhmnfKQf97wiILt+AfN8xfnvRvLrMRj9Kq9m80Fj89K9b4FOMVaxleMvQBQDKlS5EnjGK+H6XpYJw+LtfVHPWeb9Lduv4L1WYo2WtJ+hwrgBzAbqv3rZV3z6Q/P9FYwYP/I3ue+JBbax/QOMVTSuG1i9s4WIIlUJTKVZwrodIB5Ka6nVj5jR+2hJwrgHdhjmVkixthQ1bOyPcqcMgb1Juc5Q7HPMVWcxxnfR6OeS9keZ4Xi4zySoh5pxcRz0p6ifL7x5+vfxTvPoLjrD/G9LfgT53FXrvxFPcqcR5/zqMuev7k8upxHWjHxMJWcx160f+o3hTzO8vWfJN55rPn2X874qMeZz/iTxOfzaAvxaz3msvPv9vt8+QPvcB5nXR2f7ZFWbf0XO/5SxEc9zuLyFzzOgkdbUR51waMseJQFj7bgUccX7jQebcV4lKHhXur4PshGSGblL5JtpLiZLedXKwWFWrhOTq9/ZhNOhEtqR8W0Z+YsMXeI0QJzI1qALlUu6ONz6m8XFfHGqTBJcYz5xen+iTEeLaXqN3xOaTOAnCBsobS+NaUdRfk+jcL1eM1fC5iJvVEnBhUSb1PlwfOkGBAwKztj/RR7xQBaP9lvlGWsOTnDKHDG51MAv0E+axfIJ8z5PxXbb3Y8TKijthpsDvtvyxrJvFL3ET4v42HHvTz+vune0pvdMY8fEtvqVMmJ/kXg/y9fmW9B6mjrJyTqzx8ZZ75w5zve87OQRCKeawB0jOVcyRgWw26Ljh3mGXLLgOJPaC8CSEPO8QhJ6wLUwRJGuhOA6+MCoeIYaknvOYdw6A+JvwN0MIZnOYdw/iZPNeSZS6WqCCh4lli420jekkM3/Xr1MMfeO90CaxwqwFMVRinstNCSZQCJUsDdL+l9jFPvNB+PrOBxVn6PtuBxVl6PsmI90oLHWcbjLY1HFfuVq38U4/Hm61Hm+veN7w4eZTBLuf5iPcqKjff1CAseZ8V7rK3jccbJewwyoaFjwBY9iQDTxS0WJj+/5+UB2p37++yfaz0+ehLJJ38hfu1JrpC/9OsvzJ8wf9xJyEpZP4BryFwkeX7Ezd/Ojh82fIRZoJP6Fz4+OzBLktUiqvKvqJkMkKzageMarKxiX1X8WlUAO/GB6fZEu29Dyo9iGv5DT4lZMr19rXQdBXz81MapSI/fC0U+XxaN7/hCnF8GAD+/L6nPbz0ww5tN4Ndz+aMoQB8twIdiMbKMMLLuUhH60Rkddq+EsVLsPKYYfcSWgwTCLbMgNg0WjPVJEtB9h6RTfb0CYdr8dP/RVpYRGUhaNnC2mfpAapH7CwunMxpF+8vEfMN3rBjWImyTPQVe4qU4ShKZ7CUvzltqZfGCF5KxrKQfKs+/fnWBZQCFlsnAqTsMNRtrDZ+YYw9jvd3+0XHm6/dMM7MFiJe6fXmzAQKtmgzgGYD7CfdP9wbo3Nh4jsPI+uImAy2wBGg1TZLIp4ptCHMVaGRvsWJP2WGIOVyAdQ/937X7NlsQHbnmNOuFebWvPgsPspFag3w2ks4AkXP1LIf5Vsr27e2HWB+6i5+YYw/3wJC94YV55rnVfm68t+w+ss6comtNIwdZyjFW02fxHLlgwnB7WGr2rJm2nhVXv4oyCWB+0ZDVouWrd7n6V4hfbsFI6n/Vnj+YW8wT3/tfrnjGy3wk/z7jr7R45lOu9Zpdf3ZM0Oj1lyue+88h37T9w+wkrpbjud/MX5/8Ue+i1WI8ZBbmT7mun/7JPziRT/6TxrvD89nrvyviW1paMh5nU6ZMWQXFnMHEFSedp0z0pD9IuZNNY/DuZoX49xeHu0v+3MshkzPX/Y97uXTXH+IzYHNX5y9uc0lz/0J85jCB7/xNkj9eVpO+HMbNnxBfuvwt0XHsv+oE8V8nL5LkVdbR7GqqFtT4WGHJ1AuwahErJq6sRTHsHHml4PcCYHbt85kXTp+2uyQgj992sCSketjP43QzxX7klAKD0SejlROD5CZeWN97El+QyhlXV4wEIPhMMR9gR7IfPiCWQ5qCc5Ix8vnbizGCfByfD9iFnCkAEcBcXxXFv/fE7FTSbtF+z9Ya30AA4HXPz7cgE8DZDWKhfUeslzECsj+38QDr9XSu1mq272GS8VNEBxRfTWJYJwRfpoHq71MbNVlQ/ci7p5kWFffTNoCNLwok+LQ+h/wDWjJ2PmuI/KnYy67X/nWvALRabycLKJklcOZ3rwcpXDcXThYQg1whh4KyGwc+TtxuiGVhH/rfd0oi/8d8RMZ1r1HyFhM7q1HPQwDjR2cskSRkLysp+n96x7pf89XX6pPn+zUCwmbogMoNmvt9BcCzRuZKzhDfWhp/82OtdZ7tD4sVi3TyehrcPe+0pXouw1y7WhKTbwnch10L8AYAGG2sUZ77rM1iGiDg7WL/3Sw2GXLStM+KKQWQBrgPUHb01oMk21pngfjgdZY7245l9on1+5v33u0wTU3aP+Wtkw0OxBW3Xb0ru34RF8/3af4+Wv+o5HjqdXzfhLngPKbTjD/EF5c/V9z3zX+a+DhwqZbjo+BCkvzH1W9cvds33oELlRifXa/OB07Ejb8W4hcsWGAPgae9fvAR8hni/fIH05W8++aPeEA91p/P/SMeCVox9zIeZ+PGjbMGnTRngOqKxTAXKBqnMfCMLrYQH/IX5k9YP2H/mGk3a/ZXGrR7t99m/xz2z7VgZTmeH9wPCjBnPzLLypGFVn0ZOG6bweYTGzaZB1WMv16nteO8UCi0bTKgr7n4KX9QBBYIJ8JvF7Dwu9XSSYdLkmoLFSLPlOcJjcLbq/IkCq36MnC2QJzpHcvNza/WniwW8qKnS+INVhYNpuSfJy00d4m9VQppRor2tx081hwhQAmwgzZhRJ25cLcR5rJn5thi9yWSJWvXYYbvqujvQ+zoLSDulgPHmHfal5vT5OEEcPbbD421LBXaZIGCp/zPvwCNzN1vPjTGei7FNed9dreK9Zc97eevtLOK5BcrD3zGFfJoAr/9rfoECHlH4Bl7Hf5Sn/v32zXPQAEc+aBAhpMEMoSWyYCTavzqXS1mjt5rXINR+j2tNeT/fv7SfPMnMaiKbQC6AHH4qdn1pQMkVz0717wRkSYGAP6apBRhefu+Xw2X7xfA2bXPzTOPzsz4KyLVeYXYoz9/eb55SYzDTcWy+9Fezeaa5+cKLCsOVN5OrNF8Uq7f1MGZQ8Sq+4dYs7xv+Db2xFsPGmtOlTSwyxnvGL/64Bj7PsH9u2afZklDLjWXPp2Rig/t/RkYpjn9QzHFmY+0fN+33O8BkZqbm21xE3CNfwOGUb9IEh8FywDjqjme6wdk8L3+EF+e/HG/aE6GNO39K1U89x+Q2bf/csUDbjimns/4qzme62b87GOAg3i9pb1/xVy/65/9lvuftv9KiAdcQYbTd/whvrT5Q0mR+Zzk+R2V4XT3LzsedUZ91pU9Jk+ebIEzNgmQvLq6OmsoulTGqa2trWsMUfkZpK6+vt7+vr293aJv/D0nedB+DPG584fhLPlx+Wtr06m3xYsT5y/Eh/yF+RPWT9g/Ms+fzt4/ATnbl680d7UssSd/44CXULCozAxQrEYejYIhEksrdMroGRWa7mtpMw+pGE/jVPzpOw6zEnTnPzbLqyjP5yAp902ZzX/5rnesB5b1VRKQdqMKkY9I0g7QAU+S01Wcf3NRAGErc8bEjwr24I91L3/1ygLzsO5lrbaRKkIiD7j1kL5mN7ErmeNvSdYQFgleRUiIdWQbJyVIFhKQ5+063BwnTyrYZazbkyUrt9PwftanaqEkVPET+uj6jZZdUQw7ZX2xXPAh4p7iObZSZOJpAtMosBfDotPHaYyNlimXqyHb+tTsjvd5SyVIkf0TJOnYx74poMGl2QFnkwRMsJddJUYMXk5IyNVy21KHFGAZHi85wMD2zcwEwBgApFX6P9YrcxXWF8ASDKnf6f0GMLwUkoM7CjA7d5fhYj+2WUYZe0T2umW+4qn2d7HOfu15IAGG1zm7DLP3+JrnBHKsZgN/RHvFJ3VgBolDns3sKydr72AvKUVj7Hs1N5idBfCjTvCvqYvNVD3X8UpEPvHj6vtZ7TOw3Hz3q6sFjL0kdiz+bK6dpgMMW2luDxVgyCGci8WADu+k77+jSP9+Wgw9WL7vdSy2hxWRPXP1k4aGBluv4mfqV33lcezqXdH6FfUs6l2oMSE71Rnx1H9QbvLtv1bjGxsbbX3S9/pzxVPv5H5zP/Ldf+L5PfMnev+KjU86/8rZP/UHV+/Nvn43ftabqxdnrx/f+I6ODluPrpZ45gfgk7v+6Pi5f4BC+fLnG+/6C/F++e/O+Vu4cKHFG/LNv3zX7+IBj8CL4uZvd4/njUN5uLLHxIkTV5HM0aNH27cQZ0DoPM/cyZs0yF1Ug7IW46Oebz7XH+LXeuiF/GVOvqVZf9H5w8kjvjyE+OQnD0qZvzB/i5u/5cwf62a5Tl3OElnoIvlNII3lw3ooRcEmfIZfBvC1+PpWg2zBH8kox5rh0/BW+r2Khr973Z9NRFH/0M0HWuCMuUGh/6v6+YT7VaxTUZJT8D/ff5SVd6JAGVr1ZAAmxrUqYp6owmtneP9UTybWjpTCMQyoz28ywABGAaJdoiKuA6TTXNPQuvXMTySldvQ9060vEQV9fn5FYNaPxFIBivqG2FTIvp0htkWt7r3HSJqNfeyHEcZaFDgj5xftNtwCmDBfa7kBjN4iNt5p8n96O7DF15kK5wukBvxGQnSpQB+88Xj+RUFvGJSwNIsBHevE5swlIQi+vKOkWfGNxG/slzqU4NsY67X76tkqJibPV/YPmF8T9KwH1HpG6+EysbJKKWf4BYHYX9d7A4xb/EzJ06lisjqJxu11YOdcAXoA/dMiPqdprpH97koB4Xe+vdjcK6Yc4CP35FcfHG2elH/qT3UoZ6mPrmyaQVTZ3/JcAlT87q7DzPj+60mSs6c9aY5yEt+fkyh9IOM0Y8YMG8fJf74HpomPypSVOx6lDpgPvuMP8eXLH8wHxzxJe//4exr3D6+5EJ98/bN+kV1lH/DNXzXHc93MF/LA9QMKp50/XL9vPP0Tz37t03+IX7WGaeqbP8dUdfFplMLIf7XHO6ZrruufOnVqxuMMxhnAGSdvOCngmGPuZ5BxkHN+RtMzynwaMED+ADr5ARLJIis2npM9fB4nF3z6r6Z4d/Ipmr804w/xmZNjSfOX6+RYiF+7fvPNv5C/+JOHYf50//kDu7pv/yYVMjrML1ToKcXJ7CqrS1TNcCmeDVMBJeolhP8QrJlddEr845JTQoKOA+rP6VQ6gCin0n0bklTIqOGr8m+xPS7dc6R5Ye5Sc2sEjKNg+dzcJTphX9tsEN8clysORsaZkmo86t5pNedvVijnrKlh8tfaSEVe5AJ9vLvo46cCymBkvdH6rtlRgNzWYlUcde90M02fibfPVzYbaP4tNszPVCxO2xjj6IbeAq8LR7a0rUi1rwPqjZfUHT46r4gB0pmg3sckP/h5ebGdpGK8K9BHgTNk5NhjkL4jl7XefiBQ5k8TF1rgJLS1GQBcaOqznoGtxTMvCpjB1MGPbD8xG1k3Z0mmupjnYlzeYYHDBuOZSd9nPDzLrvNiGv6CJ2wzxGw9tK9di7C+75Bc4kPT2y3Du5Tvasix/kayr49LGhIPsmWircIw20Ks8nPkmYj/GLn760fHmQsem51X2jHfNQMu7idPxMN1AKef7svX726x7LJhOmgwR36sob0/A1+TPPYhuhf9BdpS7AU0oF4Vx7ygXsX3Wed55upN0e+/1LNqLT5av/O5/lLFw/Rz9ca4++eYgtn3L2n/jilB/dIpbUXrn0n6Jz8hvvry55im7A/Z98+t/3z3P2k884Pie/b8TRqfa/4njfft34231PFgDI75y/rLlf9c/XeHeMcs9r1+Fw/TlkMRcfM3X/5CfEZJMTt/UWZ5ofyBhQlci/c4ixqi+njMFBsfPH7K6/ET8h/yHzwOZ9kThz77X1g/3W/9sB74ojZ/ZS9zhdgQL6tYqgM2oVVYBvYaVW/OkVQXp+n/KikoWAcUtFyj4I1nCMyEtMXyuEsFqOOEOUV/Cnb7jmowXxfQ0rEajEPCCU+So++ZtqboXWEpC8PJkQGkvij2XiMfnVptFKOHC3Su0zyfLX+dUhdut5EE5Le2H2IGqygNS4Q1+5fVXktHiSk6VOAcsmc+UpCs8Z+J7TlK4Fmhdvh/W8yMhKATe8gxWw+2cmDIwN4rtstzAsthsOIB9z/JwfI7WK4AXQ/IZxFQ3Ve6DWbf1XuPtH5QgGe0Ww8aY+VnB/btKWnLOnOXxlDL8zR6f7+y2QCDMh/gWWj5M8CBkj2a681nBFJz4AQWFUww/gGEKrYhhby5gKXPaD3wjJwvn0QkU2/SAaQF+t/FNqQhv6eDK3gkwnr9qxiXsFdprP+BAgp5RrN/0HcxV8Re+IcPjzXf02Gbx1b7qtHH1WKH/UnrHmnKXSXXeOGEEZYhywGa0Do3AxxuOWn7oWZc3Sp7gBuPHV+PsmI9zlw89S8fj7Nyx0c92oJHWXk8ylAGYv745t95lJXLI6ya+2f9MX5fj7PuEM/+WYzHGPljH2H/S+sRVwkeZcVef/AoK61HWRqPvShTN5dHWT7muZfHGTQ7OgPJ5OYz6Zn8/Mxkcj87JNoxw0COQZLdZl9MPP3xeb79V0o8xXaMVdPmz42/2uI5qcHLqu/4Q3zIX9z8YT/iIV5o/8k1f8odn3T9h/lfHfOf+cRJsL6NA839KoYGyZzOLYr4fPpAFeC/rUI8xUAKfzBhfv/6QnsCvZiiWb6xIE116OaDLEMGvyT6nCzvofX0RQw2yIvyK/nBU5LM7awB+CQqxBTMwInbDbGsgQe11muxwbC4cMJw+SH1VvG5pwWBLn5itj00wDo7XKf8/yGweIrmum+DoYGEKpKPrFfkTV29Hik2/pvvsoG5sZeA7IYclLOtJFu3jdbnnwWw3C1JtKTgHMXay/caaa5/fr7ArGXmDLESkZ1E9g7G3BiB5eDmL8/P+EmxF/3rLT/WnMvrZurzo2LLXqlDG7TbDh5rvate0r24XUX75+e+a4HH0IzZXPfgS5ISveDx2SEdOTIAYHakgN7tBDyxlie1LjO/eW2B2Ukyinvq8Aleeb/Tc9O3Me9hY+EniOQtz8VbxNJ6cFqH5JJXeIPI2eOhH4C5N+W56Dy/WPcHyXfwI+v3N0MEvPcRw26p2GH/1BosRpaZvgHzx4uxfp4YZa6tr/0Rv1QAO/YUDhec9lDpfNV870F3juOeHqrnz4fHNZjGvgJ8VW9B5svVj6i/8HN2/Yr3d75vOaYRRd5ovaUW4qnXkR+Ydj7XX4p4vu/TvytWunpZkvzTf4gvX/5grlDv9bl/TpksxMfnz+1XufavQvlLEs/9o94fd//SxMPUyd4/QnwGL4m7f9SP2N9c/tPmr5zxTnnQMQV5t/AdP0y5ro5n/IyXejL5T9u/i+e5I8Za8DjD040WRSKL9WgLHmXBowykPHryzddjrFiPp+BxVl6Pt2LvX4ivPI+0zOGQ4eZVeU/86tUF5kUV1wMoUv4yDQXAc8U2e1c3g1PtFJb3bG6QF1NvC2T9S8VAPEJm6nR6Z7RNVNw+RMVt/s1YFi9baUEGfFyK8YzpjLGGzyycgev2bTaXCvD09aop3ENl/8WeAnxO32mo+T9JjAKOUQRH+vAb902zxWh8ipjn33pghmVzdEajEI203POS3fMF0PKNC5B9qcA5DkEkZRB/QaDMAWMbzLfE/sJrCCDtCrFODvnHVHPgOHkcSl4SjyMnqzhBErHnSUrxc/9+u6R+S52R7+7wmcPFnLp0zxGW5VsC0lR3SMmaa4A9euQWg8y+YtMCtHIw4K6pi81TYi86WcMPSibwMIESZ4s15bv3AYTfdMBoM1cs1XvFxIJxyTqDrQmQBvjUKDYYcpCvSaa1FOwzLpJnLwceANOQkH1T+9ZbYmo2r5Zq/qNAchitvntJPx2SOW2HoQLZV1lftQFifPLM54AMgCCst5v1TlhKX7VuNQGLvBgOWmw2sK85UgAmOZ+7mtlA/aZYj7Ji44PH2XsGTxxXTA8ea34ec8HjrHwebdXsUVasR1vwOKt+j7Vsj7E0HnXdwaOsWI+1xB5nU6ZMWYXes6OZkjz38HO0YX6O0sj5GeSRkzqOaUYcYEGheCdjFuK7X/6i8yVK+4/On3z3P8RnaPr51p9v/qJgsNOAz16/+fIf4nsa8hPyn5FhjNu/fecPDztaNcbj0U4h5mad1tah5tDKlAH8W355wBjzuopwlz09Z03BlBPpSJmdrGJXk4p5nDyHXXLTy/OLKm5xqn1D+Tvx+XN1wtyBcRQGe+u/8XvAVGQifYt0ZUpl6FYZgG11rSQ2kcZz0l+1lphPSl6NAjTgIW2I/IR+LY+fU8SmmCiGCoywawQu/k3AGqB0Z7TTdxyqAntP812xhzrjcILzKDzh/unmLXkiJWn4ru0qMMzJJiJxd9U+I81X72qxoBlA/cVPZnJGG6q8/eZDY8zxKfpIMo7wN/EZQFLvSgGZlzw1O/E9rZVcsoYBtACz8OGMMjxdDgAn+uqBWgzbk89i3QIswzajAbafKKB6X/moAYa7Z2SbdDVPfXiGmZpw/eW6V8gm/kLXNkjXiCfiXfJGjD5/P7p+o/nalgPNCffNsLKzvq2Xxo60JWud61ip60N68k4BkICDSQF43/5rOe6r8n37/CZNZll7m6mvr7cgDcVuWr56lfv+6phN/IyHWS3GUxy0zyXV77h+vs9R30uav1qPx+eGOqdv/mo53h0mL1f+6J/8U2fzuX8hvvz5gznEffC9f50Z7w5fZOMl7LPgI8y7fP1353iYeFyf7/UTTyOe53jc/c+Xv1LE40+n+nzG44wHJoOJyjDyM4Z8UQM6TpA4w0N+74qn0Nh4mIb4jCEkBo7QYH3zV4nx0fuNgV6++x83/hC/dr2E/IX5E9ZP7udHte0fPMxflSzXrZLqgukUALSuL+3gJfarD442lz0z19ytk+DZTUpz5ioVU9t0wn2rwf3sC9yDOh2O5Obzc1PcMxUVdxUQd+w2g60km2tIXd3T0mb+o74Du6zr73+pe9xdbKsvbTrAnPa/met45JW6n0r+vO0l43a85vkx92ZUGWiX7TnS/FHSgE+JuUk7YdvBluF500sLUl8KbLVrBbzlawPESgEUh72FXyFsDkC7UjVA9Yt2G27OFLvmpXnvJvpYAMUDxcoBOIOlg9zjqQLmvyaftAnyODpW/mfMm3mrWXjMpbPFhP28GGcACWnbbvpMJCcLtdvEpmlRjmq9qUZhLt5thHl0RoeVEg1tbQZYSwCLTtawq3Kzi4BmPAA3lF/fMq2Zf7y5yMqXInPMf+d0ybmPzipqOMdpL8Jj9ELJyb4qpnd2A9C+ft9R5sxHZpqXE671uAFxYIZ9i8/g/QEZaMC/0DonAwC5sMu+rOfx9pISdTJYTtbP1Z84AI4MIzYira2tVqbRyQpSLKc+BViGTKOTvcIWxDfe1bt84ztz/Pi9oXzke/0u3slaps1fiM/kv6vzx/2mvuSb/1LEsx7oH7Ag+/qpj7r1Ejf/6Z/fs37j8pc0vtj+yxWPjBz7k2//XRHvbJvi7l+S/rtzPHgJz6d89y/f9RcTjwwx+fftP8T3tXgXoGyu+8czXyqFV/aYNGnSqvHjx9uXjBkzZtiCUiEDtebmZvvh7qSPM9QL8bWTP3dyi1dld//jZC/5fXQ+OSQ+xGc88EL+wvyppfWTffIz7fyv5Hienf/SKecbddqZ09qhdV0GkJADOLt98qKM7FpM15+XxNp7Kto9oELX0VsNNnuMrDcLJad4nJggSQuJ9fJLunG/UWIyLDO36MQ+TLPPbDRAnir9zSABAa9JvvOcR2aZ9uA31HU3vxN6OkrF3MFiLgDE1mpD6vRqgc3XPD/PSrrRzpSXz/9mtJuHBUrAGAEQel1z/k9i3aZtFM0/IR+kfG0fSa3CXIENBjusVev10P+0JGJxAhJsM6SfZcZlN1gjG6gA/hmBYLBrDr+7xXoTJWkUcc+Wr9npAttmaP3je7SlmHlINzJWmIpNAvzwNqwTYs/fw3Q9+aGZ1ospbfvcxgPkoZjR5c9uXBlMm6Xab84R8IA0bGjGHKZ8cZgCb8nQ0mUAFhUyrbzDPD1nSdEHB8PSeLkAACAASURBVACsbvzAaDO9fbkFx74sphassPMfm2VZpPT3pw+PNV+4852i3pt+Kzbsg3q2//zleBD/A2K6IbNogbMi18kweRom3S/SZT/8dTQDsBTx0mQP5DAyRXV3ctzJMqWxQXAn/+nDJ955bvvG0z/jpw7i03+I7ymZ/GEWlCkmfy6eInba+UP/zAP6r4R46rHMpyT1N647e/xdHQ/4Rb3Z5S9t/y6e+jN1xBCf/P5HZUB98ucbH2UCcf8A3dL03x3iURKj+V6/i+fwBwBO2vyVu3+YzdxH3/FXQjyHEnSwP+NxxqkA/uno6LBIf0NDg0Xe2tra7D+c5GlqalpzkgeKPL/nZI9jVnFSoDPj6Q8mAuPz6b8r4/v372/zFc1fmv6rPT5u/qS5/nLHV3v+u9P4ZcS4hrmZdP1Hr7/c8W7/TDP/u9P9y75+TnI4Jm6u50e+66/keK5n+XKdNurR1/xZrAxAtNC6JgMUkGF97Cfvlr8KPPu92Bf4p0Tb11SAGdfYx1ykE+n8/Vj5rOB98qRYgkll4D46vtF8bINGWyR3ElT0AchAYe5QFQVb2leY81QUhN0WWvVlAJwFxgpF2H/X8BpeX+sDdtXOYmU9t9pjbDN5CC3SvJ6hOU7xeOMBfc1Jkm6cJj+hzmina01bqUat2QPG9LdMzyMFci1MwPAAUPqZQO5RAtVzNYAsPAgfX82gS3IN7B1nCTDcenBfC5xvqX//QfvNr19tteHI4QGmb6H/zh70+KwO6xGH99Kx961l7yXpi7+p03XUiSUU1wDyvymmDQybm1/L9B+asfK8gGdnCNwMh1jyzwjkhvEcYy5zgAQg6/xdmd/9zFQxGL/35Ow17EmfuQVTCIm9E+6fYYFjWGc/kD/iydo3pmsfoQGcnfHwLC9g2Y3pDMm60rIPO7Bydhbj7YRthliGKPtVeDb73MmujeF9Ctb38PWW25oU9SXe/6lHcbLeKbfwfYL6U3t7u/09f9vY2GjrU0grub8vZTz98flOmSlt/yG+svPHd1DmV675U+j+1Wo8+aI+m+/6YbY4Zmj2+ilFPPsB6z/X/SvUf3eOp34eZebG5Z/r5/5xSCF7/ieNz5X/QvHU6xifb/8hPnf+nJJTvvufnT9Xb+N5Ww3x1BtZ327+xI2f3wPexT2/C8UDVlrgDKlGPggkMAly75Df6MkbPgwGWogvjPyH/K2yzMZyzx9OvHDyhubmbz6mJX8XNSCulHhn6Mj68xl/ueOrPf9dPX7ngec7/yopnpM3nGBKs/6i4y93fK79g5N0vGg8PW+5ZZ9RZA78s84vulDQPm/X4WZ3MclmdiyXh8tC84KYMgBcyFNRrLtDXky3SVLTt8E0QWrqimfjmUifEoPmSLGVONX+SpGn2n3HGOKKy0CD5spVe41UwXiOeaeTAKHiRtg10XtL9gxQJq7h47NELCcA6v9KnrSz9reDx/U3/QQO/W3KIrOJQLsPSiIRgKqjzIxOAKsjBMRvKzYZEo/s81EgPS5n10veDZbaEg+5xnx3vFHz9baDx1pJzWli9YQmjy4Lmo62IEmtehQmmQc8K8/dZZj1H8Of67uPzzLPCCSn4c13ufbBR8QuzcXiStIH0qWbau2eIvlS185Tn29rb/2dntFfFDjyST03P/Ovt5N8XM6/2UgMUuSYL9ChlbcE+ME4RQ4WttL+OlAzS8DgBQLgAbFDq9wMDJdn5JHyottfByVoUSZNVOmI92++B3GSnu8FSb7/1no8eeL7Ft/7ffJXqng+h/5hnqS5f67/UsYnUcpiHjK/6Jfvd8wjN/4QX1hpK5o/ZFJhivnmr7vEwzxNqvQWl79qjGff4f7B1PQZfzXHg4/QfK+/nPHOA5PxI9vrmN9J5y/xeLzx72qOB1izUo1xHme5PLZ4yIHU+Xg0wUwL8dWbP+eB53v/qyHeIdG5PJacRnqu+R/iM0h+yN/7PQ6TzP8wf7rP/OGkCyfvlveuN/8Ua+V3b7QmZjVVbkmj8keG/Nv2Q+vMMVsPskwTiqbLVBCkgPaMZKcukXRXMQwEWAyHbNBkT8u3xIAqyDX+7qAxVjbt2dUFyMrPWhhhNANDxaS6ZLeR5hv3Tes0QKgaMs5awmMsrsHQXLx8ZclBoGrISyWOEXACf03Ys6FlMoBk5g+enmMProT2/gyMFNv6Z/uPts/In78834yVtOVB4xrF7oT5lQFgDxJw/WmxTpEzTsrKzu7pY+s3Shp5kPnSXS1rAO8tJG16vg65wEDDS/E3AsPx6CumAZQducUgC8LN1zXBHEZuF5D/ToH7f9Tnw6rr7IakLJLNpQbIO3vc5f587h/37tP6p9+KDltcdZ4tFNscU8R5lOXyGOP7J+/f1JuKjYdZRH++/ZcjnpP0XL/zeEs7/q6Kz+fxlmT8Ib63BZ+iHntRj7JC9z+Xx5jzSCsmHqaS89iLzj/qQ4U8zvL1nyTeeaz59l/O+KhHmM/4ayE+qUdarvyVKj7u+RP1KMvu3/296z/E97GyldH9qxz5Y79xz/eox1nc/QseZ8GjrSiPuuBRFjzKgkdb8Kjjy3Yaj7ZK9ihLqhGPJn7S/c8yA3Wy7EUxn3796gLzUmAhdUl9hqLZLiPqzY4qYo1QgfCNBcsEYC4umn3AaejrxBxB6unHL8yX99MSEyWQbCV5tkt2H2FO0+n6ieFke5fc61J3wj38lIrFF4txFlrnZQAJQqQgC7VpbSvMQ5LN7AxW22Yq4P9oz5HmGIGkxQAsoxp6WTYcso0bSIoOSThk6N5ofdfc29JuJnfSXsA+BwCyodg29OGk7wrltBZ+D5jo8l8L15v2GpHC+4ZydKzmPtKnMLa/IPbXBD03zxZjGgbafvqbo/U3h/7nHeNr28ragAl2l8Ar2GuAZYAkl2ndDRQw/483F5vbxShlzZSi7SKZzgO0FkUKtWviwWkdXcbE5Nlxua7r/Mdnm6cCiJ34dsJI/PKmA81Og9ezABkt7n28FB5jnHyn+XhklaL/4HFWnMdb8Dhb12MtidKXW0/B46ynLdbzvTyNR1Q0f9Uc7+tR5q7fN747eJTBLOX6i/UoKzbe1yMseJwV77G2jscZepAUA6EfY8AWPYkAU8ItFiY/v+flgZcP9/fZPxcbH0ViffoP8WuR3JC/9PM3zJ/Knz98+UA2IW4/SnL/QnzX5i8732nzXw3xgGm8jMfNP8a/dKWxBeAbXpwXTiMnLqms+4dILnIyHrbX4jJ4iFFc3EV+Kd+dwPoxkoRaZgt/sMtgKn1z24yPyqkCzgpJt3mmIIR1cgYOFasQb6rb5ZVXa239pt7y1Ir308qVixbJAy5O4DmWHQ8b5LaDxhZM8WMzO6zHmW9dfUuBY/tKqo0ifXbDP23HYXXWh6xDCPhtYgbj65SmjRCYfrXYTVzPpNZl5k3tCXs115uHBRLsoX+D+OET5STw0nx2rr9FivBDYgMdKIBgtJi1yIsiA/nivIzMXmjG7COp0Qkj68zlz8TL6tZ6jjhQgnwoEp8LxNCi4W/GwY/fyi8PD0M8Bd8S++wMAWkwt3wbwAi+kczbC7WWWQtj9BxfvGzlOn6F/DcOp8AOr8amuppkfputjO3ZYp2Hlj8DSIQibX3w+P7Wy5HiHvUjPJCcLBefkK/e5OpP0ZP8MG9oyGJ1dbwbv2//IT5z/8uZP+YPdU+f+cP9K1c843VMMZ/xlyKe9cj98+0/Gg+47WTectWbo+uf8VdCPPcfkDLt+GG+EOfy5xtfbP/VGu/q3b7jJ55G/n3uX63HoyzIc9s3f+WMp37H/cs3/paWlozH2ZQpU1ZhFsckiStmOk+ZKFPAFQdBPtnMWOy0zox3m2O0OJmm/3LFZ2/2acdfTfFJXm7zXX+Izw1GJ5m/IX/VmT9e9pK+HMatnxBfPfnjoUxx9bZJC82jM8VW8q0G12BFBnbFD3Wae9sh/dZcPZ4+S1XwRppplhge7yqfeJlQuAL8WKDC3Lv6PcW/FZ6VP8Cys+Rt9qgK+PdPa7d9U+D75IaNZledzqcAyd/Qnhez8EfyP2MMoVVnBpB4++UrC8xzupe11GCBXKNr32xg5sR/0gYo9ND0jqR/vubvHFsqV+D+q0EhZOTmcerAox2yQaNl1SwSsEeRPlumFf+08VrLU8SCYe+44YV5ZqL256SNnP1AQEOdPucGMVBfF8OsWQyby/YYaQ79b4stBh+j/j8g4O5w/cw4fNv4xt6W0bbLcDFph2f2QBg1yMIBmAHeFyND6zuuSo1jHp+z8zDztbtbOoWtWKnXnWZcHBLYWcDxZQIXeZbyLPuMWKCAsv0EoL+6YKn1NyuFXyeeaRuIGfmOgOmoZCJgGuD1floje8hz7Q3N6TMFAlfrwZMd5Hv4fe0JANkvB4WB2OnI3s89/8pmA836/d4zHR3t9iS/q3e4epOrP8UVx6n/0OKKy0ni8xWn08RTD+Pvo9+/Kzmeeh3fN8mf85jONf7s+pOT3Qvx/vlzxXXf/If4DLjhkz/qJ65eXa54V5z37b8z47Pr/XH153z910I84A7XGXf/8l0/+Aj5DPF++YNpTH5980c89Tfmr8/9Ix4JWh3uyXicjR071jI3aBhgRhcLLzO8tKQx8AzxGeYeeQv5C/MnrJ+wf4T9M52BdzXvnw7cjO7/2QbSK1a+Z56YvdRcKg8WJJFCK5wBPJdukifLIBXgLpQUEgyRTXSSff3GPirI9Y4t+JNZ2DBfldSUb57p9w8HjTN/lZzUryS3GW0AZuPF0oHNgnwjhexwNwvfy0r9C4q4vxcLCg+7tMyjSr2mpONiLrOe6tE4W922FEh9iDyKrhAYHAX5AYeQwvvxi/PF1lpStARq3Bhhv/xsv1EChd41Vz0312tdsV+wJn/4zJxYxgxSjUir4WeHVGPatQsD9tcfHGNufGm+ufudNnsZUeCMnzeUdOMNH2g2pzw0U0DEu0lvx5q/wzPppO2G6HN72//2uj6DvQhG23I9O9KOOfUAqjQABvAN+44yp4j9Oy3Gj7JKL6vkwwawOk5rmUMfu4shCQsIBtoNWtv/E0Oesz14dzIPkR0tZdtT/Z2yw1DTqHVEm7NkhTnh/hmmVSB3tTb2zyv3HmmekVTjzwQ6hrZuBnoJtDl5hyGSAa2XnGbmviPL6MAm6kccBuTfgFG8R6eRUa/1eIqCgIm++SOe/PM9xif/Ib58+eN+Oaamz/0rRTzrmfkDyJp2/jgZ1XLFOxlV3/6rPd7JoAIu4j2V9v4Ve/30z35P/tP2D5jvbEPKFc/4YXz69h/iS5s/lBR5r0jy/hCV4XT3LzsedUZ91pU9Jk+evGrcuHF2kwPJq6urs4aqGIS2trauMWTFcJXf19fX29+3t7db9I2/b2pqMmg/polva2szixcvDvEhf2H+hPUT9o+wf9bU86Ojo8Oeemnr0df8463F5l9T2yxDKrT8GaAoddqOQ613GUWpfyl3rlH4/+l+o807KpL+/c1FttjHP7DP/qOiti+5Dw8hTkZP14n837+xMNyibpyBbQQUnbXTUHleTa/59Ygk6qV7jDDfeWy29SWKNtbaRmKPAOggSQZo3BmNdUdR/WdinaVdvwBvyMM9ObvD/HlSvOwmoBZs0u88NsvMVtE+bXPA2XViqj2wmo2aDZxtIXDuSnk8HX//9PflMUl/X5Lv1BFbDDKvir2CFxSAWWAqF85cL93/n3xglLnl9dY196ZwVO39xcFilyGX16TDHzCq+edZSSVG2YswHb+763Bzj4AzZEj/pudrrjVVKINIix44rsHs2dxgYFG+LQbaPS1t1hNsY+0prPl/6rneWc9aDkesr3XPvjJVsqpzlpQepBuo947W1fKXhfJRK7938rKf3rDJNNdniqPI2rl6U7R+RD2Jk+GoIcEMc/WnhoYGWy/gZ+pP+KFVazz1L2Tdfcdfq/GNjY22Pul7/bniqXcy37gf+eZfKeL5fOavz/2n/7j4fOPn+ya/Z/3kis+3/tLEI5PH/YmuXxdP/djVi3Ndf774JOPvzP6Tjp/7A/jk9q/o9ZN/QCGf66f/fPGuP9/+Q3zmedMd87dw4UKLt/jOHxcPeAReFDd/882f7hDPu5qu48oeEydOXEUyR48enffkTxrkLu7kUC3FRz3f3MmpNNcf4td66IX8ZU7e+c4fTp5RoA/xyU8eRNdfsfkL87e4+Vvt+Ss0f2DWDdQXjRlLVeR9arbAmRWhKFqgkoTMz7k7D7f+Qb+XJ9Gtry+0MozIPH1nl2Hm6HunSXYqfRE8rlsAghvFekGKDfnFi+TPAkgQWB7ds9z3SRX19hpVb04TS6XWGx5RX95sgDlWIGKuZovpAqUfEphTq+3HAmdma2+4XKw8Dj844OwYsdiQuwNc3FzAw6H/afGSnwNMOHqrQQIq+8rLTGygpe/psMUiCwYtfFcyZzoYEPaj+Nl3qthMCyTz+csspnCtztW4695O0oIfFasUmdKFWVKisM+QbzxMko57az+gIQt6k6RsYT6mbXhZnSgfUJ6r8wQs4aUGUzMKinN4AcD+HAHysOBK1TgA86VNB5p9xXRiXTrp5uuen2f+W8TBmlKNr7t+Du9rw+Rbd67ezTZo6GladQAbZgAtehIcpgzKDFGlBt6P+f6LElL23+eKp/7kmAtdGR+V6fLpv5TxKB3BfEhz/dH+Q3z58gfzwTFP0t4/pxzG/QOUDvHJ9w/mP7Kr7EO++avmeK6b+UIeuH5A3bTzh+v3jad/4tnvffoP8ass0ximqW/+suPTKGWR/2qPd0xTl7/s6586dWrG4wzGGSgh/4DUO+YYJ3n4GWQc5Jyf0fSMMs8GDBhgTxaAJLLI0sS7k0PReJBefubkQ3b/uU4ehfi1+Q/5K/38KXTyrdD8C/H5Tw529/y5/bNW96/uNv+jJ+84OZd2/uaKZ37UNw0wj8griCJf1AOkuxZUirkuTi9zSv5jKvhRQP6FCnnXS5YLVsZF8lwqVUNI6IM6kf8pASobqoA9U4DcE2Kw/H3KYstsC617ZeCU7YeaFt3XP8qDsNYbawvA5ot3yRBZ4Ex2oyB6oxieD0nO7TcqgKdtxI8V46RQ61iuL9Rigw2RRGtTn55ibSVbdxTnR4k1t1oFLm83LW0rzEpV72HRTZK0Y5oGa+0KSbM9KcnKS56aY4EzwDT2CgrGiyQ7B6ONQxHFNKQHN5As7fZi2+4/pr9lzMwQYAdr5hEBl/zjK0dbzLgqORbwd39JEV6oAw8BXMx9p1gr0fywNpljB+nZt7HkW3uqmDtR/n0baK6f8MB0K2vq05oFXuGr9p+326wf4BLJLWc3WOL4TD4mT1HkIottXMvnNxlgPr5Bk91D8Eu8WtKv7ep7M13bEXqPuFTr9n81DP4Xm+Nc8dzLI7YYaPbRIad6MRqpHzlmDO/PTumIek+0fkE9iXpT3Ml/6k28L4f40uYvWr/zyX9XxTumYfb9T9q/Y0pQv4zOPxcPU8rVO+PmX4jPMOWqNX8wFQEVfcfvEw85hfnF9/9yxjumbtz1u/2X+c/9BTxw89+NP198dP34xEeZXpUS75iTSa4/bvzReMcsZv/IlX+Xb3f9cfHMHw5FZM/fpP2H+HXzF2XGFso/WJjAtYzHGVKNIGs0TvZEDVl9PLqKjQ8eacEjrZo9jsL8DfM3zN/g8ZjP4yyf5jISST+XNJllFGSdAO+sAke1fu7XVJT5gopiAI1IQF0g77NHVXArRUPqjUL9fBXaKO/BaEM2jWI/J/Hvfqfd3CHmx1uSmloWfOpKkfKyfoZqw+ZH8ru6UcXaiSnBk7IOvJM6B0TC/wtfrlsld4dX4DKBS/1UiR6gguhhklTbXDKEpz/s5901WEXs2+QnV6hRQP+ugA/YQ7uNqDdH3NMiMKqwNGQfjROPtFGrvcHy9XP43S1maL9e5oq9RprjxLCbnCVNWWiMsMJ2GFZn/iTAleL86ZKTXarCPOwcZOdKDWghQ7i9mEIfHt8oQL+3GS6A7qxHZtn+QlubgQHavy/dY6QFe9JKfdZiHvHz3GV4vQXMAX1hWfMectvEhfKjMuZm+fnhd9hZIBNAy4fX728O33yQuUlSzKynYttHtEZO2n6IeX7OUvNrHUo6XyxZgGwHkCPV+p5OS1/2zNxiuwrxqzOApDaKAMdvM9ggZ5vt8Rv3/gvTprm52TIOfDzOKiXe12PMjb9c8U4pKniUlc+jDGWgYvJfbo+wau6f9cf4+bePx1l3iC/WI4z8sY/APErrcVcJHmXFXn/wKCutR1kaj70oUzeXR1k+5rqXx5kzlATJ5OYz6Zn8/Mxkcj9HkVCYYSCnIM1usy8mnv74PN/+KyUesBG6ZNr8ufFXWzxINy+7vuMP8Z2TPzYPiveF1m+u/If44vKXdP2H+d85879a88/zT3Uc87aYL3j7wGQILT4DFJA5Ff9NyT/pf0pWblpiRkqunGJej4zTVpJXO1NFtW8/NMOCZzTAtNFilHxCDDT65cD8NN2n61+cZ16el166KtzXyskAzAQ8kY6VF1UoshtDPrYaLM+3nYfJK7CnJAFXmeUCiAGkAM/QW/ulmJ63T17klS9YoweI1VKowTZ7Wv5HW0vCbYzWHn6FSXBqhoi8HEXcQg1fJ9qBYxvMnWLDRP2dCsWW8/fseTDPYNYBcrh9qpxjqrS+YSKzhwdfuPx3hrmErOiHxjWaqQKOb5UM8ot6pkW9ujYRQwu2mfM0/OxGTeYRAdvFsikbNIc/t3GT2U/7Aay0B8ViBaCLY6SlnV83ak9nvzjt4Rl2XfNMr9PmAAuR/w6zlmf5iQ/OSPvR4e9jMrD5wL7mRM2j0f1WmY62xZa54OpHjlnmmD4UWaP1Duo/+eofSeJ5f6b+guxXdv0qxGeUpMgP9bu4/BfKX6niYR66YqWrl7n6X7775/ovJp56Fdfv238tx8Ocod7rkz+nTOYb7zwNfeOL7b87xHP/qPf73j8XD1Mn6f6B8hL1ROfpR/9x8W6/zl7/3SEetpLz9PS5/kqJh+lGS3v/3Pi7Mt49T5g/jNcx9ZKOPzuefV+MveBxFnfyqViPtuBRFjzKQMqjJ+d8PcaK9Xgq5LEUN/9L6fFV6/0Xe/9CfHV7pBUz/zkFvXLFSvPgzKXmzypOTxELJshNxdeqYF6cuO1gyZYtN1eq4ObLGBqjAvQN+zabf01tM/xvZNYuz3ESnd9/RJ4tE8REw/uMvkOr3gwMFVPoNDGFYO6EtjYDMMNglq0vpiVzfoG8iQBpHp25xMwRqFXLDYk72Hf8u1BbqL3EB5AFpMRjsVBbLH81wCEYbzDylvt0VqiTKvz9WTsNNf/Wfl5Kv6wqTEPBIQOI//bAMVbykwM7caAV83ykwGsY1zzv/vKRceZR/f2P9Mz1aQBxezc3mIP0HB0oKb+X5y8197a0m7sEXjN/YVK2SyYW70DfdrvGeKo8K99czSLdUnvZeWKdnSIwlc/+/m4jrCfqpU/P8e0ixCkDPBs+sWGj+ei4BrOeADFAiTQeOcHj7D2r/OTr0RY8ytbmr5o92oLHmfH2GCvW462aPcqK9WgLHmfV77EWPM7W9XhL69GW2ONsypQp1uPM0UxZPO7h7WjD0Z+dDJ07GeSYZsQBFoT46s1f3P2Ovozx+3z3P8RnaPa+6yfkL+SvFucPD3ua7/zvzvE8T9HE7te/0fx18mLrfxba+zNAQQ8PsisltQYL7LuSbPSRLRuoIvg3JFP1Afni4OuCTxFFwVyfRb8UHKuFoRLmTu4M4GM3RD5SSISFFjKQJAOw5n6+/2gr6VqoHX3vNAGNGeZqmgYT5yuSxSzUzn10lpmrz//Z/qPsHP6HJCJDM2IyDbBg4o0vFe+X1Z3zCZv6BrGzbpFfIYyv7Ibs5de3HGz2GV1vQbPTBUb11vwHrE37/ON+nCMm62ZiJ/H8fG7uUnPd8/Os5LIDfEeIeYZ07i2SicV3EilU/nfaBov4t4oDEKTxzEaukQMAWwhEQ5IWEO0l+aOG5peBz4h5ePgWgwz74cwZM2w9Ke593jGLHFOBv6NYTUvy/h+NxwONzwnx789fVPYxWo8gfxQHaYBL5A+wIft+hfiMbGj29/FKyB/MDb4X+t6/Wo6nfsn1c1998hfiy58/mEPcB9/7V6548BHmnW//1R6P8plj2vncv1LE89wj/+zjcfPHHd6Je/7RP7U4PU8zHme8sEQNAaOGdFEDOsAyZ9jK3zvwLEqjZDDFxmNACI0UQz6f/kN86fPn5keS+x+X/xCfMdwM+csYPufbP8L8ef/6rYb14wyVfe9fiO9r94e4/PHAbmjob2YuX8/8cdIig7QYjLTQ1s3AzsPrzJliDd3xVpu5+TU/AGQ9FXO+s8sww2l4SBucesfn6b6WNhUUO9ZIV23Q1MdsJ5+hO1SgDjJg1T8TfygvpHt0j/8jtkNoazPQb72edi0ME6g4UsVs2GYzOlZaBuzSlf5MEHr4wOgG83l5FCJ/Ok9yqDeraI+nEm1X+ZkhE/dGq39BGzDgkA0aDWuV8bO2C7VrX5hn3knIHuXzv7H14JxykGP6S+peOXtm9lIL3MBgTdt2E6N1H0lOFmq/l7QeYMCJkq29UwyrZ+cGiV9yNkHz6MTtBptD/zNNjO3wzMw1j3oIUjp084GWRfrvqRnQlcMjOw7rZ/bXQRLmIexHmKbsk09IQtr3uTdEfoLn6Rn7Rusy+1kTFywz72XdGzzWvr/7CDNK6wdw7TU9g09+aKbkFdPdw88KOP2UmFCXPzvPss4Wao3sKBDuognDLdPsZh1GQm4ytPQZwPf1MwL2N64XeKrvdch48f66cOHCNbJUFKkoVkdlEp1sF/UiVz/iADey9dUeT/0LGUEny5Xr+qMyUOTDXX8p4sk/slTcD5/+XTyyiMhqxt2/fOMP8Zn8d3X+6I916Jv/UsXzfRXlouzr5/utW+9x86dQ/0ni+Xyuv/84TAAAIABJREFU37f/csazXllvvuPvingnuxt3/5L0353jwSvYb+Pun7O5ynf91RzvZFR9r78S4sk/oF6u+8c9lErblT0mTZq0avz48XaTT2vg6k76OEO9ED/DIqqFDOicAW6l5S9Oto9X6ej1OCTWnfzi9+7+h/jp9ptHkvsf8pfxAAzzp7bWj5PB9Z3/tR7vNMBfVxHpoifnmrlLV1g/tNDWZgDPH07C+/r9UKQDfHtKvkpIfCHHeJRYaHglUXj9i5h/d+m/n7z9EAscnP+45AGCLFpVT0Hu+d8/mpH0ejkwD9bcy43Fxrhg12EWPKawzTTHC4kiO9KD33lstpmo4rdPA8P65yHjVMh+T6B0u9leBfpmAWhfvLPFMlhO22Go/JYazPnq4zFPn8fjthlkPrFBk1mmgSc9aHDGw7NsQb9U7fI9R5g73mwzD8SweErVR/ic3BkYJ4nRn+43SsBZi56X6YHLWswtgDAenyfpGTdKaxJvQ4Cya8QKWygZUPaATQf0Na8VAWrH5ZXP5Tn7eYExn92kye4zcDkB1H/3xkKvWwEL6iaxMAHi5uh96ah7plsAfbeRdeZBgfQw1ENLngEnT3uywOhdh/e1rCXqAkm+/zvPbeokgEV8D0hrY0C9geZkqdLEM1ZO7vvGu/H7xtM/4ydfvuOv9Xg82MhjMflz8RSx084f+mce0H8lxFNPTLr+ojKgbvxdHe9kNH37d/HUT9k/0o6/luOjMqA++fONjzJ5yD+gW5r+u0M8zF+a7/W7eMBjAJy0+St3/zCbuY++46+EeA4l6GBPxuOMUz7809Gh09Q6KdPQ0GCZXm1tbfYfTsI0NTVZJhm/r6+vt7/nZ8cM46RAZ8bTHyeRfPvvyvj+/fvbfEXzl6b/EB/yF+ZPZv3IiHEN8zTp+o+un3LHu/0zbv2764FZG90/k67/aoznJIdjEud6fuS7/mqLz55/acefM14n0zg5/ZAYULe+vtDM1/8OrXQZoFhHYV/1Qtv69ephJojNduC4/pKM6mcoLOK7AnAQgJbS5b1cn4Rc1/XytvvKXS1hLa2+CbDLfrTXCLNUlWX2GNhf+Gg1SrIN37MviMlR37uH+eb9M02rB5MKQOMHuw83x90/w3py9dKCu2SP4ZbVecebiy2IBjjdoT4venJOan8wCrzIFs4Qq4SCP4y2crT9xNbhOo68e1oAbspwAwBO/vThseYCyfc+O2dpGUZQXV3uOqLOfG2LgWZDsTRhl/5bDFxkDmFh8jjk2Xfs1oPMAWMbzNcFQpVqXW0poO6Q9RvNjsNVb5Df2WNigeF1doDWDz6CeE/6nk9hDsBGr9Nz/HEx5tjHQkufAUDNL23aZNjThukZQPGOIh7fX9rb2+1Jbd7f+Yf3eyszrvoRTATqQ/nef9PGO+US9/3JxVO/amxszNm/G08x8VxvVFkpev1J+g/xlZ0/5i/zI27+Mn8K3b9ajSdf1IfzXb9jnsatnyTx+fKfJL7Y/gvFsx+x/+SaP+WMp34eZbaiZBTdP8lfvvF3djz1DsbH/IH5l73+CvUf4tPnj/XK85nnZ3b+3PPaPb/j8p803ikpZc+/UsZTb2V9ufkTHX+S/gvF875jgTOkGukIJDAJch81cHUnf/gw6G0hvvDJj5C/VZbZGD25VY75A3ODk0M0138+phh/x+/d/auUeMbDyR3Wn8/4yx1f7fnv6vE7zXXf+VdJ8Zy8cR4HSedvdPzljvfZP0qdf/K3dMVK8/NXFpp7xdoAzAmtuAzAPhqsQh3AGaAB8moOQOOTB6ioBzsG1h+eLKFVfwb2GVVvjlYxGDm30DIZICdn7TTUHPbfeMAHoOtPHxljbnxxgS1wp23E33zgKHOsgLPFAs5oX9x0gBkrecPLn5lnf0bKEf+cb8uDKLoGk/SlZWz2Vfx0AWfIvJWrIXV3iSTnvi2ZOd9xsCdtLWBhH13Phk29zebyZprevlwSssvMvyQV+7oYcsvSJqhcCSlDv5cIoH1kxhIrqxta/gxsJlnW08W4/r8pi8ydb4uRFUGrAE5OEtNoL+0Nf5uy2PysBH6QrNNjtPfiMQmb7eX5S82vXmm1Pmq07SWH/OXNBpjvCzzn96F1fQY4OIR07snbDTLrrVxuC5octuZ7CCfZea9N8v2T93y+b/Pe6pgfPvFkgPdv3/5rNZ77RP753u+Tv1LF8zn0D/Mkzf13/ZcyPolSFvOF+U2/rt7ixh/iCyttRfPnmKa++esu8dTPkyq9xeWvGuMd0ximps/4qzkefITG/PW5/nLGOw9Mxo9sL6BmmvtHPExv/l3N8QBrVqox6nGWz2MGZlkhj7MQn9ujphry5zRYfT2Kqj0+eCzlnr9JPLZC/kL+cnl0hflT2OPQd/3wZa5Dp3vnruht/jRpofnvOxmPoNDSZ4BT78dtM9g0i22DbBRA5BT5olwsWczlvsfd0w8jRHRxBr6qwmydJD5//pKfL14XD7dLuvus5NL2bq43JwnwydUulE/QO23LzU2eBfRTxMR6du5SK9VI+6BYLB+WNOqp/5tlf8ZbCY+y0yShWYm4EKy28QKy4rzTAATG9O9tyCOSl4cKgITBk7bBlkE6doKk5WAWzxIQOEfsOST0xunz+f3tko+96ZUwd3PlljnFPbjuhflp019zf89zD1YZcqnRNlCHSfAlw+/wx8rj3VqzpZAo/oT8x46VT+C/BWr+ZfIiC3RHe2Y8/IcAmZVnKu4ipt4RYiA2911l6vv1sUW/7uxRFvVYy+dR5eod+TzayhEPkyeJx1Wu8XdVfPBI623Bw+z5kzT/Ph5hgN1u/XZmfPA48/NYS+IRls8jrhbiK8UjLW7/TONRFuL72MMz0f2vHPmDGeo8PIPHmd4x4zS3nUeXO/nEq2jwaBtuGWBJNMqDx1kPy6z09WgK+Qv5q+X5U+seZZ15/YCTUNRfal1pbpEfyKvyaqrEYnN5yj+Fe6XQfdXeIy3L7Levt5o+6/U0R6pgRN0O8IB/Iy83aWHp/I8Kjyr8RVdk4DsqCMOweGle+ZhJXXGdafrYX+ym03YcYgGfODm2BgGNeAch4+jD5OmlivjuAoOQMfylGCb4NW46sK85WCDHtZJWbBSz86gtB1qZuGufn79OMT3pdSApiezcBMnPAQT8ZdIiKz0HOwvftgGSnZwsYNwXE++nTeO3HxptWai5Gl6LAAJ/Ut9JWn/l9SPr9zd/1t/3UY6Qhr1g1+HW4+k38nqKNqTnvrrZQPNR/X0pZfOSjLOa/gbQ5zs7DzWnyb8utPQZGFYnqcSdhgkI7mWuem6eZBSXpP+QHBFnaI9hLcbdG+Y3so009qBSAHUlG3g3/iCkqpEv/rRAf6QyadQHSuVRFjzOgseZr0dZ8Dhb12MtidKXW7/B46znGqZrGo+oaP6q2SPN16PMXb9vfHfwKINZ6pjSPh5t5fYYK3f/leBRVqzH2joeZxTbMMgETOLiokgoxTi3WBxNmpcnaHfu77N/DvFrkdSQv+qZP4BhTrPdIeFp7l81xQMWs55Z7279phl/iO/a/JFvB/a7L69p7l+Ir4388WUUDem6poHmRTE5fvjM3DUyaN24zlOSS4NtBlBw3H0zbJGdovg1+zSb+6a1mdveWGQlo84VwHLGwzPNm4syMlKhdY8M4G/2rQdneAMo3SML614FjKarNf8XqGD9kxfnm+e0n7i2zZC+5ngxMwcJmDpeUouAQ2nbIIEZvzlwtOmtdQYoHddeUJ+XPDXXLPD0cLxszxFmK63rx2ctMcjMbas1/L0nZptHVfgHoIPpcotAckAqn8a4h69mp+aKB4jHH25d/k7u3vCWO3abQRYsPG/XYWapWK/j5Td16H9aYg9CICn7Y83fuySrB/gbWnwGfrJfs93bQ0uXgfE6LHLpHiNMG56ej842s5esywhL92nv/+stJDv6PUlpfunOljWsbp69n9tkgAVt6gUk094WwH3J03O99ppix1hL8YCVJ247xOzeXGeWtS2yXj3Ue9z3w1z1H8cEoP4Ds4XvJ5zkpnV1PEwvimS+/VdzPEVd8u97/SG+t/Uwo/nMH/JXrniYoMj/+fZfinj2B+afT/6y++dnJ/OWZP/h76P9lyue/DPutP0z3wA3Xf5844vtv1rjXb3Wd/zE08i/z/3LF58LL3HPU56f1R6Psh7Pnbj8Jbn+So9vaWnJeJxNmTJlFYU2FmtcMTz7YqPFdWS5+L17uIT49xfTqyl/+cDQOHAl+/6H+NxgcshfBmzPt3/U6vyJvhwVerjE5S/Er325DvnLHH5xMhztK94zt6so/M+32ryLz7VSNDps84FWhuq8x2bbSwYcOGfnYeZEASpzl6y0J7BhpN340nz5CqX3dKqVPFbbdTaKdfR9FW6/9UBuScJqu6ZSjfcDo+vNYZsPMqPFNKHNkIzaSAFqAEZINP5WDKgHp3UkBoWi40IODq/AXG2aPh9pQ1/WLEAZYAlg0l8lZYjk2+Finw0V2IeHGiykwzYfYD40rr/5Wg4ft1LlMc3nDNH4mI+vyb9suJg+dboOwINj752eM88/+UCz+efUNnPHm8HDK1eu8Zn7peQsA2M42WxkjW8h0PnUHYbY5981YoGy/lk3gN6D+vU0jb3XEyOspw6SLDMvFsHW3U6A9vMCyZ0vISxR1sEUHVCZIoY3B1n4G2RJT9fBlTkaT2ilzQBM14O0F35qw/6mbtUy07+hwYJfnFSPFvdccZrv/zQOa7nitnv/dsoKlRzvinv5xp/9fcLJ3LnivPNo5nqj31/d9VdiPPU6xs398xl/iC8uf6447pv/EJ8BN8qRP+ovrt7t0z/x3D/HfEm7/jo73u3XufavQv3XQjzgDtcZd//zXb87vB7i/fIH05j8+uaPeNYd68/n/hGPBK3ehzIeZ2PHjrXFNhoGmNGHPcwbXhLSGHiG+EzxkryF/IX5E9ZP2D9qaf+Mngzz2f+6Y3waA+m46y8mvqeeQ3pfMFc8O9fcHfzPclabdpWcG5J9R94zzRYK+d8zVbiP+jcBnD0h9srvJZsWWvfIAKyGnXXvfyg2Q2jvzwCMprENvS3IRSEdOcsX5i01LQK22FcqtQGU/UxSkv8nmcQ7VgPdFPkvEIvLeajhQXbdviPNBY/PMbDbKqXtOare7DKszvqW7SY5y9PkcXaq5GJflvxudttZHkQAbUg1ck9Ci88A3pVty1ZKhjfs3UnmyFCBtjBxkTF9bGaH2VzMsA3EfKRZhqj+P8cUfVhyqhc9MSfJx+b9G/wAj9pqkPUW5QALctNui2Ht3nTAKPM73b//mxIA4qKTHfmAXfT8w7+uj4DJ93QYGnCMOg7FPhgsSWwcosVWFw+YlNQGIsT3XKP8VEz+KAoCBnL/fPJPPP3zPSTEp5+/5cwf9ysqg5r2/pUinm2F+QPI7NN/OePZ7xzTyGf8Ib64/DkZVsBJvK/Szp9SxPO8Yv769l+u+KiMpu/4nQypT3yx/XdGPEqKvFckeX+JynC668+OR51Rn3Vlj8mTJ68aN26c3eRA8urq6gwGgxhUtra2mr59+1raHYap/L6+vt7+vq2tzSxevNj+fVNTk6Xzh/iQvzB/wvoJ+0fYP8Pzo7Ken3wJXq5/Jrf3MH97c5FliYS2bgYoAl4hYIyT7neJvfHxDRvNyQ/ONDMEntGGyYflZ/s3m+8/Odc8Nbt0Hi/hPpQ3A2ftNNSyp/DqCq3rMgC7BJnDQg22iY8UJJ/7qQ2bDBKslzw9x4J8sNCQb/zmAxnJPmQRfyy21vkCzl4SGJi2wZo7YdvB9nPTNJhPgPJJGgyfi3YbZkGLE8WKfEvsHtcAzfjdvToQ8aNnM7JoocVnAB+4g8c3ilk6w4shWWt5BXhGsm/LwX3MvHd10ldyrABaSDUuWvae6RCbnXW5kP+t/+4rp+ryylq6UQxRvMwueXKOadXnZrevbznIrN/Uew0rvNbuSamvd0cdhvisJDG3H9rXLFR9hyLTgAEDbP2Heg5qRNH6T4NYaPy+vb3d1n+oD7nve9n1n1zx1Is6OjryxlNP4mR4XP/EU4/i9Heu/qshnvwhaxmXvyTjr9X4xsZGOz/TXD/zjXom8zdXPL9nvnE/svNf6ng+n/mb9P5n9x8Xn2b8nRmPTB73J7p+04y/WuPd/pdv/NTPmX+AMrnufyniub+AT27/dPlP2r9vvOsvxPvlvzPzt3DhQovX5Jt/+fp38YBH4EVx87ea4rme7PeHQuPn/UtxV/aYOHHiKpI5evRo+04GMhd38icNclfr8VENcHdyKE3+QvxaD72Qv8zJP9/5w8kzTkCF+OQnD6Lrr9j8hflb3Pyt9vwVO39KHc/L9AB9MXx5wXLroTOzfbmRBU/NNYqCnKTPbsN0yv77kvQaKyYKhUFOtt/b0mYG9+1lvrzZADNChfYT7p9ultRi0rrhLAG8ueVDY7QW5lnfq9DWZoA1sh50swJtpRCpuLVUKG6wAOrfHzSm0J+J7bLEXChfMp8+kOH89vZDzBP6jGfmLJHUW09z4YRh5qxHMgobh28xyOwrdtdhkmr0KfwjHQcrBzZMXOP3sDgWZ4EAZz0y28rbpWmf36TJPDlr6Tpx68t/aoSkMx8Pc7dgKmFLXjgBZt604PtZMFvJ/sDtEe9pD/CVVHU94a31fx8dJy+/aRacy270da6kk1lPTk452SjDX0UzQB45BPSNrQeZCcP7msUq4DtPL5QNoko5KOfw/RMlIlq+k9swXSohnvoTzAOuw2f8vvFRmS6f/ksZ75gDaa4/2n+IH2qZluXIX5R5kbZ/pxzG/UOuP8Qn37+Y/7Nnz7aMPd/8VXM81818IQ9cP6Bu2vnD9fvG0z/xPG98+g/xqyzTmEPSvvnLjk+jlEX+qz3eMWVd/rKvf+rUqRmPMxhnoGz8w8uTY46BxLmf85384WQByB2LrNh4Tja5k04+/Yf4kL8wfzInBcP6Sb9/hf2j8/eP6MkzTo5Gnx9J8h/i156c9M0fJ4U4edazrr95evZSMW1azdTFtSPxNUBF7hO3G2L9gJ6LkWfrpwLePqMazMc3aDQby9fMYQcvipFypVgd0+XzElr3yABAKIwjGEj494S2NgM7ic30pU0HFEzJb+Rz5iNzSKH80xs15fz8vZrrxWZZae6c2m4emNaemiXURxXiH+01wowTuIRPWFzj869+br55RFJzPg1YEXAuF7w4pF8vc9L2g80tYjO+sWCtzGKbGDrFAg0+463lGOYbIPnpD8+yvlmh+WcAhuUBYxsMEn/873dXvmfX0J1iavvOa0DmW3V/TpIkKf6G2e3L2ou+Kk/Ca7Ve73w7eIz63D3Y9PjH7TJczBoxWTk5zmEqpywU/f7M+3gu5oBTGnJKRdnx1IPwgImLj558942nXsX7b4jPKEWlzX9c/qL1u0L3r5zxjmmYff+Tjr9QPPVO8plr/pYinvzC3IzO32i9tVD/tRLvmGvsN+SH7/+O6ZIkf3HxMBUBFUP8uvPP1V+i87/U+XNM4bj8R/tnfgNeZPdfKN49byox3jGLmb+5rj/f+F088xdQP3v+Rp/XcddfS/Fu/4zOn1zXH8W3XP5zxfOuJHAt43GGVCPIGo2TRVFDVx+PmmLjg0da8EgLHnHBIy94BAaPRJ/nTyU+P9J4lMWNvzPiOdnY3Nxsn/u3Wx+gxRY88GF2+BRxyhWzhwry39pusC0cvSIPlVtV+J+oQiryU9FGMXwsjA6BK8hUTQrF1nLdsk7rd5shfc3p8o+CcRTauhmYIG+tI1RkjWu9BEqxLt4R4H7jSwu8gLNC+W4Wk+pHe400l8t7Lg7gLhQPm5C1nktGEalEZA+RmuvM9rH1G83XthwoJk1LUUxVpOxg6QEAcU3I5gHAwZTr7nt2qe7PFQJS/zhxkXlcPpWhpc8AbCXW1LFiKw0VawlZRdiUPCtHar3+Vs/SP09alP6DFcF6/a4YgfRx1XPz7Frpp/8I8H2UJBo31CGWp8UavURSybDBQ0uWAe4NDLMPjWuwrHlYxHHvk+59kPdPH4+zuPg0HjXdJd7XY8xdf7ninVJUOT26UMYJ/ft7zLHeaNXqMVbO8bP+6N/X46w7xOPR5uvR5a6ffQTmUVqPOOKL7b/c8TCNAbW6i0dY2ud3pV1/GqU1L48zZyjJTefimfRMfpDR6M9RJJOTLvyekwDuYVdMvOuPYil0w7T9h/jM/erq/IF087Ltm/9KjWfzy57PcfM/1/hDfG3nL+n+VanzP4w/2fOvO6x/XnYBjv43vd384pVWW5Dtrs1JFcFooZBEIZoi+j3yCfrr5MWhKNddb3zMdR04tr/ZRv4uMAlDWzcDFLKRRYtrFF+/LjBogMDnSwVsLfOlmeRJOj2fKf85QKLveko1VsI93Unsjot3G2G+Lb/E11vXss7SjG20pGMB+8fp3zBi+0lyconAgw6BC1MXLzNXaf7OFYgRWv4MfFF+TqA8t70R/Ax95spX9bz8gnK4UO8H1wncmizguWN5RvN480F9zDm7DJMU5nSzUGCuT4Phfak8CN/VvF4qFhvSqoP69jQA9T95cb75lxhtnbHX+Iy1GmJ6aZ8+Qvv0fmMaTJ8VS8wyed84Jg2eSLz38XOu7+98/6UY6epBjtmER4+Lz643RH/urHjH1GH8Pv13Zny0Xpbr+vP1X4p46mfInsX1T72O31O/i8sf/XdFPPPHFSuz631J+i8mnvnO9fv2X8vxMDeo9/rmL018dv3ZeRIl7b9S4tkvqQc6ZTbGD9Ol0Ppz4y9lPPmn3u/bfyXHu/3O7R9x+cs3/s6Mh63EeHz7r5R4mG60uPmTL39u/OWKZ7yOqeczfuLZ98X4Cx5ncZrdxXq0BY+y4FEGUh89uZcG+S7l/Cm1R1I+jXs2I35fSo+wah9/tXt0hfEX59FWbfMXKYxlPXubv77Zbu5vabeAUndu/Xv3NAeN62/2ls8RHjicoEdu6mHJTr0phhnw4UYq5gEkzurmuejO9znXtQFGPCW5Ul+pvlrMmbtm2CB/+PBYc/ETc8yTs0vP4AHgPkX+ZGMEFp36v5neEnCMF3bpiPr1zIA+61lpRVhac5estJJwxWB+yLgCZq3HYGMauOMhknxljzlKgMI7MRJ0heYQzLtr9xkpIGGVeWhah92TGT+Mv1H63d6SlUVq94yHZwbmWYFkspcfuvlA893HZxdKe/h9Vga20vPxir1Hmnt1wARPSOZjtAFuXa3f2wMoU/xYZ3we8/1TGzbZdd+2PMP0vuvtdm8wrhZvJJKMMAO/uEmjqV+13Epzu+9n/DvOs6xSPMqK9Vjz9Shz1+8bX0qPsmI90oJHWfk8yhwY4uuRFjzOjLfHWLEeb9XsUVasR1vwOKt+j7Xgcbaux1taj7bEHmdTpkyxHmeOZsniobMobTv6s5ORcswmxzQjDrAgxFdv/hxN3vf+h/iMzEDIn9/+EeZPbc4fHvY03/vflfHRk0x8OXWyKknHXw3xfHlo0qmilb36WgnH38mfp7s3ZNAo2J2ywxCzxaC+8mxZZaboNP2TkvSiiPeHiQvNnzwlqLp77qr5+q7bd6SK6HMsYBpa+gx8duMmC9qwTtI2mJ6HbJDb42yHYX3NtkP7mcdnLjHfe3KOvluk7SHz9x8eL9Bqq0GWPQdTDjBrpT4MUu0TGjdSkMs8tQ4BD39+wCgLyMU14LTe+psH5dH2A/Xjcw14LZ6w7WBz5N3TzLQsHz6AuwG91zO3HjzanPPIbPN8jGejX9a6Z1STQNMrJP959L3Tu+cFduJVHS7ZVmRHj71veux+CXB2pXL7jOQUf/1qa9EjYZ2yLD2XfdH9V+sHHCiQ/kjdq4ECz3B25DCjq+c45hhFfZhm1H1430vz/sr7tmOq8W/feN6fy9k/11/M+Ks1nuIgeXfjB2zg5yTfv/j+Uop45hv3n/z79F/L8TA3qLPmy19U9jNaj+L+1Xo8zBG+t/vmr5rjqd9z/32vvxLiHfPH5/4x/nLFg484piHjSDv+ao+Hue6Yjj7XX6p4mLLsg2nzT//402k/zXic8cBkMsUZykUN6ADLHM2fv3fgWZRGmm3o5xOPASAXhyFkiF9r4Jg0/52RPzc/ktz/uP5DfGZ9hfxlDKPz7R++88cZOob49++fSdZfyF/GEDrMn8z8aWhosAbs76hY+/cpi80DKv5m+4BVa3Ep17ghjmw5uJ85QNJG20rCb7i8QShGX6zCffYJ++527bV2PQ2SALxaTJ5vPzTT+kWF1rUZwK/r9weNydkpBfNnxQb8yUvzzdsC55I02GQDBWI5Ztfu8mlD7vG1BcvMQ5KhXfDuewLF3zMjtK7HN/UxB45tsGxDpDp9ZgBgwWc2arJeTLkaY3lQTLEVPqiZPvRogX548X1LUo+5Gkyf/+k6fP2lkuS2O/wN9wnW1GUCMQF8Q0uegS9uOkCHSBrNkWJOZu+XyKkCon9+kyZz6kOzvCVJk48m/GU0A+Qf1vxHBbJvMqC3WSgZPIp0yEK5YnlUZpHiqav3uPoNB6iRHef9d+HChWtkpSotHvDPyZ5Rb0o7/kqJz5YRc/lfunSplcF0sl7Z+XfjzxfP/QMcjbv/ha6f/l08so78PfPFzZ80/Yf4rs0f+aa+4nv/ShVPgRnmaPb95/u1W69x87dQ/0ni+Xyu37f/csazXllfvuPvivhsG6fo/puk/+4cD17Bfh13/9zzNt/1d2V83PM/Tf/dLZ7nG9cPqJfr/nHNOoh0ZY9JkyatGj9+vH3IxhnG8nIWpfVHDVzdSSNnyBfiZ1hENU4GgTxy8quS85dEhs+N32lSc13u/of4zCnWJPc/5C/jYRjmT22tH3fy1Xf+h/ie9mRoV+ePk98Ll61UwXGeeWHeUrPCk6FRKeUuALIdhtXZQp+IL+bZOUvNX8SuAxzzrG9XyqWFcSTMwASBKoAe5z46W+yjwGvIThtQ0C5Cmiv5AAAgAElEQVQjMmtkA4FMfxHjEuYlCm38DgYXeeus1FGI335YP3PBY7MTyyl+QoX9TSXH99OXF8gbaT3ruTRdwBWMtbhx7qNi89k7DzPHiIHkI6OYcKoV9Wdfka8UoMWn//lO7DxlL/vNgaPNb19bKEm7tqL66u7B5Oo8zYlntN//483F3f1yS3p9mw3say7fa4S5QDKXHCZhPQEcDxBYfeGE4WaTgX3Mv95qM9dIxjG0rskAeP0mui+n7zjENNdJglYHngCTXL0h+/uok9F3SgkUidLaCLiT34BXvIeWI57rcrJUafrn+wMn933jyR/X7xtP/8RTR/Edf63HI2NJHovJn4uniJ12/jgZTfqvhPjm5mY7n5LU36IypG78XR3vZER9+3fx1J/Zf9KOv5bjozKgPvnzjXcyuM5TENA0Tf/dIR7mJ43553P9Lh7wGAAnbf7K3T/MYu6j7/grIZ5DCTpYlPE445QR/+BvwkkXTpqDvLW1tdl/OAnDyXN3Ega9bH7PyST+HmYYJwVKFd+/f3/bX7T/aH+F+g/xIX9h/mTWj4wM1zA33XpNs35CfHH5c/tn2L8yzwtOcjgmca7nR779u9ris9dP2vFXUjzFluX6ojKl3Zg7VHR8cHpH1QIOX1Ux+lMCTR4QEwSfsx1UoK/v3cN8/e7p3d7XrWtKepXfyzFi8iAXeM3z8yt/sGUYIYXwH0l6bZEA86mLlputh/SzrC3YWXjoXLLHCPOSQPSfvLigU/aBvqoKX7tPs3loRru5RaBQkgbAhOfYZPkifXKjRutt9tvXWs0fJ8Z7Lm0skA0GEmDAcwJTKrFtL7nKHyjX97S0mT+8sWgdgG9T3aMv6Jrxn0J+cPEyH95cJV51543p0M0HmPGNfSyLOLTkGQAsB8Q9WNKnkxYuN23aF8Y19rYeoBw4+ZtY6Rw+Cezd5Dn1/UsAs91G1puPiWG2ZVNP069vnzX1F96f+Yd6DcwP6jcwAajPRN8/+b1T9qF+094uHzm9n3f3eJePYq6ffEaVKaL5o37W2NiYM//0z9/TP0ogrn7m8h/iy58/1gBF0rj1k+T+1Wo8+aK+5Hv9XRHvmJNx6y9J/4XiWc+s/1zzJzuefLGfsP7pvzPjqddHma3sP2n67+x46h2Mj/kDky17/RXqP8SXNn/ufcG9P6TNfzTePS/zzb/s+5c2nnor68vNn3zxbjzR+V8oHrDSAmdINdIRSGAS5D5qIOtO3vBhnFwK8YVPfoT8rbLMxujJrXLMHxiWnByiuf7zMcXcyT13/yolnvFwcof15zP+csdXe/67evzOQ893/lVSfNTjIOn8jY6/3PE++0cl5d93/Lw8cTDhzbb3zC9eWSAZNJ3CWVE9jB0HCJz9yCzzyvx37TPg2K0HmbEqAsI+4gT9AWP7mzveWmyWQa8JrdtlAObJ5QKF/iuGzp1TA0sn7gYfoqLsxzbob46/b4ZlfMHOOlkegMfp5/nvrjSAz5+Q/99ZD88yr2oP6Iz29S0Hmi0knXrmwzMTsc62FIB0/q6Z97rrBYgeoXjGdsUz8gWJGeBezfWWlQbjrEXMNJ/WIOD9sM0HWqm09hXvmV+93Goen9Vhx4unFsy8uUuK89A7Xh5nH5KsZJ0k2WjIDAJaAGYgn3uTGHaBbZbs7u0opvEx2u9PfmhGVT23kl1d5/4VgM3nNxlgPiQfLfz1YJ09O3uJ+bMAsxlZ/nudO5La/PQ+enBtJLD8KO1rHGSgcZKc98ok3/+cRz3ME8e8SBvP92XHHOB7SDniuW7eX337r9V45gn3j+/9PvkrVTyfQ/8wL9LMH9d/KeOTKGUxX1hfUaamG3+IL6y0Fc2fY6r65q+7xFM/T6r0Fpe/aoxn3+H+wdT0GX81x4OP0Hyvv5zxzgOT8SPbC6iZ5v4RD9Obf1dzPMCalWqMepzl87jhZFIhj60Qn9sjp9rzFzySCnuUBY+o4BEVPLKCR1gteKTZ55nkApoGDrL+Q38XA61aAIjDtxhoKJif+MAMe1Ie35tffHC0+bZ+nrN0pVlfBenrPtBsbnhhftVcU22WEf2vGnD0arGZYBol9c/y7606IwGCKJCfJ6lEGrJsNx0wSiDUXPPivAxQdp5Aqilin9z6emvJL7JRgBRMKxgsZz86K7Ek5Ij6XnYsszpWmC+oyP/FTZvMEzOXmKuem7eOT+EnJev4GclBUvA/R4C5r/zspXuOMNsIsHtO8nV4rK0vNtNZq0H5j6uPL2kMAFv3tIiqW0SD2bOJ/tlYhfPmhl7mTbEAYdZNbH3XTNc1dJZkZhFDrshQvA1/rnl80oPa74sENCvyArtgUHhqcfhgpQph1XRopgtS02ld7CrZXBh/G0o2t31Rqz0s6ePxRdGrmj3Oih1/IY+vqMdbPo+uJB5x5YhP6lGWa/whPpnHW7H5S+JRl3b+FPIIQ1ks3/zv7PioR1lc/krVfxKPtXz9FxOf1CPN9Q8zjf3YMWGTepyF+D72+dfV+XMeZXH5z+cR5urD5YrP9lhLO/5aiOdAePA4k6eYQ+r5d6V7jCU5udKZHmlJNJKDx1kPy6z09RgK+Qv5q+X5EzzKyuNR5p5/nZn/N1XEvfWNhdYvrE3F7kptAGcHjGlQ4XSmaRVz5jD9TDEKEIUGQ+QyFezfXLQsyPhV6k0sclxj+vcyF+8+QtKc0xIxmYrsrirDN2jqbeUYj7lHEoCr1/OZOw01D0ne9JGZHfaajt16sHlXiM2vxDxN2wAvLxPolKvBAKX96pVW8yf5q/k0GDIniK21u2TNvqX1PmfJijUf8+3th5jhdeuZS5+ea1lbPg1w75cC3W+WHCTytYAJJ+tzO8TA/cmL880wfT797zxcRe+7WuQT6dePz9hCTO4MXCV5zut1MALgMbSQgUrNAFLCW4px+9mNG802A3tZeT9kwIrxKOPkdzHxweMseJyV06MteJwNs4pNvh5h2R5tSZTCot8fi40PHmdDLdMsjUdVNP/FeLT5epS5/n3ju4NHGfX5Yjzayu0xVu7+K8GjrFiPtXU8ztCDxCATMIDFHEXiYRo5Wr+jSbPoeXlytH9nOBviQ/6qZf7w8Gc+s5h95m+ID/nryvnDfGO/ZX05mcY0/Yf4kL+k88edjOLknHv+J5k/vFwveXeZWbCip7n51VZz/7TiGBadVczaQCDZT8Qo+887beY3Guf1+t83qsh9vwABGt5KPxRg8KD8nG6fvLizhhE+t4wZ2FYyV3hgXfRE8DnKdRsAgZBihOl05bNzLaPpGwLKXpf0IWt7W3lvIYt4uRhoj4vRlbYhY/i93TJFyOwGk+W1BcvMAy0dZrIAbF82GJ/bS/Ig9LVQnkxR5VUkFpFiXV4EVYvPvvWg0eanLy0w965mlI2Rx9q3thtszpCEJQ0ftWv3bZY04Eybu9DKn4Gj5G/4jpjSQd6y/PcijCA+AzDMkBQd2seYuj697fdVil+56i/Rk+wwS/h7mAwU+6jXuPpMsfHu+3J2/Sdp/10RD3OFIlnc9Sfpv5rjYTJx/32vP8T3th50NJ/5Q/7KFY8MHOvbt/9Ki2c81J+j+1e+9cvf83vmP61c8eSffTdt/8w3rtd3/C6+2P6rNZ56BXn3HX93js9+Xsc9v/NdfzXEo4REi7v/ScZfKL6lpSXjcTZlypRVUETd5pRdjM0HjkG75fcsVhqbW4hfF4yppvxxEq3Q5IqCo9n3P8SH/IX5s3IdMDbJ+uflymkA++QvxIf8ddX8iRZH3P6fPf8wZMXg/E3hUP+Wf9SjM2RKX2FMi4+s398co+IpUo2wRk5XkRu/M4rpE1SwOloFq5MemGlmRxgqocDXfTJwqDypFolt+DexhEKLz8AeYmkdtdVAM1pAUK72xKwl5vtPzllHArHW8nmk/IaQroPBRBvcbz3zfQGCx90/w/48uqG3+dn+zebU/82yfpBpG1Kyn5Pc4/5j6s0Rd2dUNPA6woNuL8lpIpX3D83jR1ezANN+fi3+PQxEpEgvE+gbWshApWQAhhns1I9pbW+vgwmAH4Bl1Gf4fu3evxy4wbhhnmS//zllgVzgFsV13t984l1xOl98kuJ2ueMpTjvmVJr8RYvzxHGY0d2fqIcch9Hj8l/ueAcGkX+f8Yf4DBjtmz+K07QQ7zf/ypk/6p+u3u1z/4hn/I75knb9dXa8O5yR6/lRqP9aiAdc4Trj7n++63dkoxDvlz9HVvHNH/GsO9afz/0jHglXvY9lPM7Gjh1ri700DDCjD3toobwEpTHwDPFri+chf2H+hPUT9o80+6cDp5k3PvtHiM8wfyspf0lkeN3zN+7+dUV8VEbW5c/JoiTpPzse5togFSeQebv+hQXmwQpjoMGY+c7OQ82AvutZNo3+nxHJxrbrnp9n/iXQL7TumYFLxSj8tdiGPkBG98zI+68KptmeAhfi2lKBNc/OXmImiQ2m7yIV3T69UZP5mIByQPKrnp1nJpZYno894/wJw8w/piw2z0im1vnnHSEZUBrSjQeP72++eGeLWSCwNm3bbWSduWDX4eaPExeaX2nO0gB9ztl5mGkVi65JYD97LJ8fWrIM4GOJP9/XJUMaWshAJWRgs0F9zdmSwkU+tnXBfOvdQrENkCuJjUK02AmYRnGoXPGAQ9SBAPt4D087/hBfvvwxb8g/30N87l+IL1/+uF8Uh33vX6niAZcA+dPOH9d/MfHs5Vy/T//sl44pFuLT379i8+fqDdx/FG/Szp9SxPO8Yv749l/OeCfj6Tv+7hbP4RXei5K8f0RlOF3+suNRZ9RnXdlj8uTJq8aNG2cnSWtrq6mrqzMDBw6EjmY4OU7xi5M5/AzSV19fb3/f1tZmFi9ebP8eQzW0t0N898sfbERoj773P8SH/BUzf8L+U937b3db/zCpMIBN+vzLvv5qi89ef2nH7+L5MvNG67vm7nfazT36p1I80GCK7DCsn9licF8zXsXU6e0rzPNzlxqYNMXIw1VCIS6MIT4DMHh+ccBoc9rDM80M3e/QypcB/ATxG4Q5NUrMLDzBYKcuWLrSTJWU3u2TFxXlQ3WiJBM/PL7RTBFYRl/N9b3MWY/MMi+LXQqY9VmBajfJn+0xSU0OVd9D+/VKBaYi63q1/LJG6HNhq8Y1/NOQgr1ntZRj2mwfLnbk7s115rj7Zlhwn4ZHF/vTdx4T20Gn36/ZZ6S59fWF5oEKO5yQ9lq76u9hBV6jHMI0ntkR9oCuynvoZ90MwDDbd3SDOXBsf7NpYw+zRHWUJnmYUU+h3sL7Y7T+4t6/2tvbbf2F9ytXr4nWXyo5nnpRR0dH3vEDGnIyPO76iacewenvXNdf6njGS37Jv0//cfHcP2xR4u5f9vhD/Nr84/HH/C51/qh3Mt+4H/nyn6v/EJ/JH/Ue7k90/Ubnb6H8VWu8238LjZ/iO/Mre/66+eMbn6R/6vfkP67/UsS7/TrX/S/Uv4tnfIBn7mc3f0J8/vuXL3/ML/CafPc/O56/Zz6SfxfP/AUvitt/qyk+7v2h0Ph5e1MeruwxceLEVSRn9OjR9o0OZC56csmd/EmD3NV6fFSmwCd/IX49e9KAE2shf5mTZ2nWX3T+uJOHIT75yYNS5i/M3+Lmb7Xnr7usvzQG0nHPLxe/TKcQF63oYW5+baF5WBKO7WJKhBYy0JUZ2Fog6bd3GGJOenBmmH9FJv6yPUeYv0sm8H/TM/6AadvnNm4yR2w5yLS0LTdTxV7r30fvfgKhXhB4jcdPo7zJTntolnldoHvaBij+k/2azX/fbjO3CFQSxmW+s8swM2fJSvNjAVkj1c85YpxuKGYdbK3h+vliSSz+bcoi84eJixJ1p7q3OXj9RuuLGNemLlpuJrYus/5qvu1oScpSYL/2+YzEE0zAG+TLeMHjs9d4y104Ybh5VTKQt72x0LebmorrLanLqwU2/lH3OYCNNXXrK+JiWc9byWfzeElCj6zraVlZMEVg9vO/3cl5lID4/ocSkKvP8O+4n6PxTqmiFuOpP5E/8uhz/b7xUZkun/5LGe+YA2muP9p/iB9qmZ7lyB/MB+aPT/9OOYz7h5xr2vHXejxKK+yjvvmr5nium/vPPsD1A+qnnT9cv288/RPP886n/xC/yso2wxT2zV92fBqlLPJf7fGOqeryl339U6dOzXicwTgDZYueFAB5tjJLQhqTntxhkTmk3DfenawK8X75D/nLMCPD/Kme+cPJFE4ysH8kmb/ZJ+9CfMhfmD/Vs37YnzktXa+Tu/NX9rJMjz9PWuQlYVYRFbAwiKrLwGcF1uwkH5lzxDyqcJXBsucW8Ak22AixsdbomEZGBVPi9QXLzNtty8yk1uWpfLZggP3mwNHmdwK17hUbCxbq4VsMNFtKsuxM3ZuBklA9d5eh8qJ7z3z/KUmPpbxZgCM/FXAGCHaXwDMaYNmpOw4xp8tvjLZBUx/L3jrn0VnmVbHQTpdU2sz25eY3AvYrpX1iw0bzBXmcHf7faWalvpyeuO1gM0EeXQC/c+TBOKyul7lu35Hm8qfnmafnLKmUYVf8OE4SG/FdyXfe+FLGUDy0kIHOzgCAGdKxSK2OE8O9x+piYdz3H74P5Tt5D/OJ37vvu9nfnzo7npPrTqkoqkwQHU/c+KMn333jqVdx/bniySceNLn674z4aP3Lp/8Qn2EqMX/y5c8xBbLvf1z+HPMlypwoFA/Tk/nM/Ekb7+qlheK5PpRLovM3Wm8N8fnzX0z+YMoAKvrmv7vG87xw8z3f/Ous60/Sv2Max92/Soh3z5u4/MFkJb/sP7nGnySe/AOqZ8/f6PM+X/8hft38RZn9hfIPC1LgWsbjDKlGkDV3ksmdPPH1iCk2PnikBY80Tjr4zr8wf8L8CfMnrJ9K2j+SeIS552/c/tUd43l55GQlxWCK23eruI1slmqZoYUMdEoG4AWdIXDkbckA/j6wc/LmeIjk7PCCG9XQy3TI02zpyvezQwcJ3OpY8Z4FIO4X+PWLVzIeXEnaWBWOf7D7cHOsJAiddGsUOOMzDhjbYD6xQZM5+aEZXvvCCdsMNr0F0F3z3DwLkgIE/nCP4eZEgU405Bl/ut8oc9ETc8xL85auZnLNMbNSyPfxmTokXrB1CBj02do2FsPs8r1GWFlRwMYx/Xub+5Try5+Za4vvV+/dLInZ5eb4+2cUHEP4g7UZALxArvN8yV2GZ06YGZ2VAeH38i3rZfaRJOOXNm0Se7Snma8CDEWaKHPMecTy/ufjURaNd0oNaTzOOiM+jUdNXP/VGE/9i/uX1uPNXX+54p1SVPAoK59HGcpAxeSf9ULz9fiq5XjWH9fv63HWHeJ5Xvh6dLnrZx9h/0vrEUd8sf2XO94xRX08xqJM0xCf3mMuLn9plNa8PM6coSRIJjefSc/kd8Ut9zNIPzQ2p6HN7zkp4Tb7YuJdf3w+dMO0/VdrPEixe1kmn2mvv7PiWbzZ9zPu/ufqP8SH/NXy/Em6f9XS+omehOGkB/tdmusP8WtP4lV6/uLmf677x8s2XkAUr29+rdW8JYmz0EIGSp0BWEjIC9744gIv+b9Sj6eSPw/vvx/sPkI+UDPNPHmOAY5lN6QP/yPAG0/Apfp9GulVmFJX7j3CenflAs4Ok7/XlpLWhBGWlnHGWGF4nLrDUMkvLjYvam/h56sENB1733R7KV/5//beA9yu66zzXle3V1nVKpbk2HFJYlIdp8cxJIRvaAPMfF/46C0EwmQmMEPNBELJQEgcSAUeCDyBhzB84ZmhJUAmvTlOcZzqxJJsxZYlq0u3SbdI3/vbx6+1tLXPOXutfe7Ze5/z7ozmcnzv/6y13vWust/2v2G9+8EbrnA/+n8OJmN8k5Tve+2nj7kHxRGV56FE4++Jc5GSku0e+LROSBsxz5NlLl68eypxYn744IJ7z/2zibw3iuPyqZI9+TnJNIv97pj+9AJmvczZ7z93m3vFhw8lsrTHJNBpCZDh+kM3rk8ynEdWzibOMo0MJ7OGew+ZLc3e/3l/whio9he9P2mmWRl4+q+ZMrSftlf4n7P63wk88uD+G9t+Xnza/qWZda3wrexnvYDH3od9rpn8240/D57vp2xblvw7hWf9qbE0bW/M034RPOsd+cW2XyaezBnsvbH9j8Gz32BPVE7D0PariIcDLmv/Yv2k9S+r/zF45VTE3m/4cPm3k5+ed1nzR7YS+xn630z+dcCT6caTpT95+l8Wnv5qpl5M/8Gz70rGnnGcwenG40d+FeVoM44y4yirCkdbr3AshUQOdJKjrKj86s7RZf0vxtFWVH+qgu8Ux1nWeeufvwnh7OiYu/PYsnvPgVn35ePnMg32nTZw2ff1hwTIDoLb6GfEcWK28tZz/uztE+6HxLH0My0ymV59y5akDOKnpORqzPPnL9zpPntkMcn+w3FFxtmTN4+5P5AMsRulZONPCwcQ2aj/897w0ok4SV/zjC1JOcaNkj2X9eAweffe0+4vpTQjSWPf8Zhpt1n+9s+/mi9zbkTaIINxcjjbcUaJS7LEvij72NuFV43gAHuqI4G33LrdvUoyzk6di3NoVmck1pOqSGBI9gSc/S+SbNnnbx9zq0vn3KSUpuZpdf8xjrOLHG9FONpiOcpU/rH4TnKUFeVIM46y8jjK1BkSw1FG5S/jOJNKACVxtNWZo4z9p0j/jeOs/hxrxnF2KcdbKEdbbo6z/fv3JxxnmmbJ4qExP23b/6xlpDQzSjPNwOEsMHx95adp4rHzb/hGmr3JL27/6Cf90Rru/v4ZMv664v1IHC7HWpYEo0Ke8Rv+YiRmmfLz9Y/LWsz8EWmthLI+njKrRBbOSGTrscXVJDvojsMLUWXOqmJMs35UQwLbJWMHjqhf/eSRanSowr3AAEwiFWUamz1j4hRakVSwFn/ScoS3Srm8X7p5i3vz3cfdew/MJY4z+LyW5TvFxynlW+fdm+R3MU5OSS5z3/vY9W6mSTbYA1Ku86snz7kH55YvyWajtFpIdpuIIHl/ynrwp73+OdvcP0qG2L/I+OyplgR+SZye6Jhxw1VrXuraG5z+L5fzZRsOc9nAfGcM91vNHMOozv2HfQNjZ977U1XwBCfSf+xEof3HOKX4mPGD10y70PY1sygWj/zT7XNfZRx531+4L/vtdxtP/+mvzl9o+53Ao++8vyCHmPb7GU/mCvtKrPz6HU/mCHaHWPnVGY/9nvlvN36/bGza/p8H38p/kAffqn3N/Gk1f1XE4x9B7rH9LxPPeU3me5H+g9dMO/QwdP6K4Ok/wSi0T6Ys94CQ9hUPP52shwbHGQc+k6ll+CDg48sh1CStTtPScZYp4Sp/r84zTSM1fKOMZS/KT/Ujdv7rgNcyGFnzl6f/hm+UkTP5Xb5/mv40zpdW+4etH1s/WfvHgLxcf00M3O9/YN595KEFyw6oq1WxAv3+jqun3VYpn/WOr5ysQG+q3QWcYjNSCrDdc1qydSjjiFPy9LnzCedZ3gcn1Q1XjLpF4U+jPCvlIZ8oxueTkn1276kld8+pc/Kyk/fbqvl33371VGJM/5H3PeSOLq5Us5N92qvvkgzDncIZRzagPSaBGAmQxfyCnRPutl1T7ibJNDu/upIYJ3GOUZYJIw2ftUwf9hI+q71E7ScEMFPGkPen06dPP1rWyfCXyk+dV7HyC8FTFpC/9+dvrfHQoFAGUGlQQtsHj/6gfzH9z4vXMopp/TV8PvmvhfyYb8q45pn/rPY7hcfAjLE5rX+836m+xLSfF1+kffqH/GL7XwTPecF6j22/G/g0jZO//rvRfiv9ydN+0f6naav88eMv4bzOmj89rwzfoAHLOr/LkB/7pZ7vtI9Tr9n80WepGnD7wN69ey/s2bMnOWQPHTqUeOT8soVcJJsR2GqkkRLyGb7e8mtXRovfqydfI7fQD51/w19e9rPZ+jH5NTgMTX/6a/1oJFKs/ht+XRLZ2gvyI3KV+0be8+OcvNAMDg27d0gZtX+8b9Yti7G+5jb1GDudYQpI4LefuTUpLfhRccDa01oC3yKlxn7xqZvbium3Pn3UffXEOffXL77K/X9SVvFPK+iUxEE3KFH2/CQ3jIyyVdl7YjLZ2gok9Qc4Zp4nmXXvf2BOHGdWEjBUfmv5908VR+3PilPzJ9/fuLvbYxLIIwH2EErB3iZ7JBnM/N/cZzCitbKfaBl5rbSAkSamDH2ZeI38ZrzcQ0P73wk8c6RlqULa5/2ByP1YvEbex+Jpn/FjR4ntf7/jyRxAjkXkp3iM2KH6o2U0ab8K+JAy+n4ZUu1/t/FaRjS2fcVjf2b/Ce1/P+P9MqAx8ovFa+a1cvrhNA1pvxfwZO7xaBnS0PErHucxDpxYfFntk1nMPMb2vwp4nGwS2NTgOCPKiX8LCxLNLZEuU1NTbmZmxs3NzSX/iITCE0ckFL+fmJi45DOZaUQWGN7kZ/pTrfUDZ5BmjsasX8MXk1+z/ZP9VSMLY/bPuuKJ5EjrY8j4q4LPK//0+tH+9ws+rf9F5487BvqysG7Mfe7oovs3cYLAg2YOtDzmvv7+G4ybf/NtV7lXSZlGSvTZ01oC160fcbde1eDmafWQCfrQ/LL7scdtcJ8RvjL+5Xkocbh9crjtn56VDLZjkoEW+zxZnCPfLZlFV4kDa71k0FG58aRkxh1ZWEkcqO8VLsVuONBi+2+4tZMAOvGWW7e5nxDHGRx79pgEWkkAh9l1V4y4F++eck+7ctxdMbCcZHgQ6T4/P59EKmM/mZ6eTuwlZD5gP+H33F38+w/3f63sg/2kk3j6wPfHtm/41vJjPv3KKun5ayU/9IG/Xys8fHroX7P5b9d+t/D0j0os+v6n+p+3/bXEM3+s66z1o/Jr1X438dhj/f0H+YW030k88uL7YtvvB7xmHqv++PLPM/52eNYT67+Z/paJxz6smdVZ48dewu/RH4JQ0uuvSnjdv/35C+l/HfB6X9H7iy//PP3vNh57E/qt+u+3r/7ToA8AACAASURBVP31M/u5f/nz1w6PszJxnFGqkYbwBObx3PsEtkS+8PBlRE4ZfnsSSZSXANjkV57+kGFJ5JCvv60iBfk7fq/6XxW8cgSx/mL6Xza+7vLvdv+VQy9W/6qEJ/JFOQ7y6q/f/7LxMftHleRfdv+Lzh/9R3/uPnbW/fXXTru9p5fc3HL+MnFmIuwvCVwjjqDXP+dK95MfeMidMCN5RyZfM7hiHE8bxwbduyRLrd1zx+FF95o7jwTxjul3Mue3P/dKd1Y6+CVxsB+YXUrKSu6ZHhYD+KjbIeUl3/GVU+5/7TsT5XzH+fe8nZPijMvmOPPH9pGH5pPMlOfvmEwc/vC45X2mhCztOdsn3It2T7rHSzk4suceFsff16Wc5XuEPw1H8GIs0VzeTvTg343KBL7zRTvd73/ueG6Hbw+KwYbURgKUY2TPeMn1M+7mLaNuWYx62E3I4AghoFeOeD/zIxavmRPdxmPv0cwB3kNC2+8Enuni/hfbfr/ief9A/rz3x8ivU3i+h/bJPAnRH22/k/g8lbLU/uNnemr/Dd++0pYvP81UjZVfr+Cx/+at9JYlvzri2XeYPzI1Y/pfZzz+EZ7Y8ZeJVw5P+k9ZQ5yaIfMHnkxvftYZj2MtKdXoc5y14pjBM9eO48zwzTlq6i4/42gyjibjqDKOLuMo25REcmVxfBpHWzkcbZif5xfPuuMrg+7jhxbcu6Vc3HwAz5JZDftDAt8s2VPff/1699MffCjKCdMfUso3yiFxAN0iGRfI9J/FcXPX0bP5gN5fwaH27ZIJ1uy5TRxSJ4U/7b0H5twnZV3ndzM1vhFf1uvEUTog/3vd544ljib/mRRn1PdcMy3G8PXux/5PHP8YY3jnt+5060fac8H90L8ddFfPDLvfknKhPy3O2/tnl3PJbJM4GCkx+piZEXdmedXdd1o4d0QuO8Xpt0sypiZkHB96cN797meP5fo++6NLJfDrt2xxX5ZSo+/ee8ZEYxK4RAKs7++UPeKbZS/aOurc1NhIUh4M50Mrji0is/m9cZzVm+MtiyMshKOuLDyZGnk5zpTjxc8EycORpfpv+AZHThXkF8JRljV/a433OcrWsv08HGet2i8Lz3mhmVbtONay+p+H40s5uQw/kpRN9PevovJrxdGl9qFW8s+DT3Ok+f2vMr4Zx1ve/ncDTyUo4zgTTi711PPT5+hCOMbRdiSRT16OGeM4M44347gbSDJrYzmm+l1+xlHWOxxlMRyF/vyHcpxx/rTC832UKRkcGXP/IBxoHzo47+47s+xWAjI7zG7YuxL4scdd4cgw+aMvnezdQa7hyLaMD7rdknXxXMl8erb8mxZn0dHFFffGu467z0vWZ6efKyeG3BskW+wPPn8iKhuILK23vWC7+xfJ7iIjNeu5Xsquvf6529yvSfnOLx4PHwN5ZrtEJuskkrLd8+DcchLpf404wO6V7Ni8z3eL4f5lN210b/7Ccckum7vUsD804H7ohivcd8nfvOLDh2W/y/+9edvv9b/79qun3Q2iB7d//nivD9XGl0MCZJGyz5Hh+e+vkbKLI0MJivtHL3CUEfldhCOtExxlmjkQy5HGfMRyXBnHWb051ozjbEuyD8VyhKU52vJUCtP9rxMcacZxtjlxaodwVPnyL8LRFstR5tvPNVM1pP+9wFFGZmkRjjbjOOsxjjPqiUKQmRVJRWQ9myWLVdOkWfRcnvTv9TLZb3gtuxA7fsOvOgj/ypAfmz/6HNu+4U1+3dQf9E2d/VqmMaR9w5v88uqPHxml53+I/lQFvyCly+BeeudXT7k7H14MzljJYWOzP6mRBMgs+d/7Z5PSnvbklwCZZd937UySLTUtBGGzS+fdByXD6V/FIUXJy1kpj7pWvulfvXmzo0zaqz8VXqpxXJxKb3/BDvephxfc27+Y7Sx94uYx99pnbXX/7eMPu69K1lEVn5+6aYO7URw7/1X6KH63yx58dn/4vG3uE1LS8m++nu0grOK4qtKnDcJ7x97wXz7aIG+3p38l8AQpg/pSWW84wydl3yEYh3u2b+9Q+0f6/d2PBIczHhyZKBjbegmv7+ux4+8GnswZjLVZ8s/Tfp3xVIZC/2LHb/jhhIOOJ0Z/kF9ZePYrzTSM6X/V8PQH+3OWvTlr/+HvWd/oP09ZeOaffT+0ffSN8cb2X/FF268rHnsFco/tfy/j0+sla/20Gn8d8FT248ma/zz9b4d/8MEHGxxn+/fvv0CKsW5OaWNsK+cOabf8nsXKw+Zm+EudMXWSH5FY7ZTLd46m59/wJj/Tn0udwXnWP5crrQEcIz/Dm/y6pT++cUj3/xD96yRejVOt2sd4QGmE+xZcUs7sziNn3UHJ/LCn/yTwVsk+esWHD7kYPq7+k5ZzT90y5v7rU4WHUga/XzKZ4Aj7vJRkhEswhJ8rVnY4hF75pE1J9scvfOxw8LzR71c8eZN7mozjT79y0n3m4bNu4ZESrmSVXC8cZz9ww3q3RxyCL/vgITdfgB/xOnFswYG0JB5EZHRGnIudesg4o8ToD0qpx2bZs3/2LTvcaz9zzO0LyGTrVP964XvITPzZDx3qhaHYGAIlsFlKoT5dggO+dfeUu3HDqJudPePOnT2b2DOaOYfUuUBTZH7kvX9pmaZYvN6fiuIxrnN/C+0/7atxuu547o/MW9b8aWWDdsZ55Wjm7337R5Xx6gxi/mL6b/iGMzxWfhineQwfp39lyg/7p9q7Y+YPPP3nvdTw4fNfBfnhXMHPETp/ep8wfHP5IVcy87LOT01WaSW/dnjWHeuv2fy1w1PCVfrX4DjbtWtXknnDs2PHjksui2SaMQh+z5fye0271L/nJ2UMDG/yM/2x9eO/bBTZP3i5A88lNWT/Uedu2Xgin2LG72fy9gqew5BzI8/5kTX+OuD9MpyUMfDnP0//q4jnskK/6tp/1g/zwHxMTc+40bFR9+GDC+5tXziRZMrY0x8SGBHCqzdKVs7LxXFmTz4JfMuuSfeL4jg7KFmb/2vfrHufZJid7aDXcVj2lRs3CXFQxjMt2R63bBt3L9o96e6UTKrf/PTRzGyrdiPB+fbHt+1InG/n5fxhyZ8WfrDNUnYS7jMcaf/5I4fcg3OX8p+1+17/988X/qNfeZq8J0lbJIQdFS61//SRw+6UtPOdwuH22PUj7g/vPh6dlbdesvz+5Jt3uLfKnvWRhyQCIPWQDfgUcQ6+6o5G6XV7wiUA79w7vnLKSl2Gi662CDJSf/RxG9x3XD3lVleW3WnhJdPMBr+MNPYPyjSpfaOZ/aNZGelQPO9POHOwt+CMqRo+be/Rz76xC/kxjqz+G/5Se1kV5YdzgPew2Pkrgkfv0Z/Y9vsZz3z5ZVBD569TeOYfJ3ts+0XwrCf0J6Z99n/NFDN8+PwVlZ+WYWX+CTIJ1Z9+x6u9I1Z+aTyVCFkP/v2n1fldFbyu/9D+4wzFbtwMT3VG8XXdPrBv374Lu3fvTpQUQtuJiQkHwZykozkIQslGI+2Nz3j6+D0EenNzcxKZNevGx8cdhGpnJULL8CY/0x9bP7Z/2P7Z7PyAgwr9iD0/DG/yK6I/XHy4ryyJAwBepjsOLyTGaMrP2dO7Enjujgn3rG0T7vc/d6x3B9nhkc2Iw+ZmycR4spQzpFzj+OA697VT59w9J88JH9i5pOQl6yj22SiZHu968VVN4auSvXWXtPGnXz6ZcBXGPldIKb7ny/yTEbZzatgNiYfr8PxK4hD8xKEFd2A2/rvhzPuLF+5M5PJP9825ieEB9+NijP/bvacTPrKbt467XxanGhl7vyo8ajF8i/DJkXUGHxslZ/1no4ztpk1jyV52Zmn10V9RSvMOcTjak08CP/74KxKn6l/ecyofwP6qlhKg7OvzZC94pjjln7hx2LnlcwkvKvYLtW9wv9DP2D/ITFL7h94/5+fnE/sHv9f3Hd/+kcYvLCwk9hHDTyb3L+QRK79u4M+dO5dEpuv8+/NH++gD0efN5j8PnvFT1jxLf8rAY+/Dnkd/YtrvFn56ejpZn2n51aX9Vv1Hn7CvtpJ/1fHYi5mfZuunXf/rimd/Z/206z/voMxvlv6qvb2V/Jrhi7a/FniVh+6f2IeZ/6zxZ7Ufitf9WuUXi6d/OJ96Ca/7Yyv5q/yyxq949A9/Udb5VRV81vyn+591frfSH/A88vP2gXvvvfcCyrFz587kP5I5lhU5hOeO/+5nloVEDvUT3q+hrZFXIeM3/OCjZQ9Mfo3IvVj90chFw+ffv/z1V1R+pr/F9Lfu8iuqP1XBhxBIZ51fVcVzAaTs0bslo+bv9p5xc2I97UYZulpaHWvcaZwXlBh8t8yxPXESeLJkNX3/devdtZJBhYMIl9n7vjHv/vprp92RxfiMrbjeVAM1PbzOvUMcZ7ffdcx98hFHFSUuv1eywDQDDOcZGU0v++BDUU46vuslUqox5Pmrr51y/yB8fvbkk8CLJLvyu6+ZcT9nGan5BFajv8JRPiXrlMyyl1w3I2mh592wRBWn7ReaScb9RSPXqXTB+xeVEprZO/jvfiWFKuA18ju2/3XGY6di/piHmPHH4v0yTzHtdxLP/BE5HzJ+v33Dlyc/MjzQn5j508phzB/vNaHz3+94KpNwDsTKr854xq2VnRj/yMhIsP4wfvaRGDztg+e8NXy4/JEf9iIydWPll8ZTaUgrDea5/9Qdr5lmKr/0+A8cONDgOCPjDC8bzjMiHTRzrFnkgx955UfeEDlTFK+ZbXieY9o3fCMz0ORn+pMncim9fvOsn2aRd6z/GDz7DZ58w/en/DRyM3b+6443/S9//RM9zkvC6OS0+5pk03zw4LzwoS08yodUIxuhdTVDAvBZvevbrnK3f+64uyOVsWMCC5MAvGGbpMwhzjMcQmRyvVlKCH4so4Rg2DfX86+Rx5tu3ZaUf1WnLGUgX/30Le4VUq6RZ/vkkPtTKbX4ix9/2H35xLnggZLVNiaZMiHPWSlBea5ANmBIW73wtzdINt/rn7vN/cC/PdhRfrpekE1dxzAm6+b5OyfcC6SU6vXrh9306FBSvgvjiFbKIbJa35f99xfuo2SaaeS1RiJzV+B9hch53p/a4dOZA6H4ou13Gp/OHNBKRX5lIuSp8svKnNDI7xj50b4fOV+kfSLv8+L9zAOtxJRULnikUpO+b6v9jPskZZ+aRb7z94aPkx+ZAuhXrPza4ck85fubzV+V8ZqpFtv/fsCTKcP6zNKfPOPvVbyfKddKf9Zq/EXb7wZe7U1Z+kP7et5myU/9I+wfRfDIH6d4Wn/ztm/4S+XHfq/ne7v5IwtR7o8NjjNKNeJZ08gpjTxRjhZ+hngei+LTHEmh7Rt+NYkUiJ0/k5/Jz/TH1o/tHw2Ouk6cP9SIVo63dpE7Wfuv4bsnP+ZpYXnV/esDC+79D8wnJd0WV+JL0tXV8Ngr/d4hjgs4on7y/Q+5w8I/ZU/nJDAixukhiZCGK2wtnh993BXuMTMj7jV3SiRrRZcgHGY/LP183WePJRmrG6R84u8950r30g80eJ8pc/maZ8RnnK2FXO07L5UAmYN/LWVDf+Fjh93XTy2ZeGoqAbgscVQ/U8ryfu81U2792JAwGWZzSqm9Q+9jyjHrc4zB2ULmR55KO1l4OFq4P8biY9vXSg1l42PH73OkxcivTDz2LyLvleMttP9l4bXSVJojLG//Db8uqQxUpvxYbzw+x1fI/PUznv2b8ac5zvLKrxfwnBeMF/1RjrHQ8bMPsP8pR1wIvmj7ZeM1UzRWfoZvZNp2Sn4hldZYv5ppqu2n8ZdxnCmhJJ0GTLofyo9nk8lkEfAZTym/1xre/B5Ppx4WRfDaXmz7ZeGJTNPLNvLQ/iN85NFOfoY3+Zn+NAixbf203j/8SBYiJZBXyP5h+IuRhCa/eP3RzOZW+pd1fwjRv7LwnNfcZ4jMGhybdA+fPS8l6ebcv8g/c6DVz6L6FCmd9yrJAPqP732gss6XKksVp8JzJLPsMTPD7oYNo+5ecSzAc3anlCachRiqwDMshu5bJSPkWskIIbMq/dwo7VFm7bNHFt3Di6vub77eqDNflYf+49wj+46ksAVxsDOM3cKnprxsV04MuW/MLrlfkoyzIklgW8eH3C3CzXSjZEdtE+fAXuZB/pHtF8OdVhUZVqUfb37+NinZeybJHrSnXhJgHT5LuAC/R7gAd8naY8+i7JOWPVP7hc/Bwf0Pox6ZJVnvX1n3Dx9PZhVGwn7CayaZZlox/rS9ppX9plfw6BP6kzV+396Ttp/p+OuMx96HfTB2/FXBs37VWNrM3pk1f9r/Inj2G+TXrH36w/7VrP1QPOsVe6RWdimCJ3OG96OQ/vvtG74hPzjgmu0f6fnPkl8sHg5D7P1l4PEfMP+x7dcZT7YS6zl2/Hnw+BtwHmbpTx687jet8OgPT5b+5Gm/LDz9pX+x7YNn3xS7kHGcZUWCFeV4M44y4ygjcoVFVjZHU1U4kkI8/53kGCt7/GXPv7VfLsda2frXqfarylGWdX53mmNNL+snl85LCcd59/FDC4nzwEqh1cO4+h1XT7vHbxx1r/vcsXp0uCK9FFu0e+GuKfcTj78iKRU4u7Tq5pcvJI4sOM7IAHv7F0+6Dzw4F+2Q/PmnbHLfunvKnTy76k7L+ko/G0bXObLajiysCj/YknvtZ6o1hzj7fudZVyYyyXrIQDtwZsn92VdORWflwdH0XY+Zdj9wAwYPl5QSvHJC+HvEkbh+ZF0i+zd+/rj7hOxL9sRL4CXXz7hhcQT85T2n4r/EkF2TAA7qax4pGfti2UO2yZqgjB5GRpw3GKWVM6VuHGVFOdbqzFHmV7oI4WhSjrpYjrKi+E5ylBXlSDOOsvI4ytQZEsNRRmUv4zhz0RxjRTna6sxRxv5TpP/GcVZ/jjXjOLuU4y2kUqImjxHU0pbjbP/+/QnHmaaZAqYxP+3a/6xlpDQzRDPNwOEsMHx95adp5rHzX0c8+ownHr2N6b/hi8nP3z9C5K815PsNr5EgseOvCt4/PzjsefLMvx8Jw+GmZU26jfflH9P/fscz/0RqK6FtzPwVwSN/MjVD28dwvSRnxumlC0l2wj/fN+dW+I/2VFYCr3jSJnfX0UX30T7l4YqdmKslw+wNwvtE5tRvf/qo6P0FcdKQUTXgpsRhg9MLbqifkpKER8WJE/O897v2uFfdcSTJYFvNqMX4gzde4fZIBslrPyOlr5K1V721hvPs8ly5hjToLvtDkS3iyZvH3GufvTXR3zffLVGP8mV/ctsO9z+kNCSlR3FsPkNK033/vzzolqtazzJGObqM2Tk57F72TRvcfxd9tKfaEsBR9pLr17tNY4NuaWHOwX2F/cF3XmTdJzXzDKM29wd1ruW9fxi+UXmoiPwI5tNMvxj5g9dMP35iLA6Zv07jMdYzjrzvL8jP73+38Yyf/qL/9CO0/V7Aoy+8P8aOv0y82qti+9/veDJHOCdi5Wf4cPn5wazoX6j8q4TXzKMQ/aH/ZIJppiF2437DEwyimYYx4+8UnkxZ7Iih8qd9+OnEP9LgOOPARxm0DCNlmJQwjbQ2TStXY5cSKKrxU9NI+x2vZahi5VdlvOoHl61m89+q/4ZvrC+Tn+mPrZ9zyXmTPj9s/2iUkcw6P2z/7Mz+ibOM+0qs/oHnPjQ3N+cIOFoZGkvKyN358KL7jPwkG8Seakng9udtc7/+qSOSMWVzEzIzL9w16V7+xI3uh//tYGZJRjLS/uJFO9277z3j/uG+2ZCvTv6WcmpvlLn5eeGVarZu/uNjZ9yuqWH3xrsJbgpuIgFcL86975CMrauFK227lE3kOba44h6cX0kySD95eCE6Yy6uR2Gol1y33n2LzMXPfOjQoyUZ3ylyf82dR92+00tJacg/eP529577Z917D8yFfbn99aMSgB/rD6VcI3K2p1oSGBMlv1m4Ap+2ZVz4y8bd+IWl5BzHPqH2By2jqGWkNVMcIwnGOr9MYNb53008/VF7SVb/yZzTsk5Z/e9nPPcvnDex8gvBU5aPv/f1p+p4aFTQH5ybMf03fD75aVmz9PrNK7+1wDPf2BfyzH9W+2uN5/1W5RXTfl48Bm6cFWn9z4Onf8hvrfFZ+xdl/Nhf8rRv+AZtlL/+8sgvTTtVFM9643zg/sB9hPM6a/50vtLtG7468puZmUkqxTWbP+ZQqhzdPrB3794Le/bsSQ7ZQ4cOJR7BVmUNfAJcjfRRQj7D11t+IQTGWhOa1yudf8M3yODzrB+TX4ND0fSnv9aPZjLH6r/hGwTUvSA/jB/cN0LOD3/+q4ZnLO89MO/eJTxMx8+uFOIzqpbZsr69wRj+5hdsdz8nxnDLxgmbx+8Tp9UzxFj9i8LN1ez577dscQ9L1tOffOlk2Jd36a+vEqfb22T+cfJ95cS55B9OtPfcP+duu2rCbZSMlT+464R73wPVdTi99KYNSUnG3//c8Uel5jvO+I+/cctW98XjZ93fSRasPXESwAH5esmwpOzlN2aX477EUB2TAPMxLiViySz7D7IXnReDxvz8vFPjRpEy5FqpACNJTBn5fsZzX9OyRtxDQ+XXCTxKpmWpQtrn/khmYixeMwdi8bTP+LGjxfa/3/FaxrSI/JgH8BixQ/VHy2hWBR9SRt8vY6r97zZey4jGtq947M/sP6H972e8XwY0Rn6xeC2Dq5x+OE1D2u8FPJXceNC/mPErHucvDpxQ+ZXdPpnNzGNs/6uAx8kpgVkNjjOiqPlHuQMIL6emppLLKVHVGlmNJ1UjuSYmJhLPqn4eHx9PPPuGN/mZ/lRr/QiRoWN9xq5fwxeTX7P9k/2VyDTWS8j+SSQEf18XfFp/tP95z4+q4vPKv1n/+wWf1v/Q+a8Tnsi1RVnTI6Nj7v75C+7zx8669z8w7x6YMyNsx6ypgV9089Zx9z3XTifl16yKXZjwnrN9wv3q0zeL0/GwlGtcugy8dXzI/dE3b3dv+vwJ96GD82FfnvrrGzaMumvXDzscXWQGHpxfdl8/uZQ45SITzRJn2W8/c6sbFgv8m6TE4QPiDMEB9eZbt7sfft9B4bMacDgHyeh6qZSbPCJZaFV84Df77mum3c9/9PCjPHC+4+xxIrvXPHOL+4WPPmx7TYEJpNzmLz1ts/uqlA39+/3hGZQFmjaoJwH2FTIsn7JlzF07tc5dWD7npqenE/uCf3/g/qyVcbA/4FTj99gv9O+5fxEJTiR6KB77BpkLdcQjA+QT23/Dt5Yf+qSVIbCH8dnXv3byKxOPPrNemvV/cnIyWT/N9KdX8IyPzNP0/DF+5g8jadb60fEb/nL5IS/kGSu/fsJnrb+Q8cfiNfO6GR77Euu/mf4XwWPv8jO7Ob/99afnNfrD+3R6/Rm+u/LT+5ben0Ll32089iL0U/XXb1/1vZX+tcPjrEwcZ5RqpCE8gXk89+r59SNvlIDX8NuTSKJWmVcmvwtJZmPZ+kOGJZFDPDEE0lXBK0cPkZMhBNja/7LxdZd/t/uvHA6x+lclfAyBu9//svEx+0eV5F92/8uev7VsX8uQsD98QRxof7v3jNt7asmdOrca7Qgw62q4BH7qCRvciDhO3vqFE+HgPkeQjUUGDiUV33nPqUSPzwlpF5xeT9g06n78cRvcSdHn/yIOnfnluDKYGMl/+ebNDufPkng24TDD4UWmoFyl3V989VTixIjJFpyQbJW337bd/e29p90/S4YZj+844/NOcdS95dZt7jc+ddTdLeOr4vPY9SPuDVLSkrKMOM94/upbd0qJyUW3cXTQPXP7uJScXJCMtGNV7H6t+vT/XDcjuj3mXm08Z12dN9YlTvP/W5zYt2yVvUCMZhg4ePz3aeVY9zMnQgjgewmvmROx44/F876smQO8h4S23wk8esH9Nbb9fsXz/oH8ee+PkV+n8HwP7XNPDtEfbb+T+DyVstAX7Ct+pqn23/DtK2358iNTmEyxWPn1Cp7M0byV3rLkV0e8ZiqT6RnT/zrj8Y/woL8x4y8Trxye9J+ylNzPQuYPPJne/KwzHsdaUqrR5zgL5dhSziatEWr45hw1eNbTHHF1kl8Wx05I/w1/OUePya/B+ZZn/zD9Mf1JcwTa+lmb9aOZ45qpyiUvZP3lxTfjuFtLfB6Os1btx+C5LBK9d2p10N0/u5JwEX1KONHsWVsJ4IAhuwjHy799o7ql+NZWCsW+fff0sPs54Tl70uaGEXtOHGST4kgjO+euo4tSovGU25+RjZa31V+XUo9PlazAd3zlZFJGcWHlghtKSrQNuBftmnIv3jPl/lycZ38njufQB16kP7pth3uXOM7+9RHur7Tj7DrhP3uDOAdfKQ4pHFOdeK4QZ9aUyOjBDmWaIusnS/YN8njdI86xd734Krd+dJ37mmTl/ZPwy90p/IrG4Vd89shQRd9/5oMPuUVx4tqzthJ4/MbRJJvyOnEObx4+n0QL8z6gnFLKWRLLUZbF8dSM4zSE46wdxxiR2a041ny8z3HC/YLI6BCOM8Nf5EjptPya6U/e+SsLT6ZGM44zXV/KuZOlP63waY63TuPzcoQ1638/40M4yrLk1yv4PBxnrcZfFp7zTjOt2nGsZfU/D8eX2tsM3+BI8/evovJrxXGm/pFW8q8Dvpc52ozjLBWpxvWfyDXjaBtIMguJvEtz1BlHmXGUaWSLrpf0Z10/sRxLhm+sv36Vn3GU9Q5HWQxHYZU5yvKcf0X6T2QtZSm4nB2WEnRkwXxBeIkeEGfa/Epcxs7amjXr/e04MN7y/G3u1yWbaF8B5069pdCZ3m+W7LNrZobd7ukRcf4uufvPLLtjZ1cLfTnz81cv2uF++RNH3JfEaZZ+cBj97rO3JiU2fy2y1OZviGNugziYbpdykgceKdVIhtkvfOzhhN/sh2+4wm0YW+de8ZGHo7LasgTwEslaesHOCfcyKXFpT70kgGP1jyVL8ZWiH4fmq1m6s14SvbS3ZKviaES8KwAAIABJREFUjH+COMz+3e5Jt2N8IDHwt6vUou8jGBOJXOb91TjOjiZyCOFoUvkV4WjrBEdZUY409CGW48o4zurNsWYcZ1uSik2xHGFpjrY8lcJ0/+0ER5pxnG1OzrwQjipf/kU42mI5ynz7uWaqhvS/FzjKyCwtwtFWNsdY2e1XgaOsKMfaJRxn1BPl8oUxl8WgnmiNzGKzZLFqmjSLnsuT/r1exgzfP/Jj81TnW8z8G97kZ/rTcF7nWT/+etEyjSHyM/zF9bbW8vMji8jU0pcNna927Ru+kbnt3z9C9LcO8uP+xLOwtOLmVgfcxx5acO/ed8YdL+iMqLNRtdN9f4w4en5HOK5+SPisLHmk09It/n3XSpbJbws310s/cMjNNin1+D2SjfLNV00m5SBj5nCDOOf++DYpcyhlUn/ljqNJqca/eOGOpCTkuJRyhEPtlz95pKPrzhxnxXWjzG948/OudH/05VPuyxnO3DL7Vee2Z2Td/XtZyy+UtTw1PCBZq4PJcDBGcT/CmeFHMpM5xH2J+xPGKt/eoPYHLbuo9+c0HnsFmUGG7z/5kTmDkSxr/n3nK8a8LP3pZzyVIFh/sfLrBTzzzxOjP4y/LDzBBJppGNP/quHpD+dDlr05a/9P978MvGaKce6Eto++MV7WH08sHv0r0n4IXs9jzl/tf1l4vS/Etm/4xn2rrvKjsh9PVv/T+4V+9vW3Hf7BBx9scJzt37//AiUKdHPisulfJtKN+c4xjFv8nsXCw+Zm+PrKTyP5Yuff8I1ISJPfxZeRkP2jX/WHy5HWAI7RH8Ob/LqlP75xSs//EP3rJJ6XC+4bse13Aq8ckXnlnzbugacs04iUqJoSUnKMtR8/tCgZOGfd/tPLHcuCqbPRNbbvt1w57r5t95T7zU8fjf0Kw62hBHBiwdX1W3ceS0oNpp9hqbX5O+JYk+qN7lWRGWd85/aJIfc4yXD5wIPzbkxKQP6IZJmtyLrbL6UZPyE8YfC2dfIxx1knpdn97/qpJ1whZTZX3HsfKe/Z/R7Uv0XKrV49M+JuEi7Ep0uZ0SdtHHJDYlA+/0ilE4wVahwkcyL0/FTjPJKqE17LNJXdf+TP/S1Gfty3MA7XHY/+oXdZ+qOVBZoZ5xm/4gl+VOevz6FHMHoV8eoMYv4Yf2j/Dd9wxsfKD+M8j+Hj9K9M+WH/Vnt3zPyBp/+a+RK6/gxfvvxwrmB3CJ1//COcB4ZvLj/kSmZc1vlL8DS/byW/dnjWHeuv2fy1w1PCVfrX4DjbtWtXYuzngQDTP+zJNGMQmmZHWq+mXerfpz8b/qLzxORXH/3xy3iq8ytk/qqG15ejvOs33f8q4JE//cqz//hlIHkZoP9l4nm5itEfP5O3V/CaJt7q/EjPny8/wzfKfnVTfv76Mfl3T/7cp1bl3+zyBfeur59x/yL8XJ027tffNNt+BD94/fqEk+t/CweUPdWUwC8+ZZO7TbJQyLb8s6+cerST28TZ9XLhmnr61jH31i+edP9Yozk0x1k1dS1vr54qjh4yo153VyMg1J78EsBh9sJdk+4lsvdulVKo6+TuLv8vySxrd39pVgaZ/65lklrdfwzfKAOO/QVnEPcIjHWh8usEHucaRqjY9g1frvxwDqAHsfNXBK/BcLHt9zOe4GMtgxojv07hmX/sGKH6o+2XhddKILHtg9dMr5jx9ztey7Aif4JMs/SHe4RPq6D+B63sw88q4tVfEtv/PHjshdjNssYfg2c9os96f8M/1Kr/6fbLwnN/YP2Fto8zFLtXMzzVGUX3bh/Yt2/fhd27dydlkSC0hYMDgjolqCUbjbQ3PuPp4/cQ6M3NzbnZ2dnk8/T0tIOQ0/AmP9MfWz8h+8f4+HjC+ZN3/5iUrAy+X/cfw5v8TH9s/fTa/kEt7YWFhaRs9sDohPvqyXPuc0fPuc8eXXQHhF+qszky+Q2jdfrL333WVvcnXz7p9ou87KmmBLaMD7qX3bTBPWvbuBuUFzRKNk5KCUVJNnOzS+fd3+494/5OnGodTgpbU2HA4bRVxvWZI2fXtB378rWRAE5buPFe9qGGs8ee1hLYNTXknrJl3N0sTu7rZwbdhvGRRznINLOKswz7gN7f5+fnE/sB9gV9X/DtB5zn2Bv4PZk9hu8d+XFfZz5j578KeOxhRJ/H6C/9B8/4KSuepf/c/4iMz9L/tcJT+YD3afoT036/4NXemZ6/vONvhWe+sa+2kn/V8diL2b+b6W+7/vt49JHP/v5fVTznl/ZXx5/Vf4zvzG+W/qi9PQZftP064NXfkCU/+q/7ZTP59TNe9yfWT4z8FI/+4i/KOr9ayb9q+Kzzu13/uQnLOG4fuPfeey+wuHfu3PmoJ9FPk4sh4O13fKcIjIsSIBu+GIF0L8iPyEMisGIIpDXy0PDx8ovZP23/6AwBfBXWb6+svxAC6Sz9Nfz2JHLLj5RLR27p52byI3T/guzl90oJRxwKdx8/5xaljt3KeXOjpU27OF7e+aKd7pXCjXV0cdVs3xWXwNTwOve4DSPumzaNuRPC84ej+GvCS2aPSaDbEoCP643PvdL9mnDiHRYOPHsulQBZZfADXr9h1P2/1824x28YTrKaNPKb84vIcS1DxT0sz/nfCp8V6dws8jmr/Ri8Vuqg/3XDa+Q3lTpi+l9nvGYeoAcx44/F+2We0P/Q9juJZ/6InA8Zv9++4cuTH/sm+hMzf1o5jPkjaCF0/vsdT6UizqFY+dUZz7iZf/YBxk/QZqj+MP5YPO2D57yKad/wF5JMczKtYuWXxlNpiPnMe/+pOx57LZmOKr/0+A8cONDgOCPjDC8bzjMiHTRyu1nkg2aeETmmkS947oicKYrXzDb1HGdFXrRq3/CNzMC1lJ8f+ZGe/zzyN/zFyEGTXyPyTvcP05/269fWT2+tH85bInE4P2P03/D9JT8ixci2HZP72uLAqHtgbtl9/tg54WpacN+YtcwqNfHihHnFkza5X/jYw25h5bzZvk0CJgGTQC4JDInX/feevdX98/1zCS+ePQ0J7JwckszQCffkLaPuasmq3CSlGHmOi7EBI69/f+E+Q6ZYOvOATDPuO0R+8/7Deabvq63wGrlv+OrIj8h1rVTkVyZiPtPz788f73taKSRm/hUf0z7vT37kfWz/GS/66+N9+1ez8Wv7a43H6E3ZqazMC8bfrv0q49Ve0Er+rfrfDk+mK/PXTH6Gb9h7s+SvmXKx8usGnkwZ9CO2/4ZfG/n5mYat9KeZ/KuO53zQTOMs/WvXfz1fGD9O8bT+gmf9UKYxS36Gb/i30vJjv9f7STv5IVtxrjU4zijVqBwmeBY18kQ5ZvgZ4nksik9zpIW2b/hLOdZMfmH6a/pj+uNz3Nn6sfUTcv5l7R/UiCYiKk/kjuEv33+6Kb80xyDrP6T9buNFrSRKb8U9ML/q/vWBBXe3ONKOnl1JSt316/Mfrp1xT9o86l79KeF66Vch2LhNAiaBKAm8/Js2JNxcb/nCySh8L4AmJKts68SgZJSNuhfsnHA3JZllg4lcsjKnfY5kn2OL8zNPpnWn8dgh4LiIbV85unAKxvS/zPa10gUcMTH97xQ+Vv7afh3xzDv6zz0+pv9l4bVSlHKEKUdM3vVj+AbHYJnyQ994NHMiRP+Yv37Gc/4oJ1KM/HoBz3nBemf8BAWE6I+OHz1i/yNzJxRftP2y8ZopGis/wzcybTslv5BKa+ivZppq+2n8ZRxnbPZ40+g0YJRePzOZfGYx4Cnl91qDnM94MrkkFMXTWTypse2XhcfTyyUjtn3Dm/z6VX+UAyHv+P1ICiIF6orXzNDY/tcdr+dH7PjLxtdd/t3ov56H/v0hZP0WxWfdX7T9ssefp/2Q8XN/g1OA8Y1NzbhjUu5ur5S6e98Dc8KNdrZWHFFFjc5i13WvfvoWd4+U+/ufUtLSHpOAScAkECIBHEXffvW0+5VPHum7UriPE0fZ/7Vnyj1+44gTX5mbGh1Ogn4IJuN9XzPJyCzCyEZmRvr+zmfsBdzv/PPf55AoE09kMe8Psf3XTCmMhDHjrzMee4VmWjF+tdf49o9W818mXjPBivYfexj6Ezp+bX8t8f56S6+/PO1n4ZEX86uVMZjfZuOvC579R42lzEfWfVvllzX+fsWrvbfV+DV4MEt+hm/Yy1utnzzyi8XDYcj7Yh3x6m+I7X+ZeOwRrAf0P6b/VcGjP9wHQ/VH+7+WePxXOE+z1g/2EX7fqv12eNatZKwZx1lWJFlRjjbjKOodjqK6c1T1CsdSSOSAv/7KHn/d9cf6fyy55NZV/zql/3k4SjBMcp4ax9nl51835aeXPy63GATOrAy4Tx895+4SB9re00vu4YVVt0KaWo8+Y0LC8/pnX+ne9sWT7iviPLPHJGASMAmESGCjlCH8fSnX+Eop9XqmhzN3yR7bOjbkdk0PuZu3jrtnbB11W0YHEgMDj3KO5Dm/jOPsQpKZrhxrZXKk1ZmjzK90FMKxo/oXy1FWFN9JjrKiHGnGUVYeR5k6U2M4yqhsYhxnLppjrChHW505yth/ivTfOM7qz7FmHGeXcryFVIpC/3NznO3fvz/hONM0S8A05qdd+5+1jJRmhmmmGTjSMg1fX/lpmnns/Bu+kaZfB/lpDXB//YbMX6fwWtaAfSNP+xpJoO0b/nyy2ddZfhz2PLHzb/h6yo/IdfQ2dv76Gc/9i0j3dvLT+1gSabdxk1talZerRSnp+I15954Ds25xpfccaBi93/CcK91PfOAhd773hhdi/7e/NQmYBCIl8NZbt7nf/PQxCTRYifyG6sKGhcftlivHHCVtr56RtLKVZTcxNvro+zv2gKz7mFae0UoB/B3Gurz3N8VjVOb8isWX3X7R/vcznvcVzfSLmX/wmunHz1D96zQeY32z9ZK2B2hmk9//buI1M5T+sv7UuZu3/72CZ7/CuRg7/jLxZG5wr4/tv+G7Lz8NJmX9kPnCvhAyf4a/GIyK/sbKT+2dRfDMH98TOn9kQmllmH7EEwzCvhUrv07hyZRjHYbOH+3Dbyn2/QbHGRdkLfPDYUoZISVMI61N08rVWKMEjuo889OYDd+b8kM/1FkRM/+GN/mZ/jQIm239nEvOm5Dzw/YP2z86sX/gbOO+Eqt/dcBDQE8ZFQhv9f7mrx8u79zx3NCw2z93wX35xDn3VcnMuufkkjt1brW61t6cPbt6etj9jHAU/dInGgZde0wCJgGTQKgEfv7JG93HDi26Ox+WvbLmz9jggLvhihF3o5RhfPzGUXfDzKAbdStuYmLiURoGLaOoZYQpy0ZZIaVt8MvcZZ2faTznNWX5ysTTf4wkGNti+r9WePqjtBdqP/Hld/r06UfLOmX1v5/x6nyKlV8IPkt/q46njD36g3M2pv+Gzye/dBlCvwxtHvkXxWfpP/ONfSFP+2XgsX/ofreW7WPgxtkUqv8qv2b4PP1nfMg/q/0sPPPFfo7+6Hlr+LWTX5p2KlT+rfC8b3Net5q/uuJ1vcb2vw74mZmZxCmaNX/0n39SVen2gb17917Ys2dPcshSZgCP4I4dO5LXhHYEwBrpo4R8hq+3/EIIkLWGOXqi82/4h5J1k2f9mPwaHAimP/21fjSTOVb/Dd8goO4F+WmmZMj54c+/4RuZpkXkp2VhBgbWyVZ8QRxoS+6f7p9zd4ix+OzK+Vpyo33n1VNuw+ige+fXTtfc3G3dNwmYBMqSADxf10o21luk5GvdHvGTuUHJKrlp06j77sdMu2dsG3fnxSCAkQhnGcaBfi7DTfAI7x+xZbj7Gc99Q8sacQ8NLWPeCTzrUctShbTP/ZHKSLF4jOH0PxZP++C5d8X2v9/xRP4jxyLyUzxG4FD90TKatF8FfJ4yumrP9cuYav+7jdcyorHtKx77M/tPaP/7Ge+XAY2RXyxey+AqpyBO45D2ewFPJTIe9C9m/IrH+YoDJ1R+ZbdPZjXzGNv/KuC5P0tgWYPjjChq/mmk8tTUlMPzNjc3l/zDE44nVSPRuHj7n4lsxlNv+Eakt8mvd/RHiAAfjdyP0X/Dr4382J+IjNPMimb7TzP5dwvfbP/M234aTyQE+21d8Gn5a//znh9VxeeVf7P+VxE/Pz+fRNr451dI/7PwzfQ3a/7XAl+0/0XxIeu3U+Ofnp52/Mu6v7Vaf0RKzokOjEmmgRsZcwdml90+4US7+9g5d/dxiWKtSTbaf3/6Zvf+B+bdJw7XP1OkbgZ7669JoFck8ATJzPrPT9roXvrBQ7UYEuUXn7J5zD1ly6i7dv2I2zU17MbOn0uMu+nzls/cn7WyDPdn//zh/OB9nvNPI+H57J8fhu+M/LCnkGmQlj/vm2Q+tJN/Fp47HPNj+LWRH/OllZli5F9nPPrIfhE7/nb4ycnJ5P7aTH+7gWf9YCTNWj952s+DZ3xk7qb1h/HnwTeTf5l45MV4Yvtv+N6WH/Y6P7Oa+4ev/3rfYP1nrb9u4dFfzRzE3sZ+rf6NPP2vO17lr/e90PGXhcfmQWWB2Pbb4XH2J44zSjXSEJ7APJ57nwBYI29iCYQN34hcMvkdSSL/uql/ZFgSOeTLv1WmmGaSqf5XBa8cN8gvpv9l4+su/273X2vmx+pflfBE3ijHQV799ftfNj5m/6iS/Mvuf9nzV+f2iXxm/oquH+V4aLX+liWqc1AifL90Ysm978F59wVxpM0un3cL8q9qFGJkWvzVt+50r7rjaOL0s8ckYBIwCcRIYPvkkPvD521zPy2Os5MVCxqQbc6NDw24qeFBcZINuxfumnTP3T6RDBMHDEYePd/9SiDKUc75wfnHzxAC9U7h/cyHmPYNvy6ZP94DYuUXi8deoZkDMe13Ao+eo9+x7fcrnvcP5M97f4z8OoXne2ifzIsQ/dX2O4nPUylL7T9+pqn23/DtK2358iPTmUyxWPn1Ch77d95Kb1nyqyNeM5UJ5onpf53x2Ld50N+Y8ZeJVw5M+k9ZUZyKIfMHnkxvftYZj2MtKdWI44wB4fnFgRbCUaacI7EcZ4ZvcB7VQX5ZHEMh82f4yzmKTH759d/0pz76045jSTnemum/4VtzVJUpP5/jK2b+DH+RY60u8vNrtjN/81LC8cjCqntwbtl9UrK6Pn5owZ1drYYL7Roprfbbz9zqXv7hw5UzdscY7w1jEjAJlCOBUfHC/8lt291bv3DS3XmkGtmrBAY8c9uEe5aUXqSM5ObxITczsi7JXODRyjFECuflKPM5PnoJn5djLT1+rSwCvhnHmc8x1grfjOOtHT6E4yyrfcPn54hrJb+i81dXPJk/zTjSsFe109+1xKc55rLmr1X77fChHG/p9svEx3Cc+f3vFXwIR1nW+MvCc96wvmLb7wSe9WEca3Eca3k4ztIcf77+GX7tOOLycKwZx5m8RBhH2+WcW3h88VwTOZjmqDOOMuMo08gWfrZaP7EcS6p/hu9PjjfjKOsdjrIYjkLjKLs4/1XgaCOClsApMg/ynP86f+AwMBIxzL8vSzbap8S4fM+Jc+7o4qo7enbVrZzvvjONzIvvu2bavfwjh10JzZdj4bdWTQImgTWRwG/cssXdc/Kc+5t7z6zJ97f6UpxkG8cG3ZXiHLv+ihH31C1j7kmbhKB8aNCx/1K2CCNtCEcP+zz7vXGcGcdZLMdbJzjKinKksW5iOa6M46zeHGvGcbYlua/HcoSlOdryVHpSe1AnONKM46yRKRzCUeXLvwhHWyxHmbYfi+8FjjIyS4twtJXNMVZ2+1XgKCvKsXYJxxn1OLl8Y8xmMatnDs8okWxslixWTZNm0XN50r/Xy3gIns1bnTeGb7zMmPzy65/pT/v1wyInkzRr/eaRn+GLya/V/plH/j7e/3st0xiyf3YTr5nLsf03fCPzu2z5+es/RH9s/qoxf93QH17eub9p2e3FpWW35AbdmaVV9+mHz7qPPrTgviKG5249L7tpQ1I+8o+/dLJbTVo7JgGTQI9K4N/tmXJPFN6w3/vssa6VpX2s8JM9b8eEZJaNu/WSTTbqzruJ0eFEwhg/uM+z3/plE3l/JFKc/Zjzl8wx3id5f8fY47+v6/t7lfFkPtC/2P6Dx15BZkzo+LF/ID/D55Of6pPqX6j81gLP/GMkyzP/We33Mt53nmPMDB3/WuMJxGL9NZu/du13As/882TpT572y8ITjKeZgjH9rxqe/uh5l7Y36/nl62+6/2Xg0Q/0lye0ffSN8RbFo3+ce7Ht1xWv94XY/hu+cV+sq/ywd/PE9r8d/uDBgw2Os/3791+A7E43Jy6LHKbpwyHLuYVxj82Lxc7D5dzw9ZWfRiLGzr/hG5GcJr+4/aNf9YfLjdYAjtEfw5v8uqU/vnFEz/8Q/eskXo1bse13Aq8ckXnlnzYu9SKe+dAyYdwLT55ddl8+uey+enLJ3XdmyR04s+yOSUZapx94f37rGVvc39835z5dkdJqnR6jfZ9JwCTQPQmQ7fWrN29yr/zYw2uSwXrF6KC7enrYPUbKLt64YdTdtGnUzaxbTZxgk5OTyfs0zjJ9/9bzQ43DSAJnWej5Y/iGcb7b8tMyTWXLH2Mz97eY8XO+o491xzP/rJus9aOZ9VnOZR2/4gk25+/999cq49UZxPwpR25I/w3fcMbHyk/L6ho+Tv/KlB/OO7V3x8yfBrNo5kvo+jN8IxioTPnhXOFeFjr/Guxk+Oby0/tu1vlJ8Da/byW/dnj0Bv1pNn/t8JRQlft4g+Ns165dibGfZ8eOHZcY/8k0UwJ5GiWtV9Mu9e/Tn9MEwoZfl8jX5Fdt/fHLWKrzK0T/q4bXl6O86y/d/yrgkT/9yrN+/DKQvMzQ/zLxSsAeKn8/sipG/6qI1zTxVudHev58+Rn+cHI+d1N+/vox+Xdf/r2i/4yDl83x8XE3Nj4hmRsX3MG5FfevD8y5Dz644I53yIm2Tjxnb3vBdvcK4TdbsjqN3fMuWEsmgR6WwNtu3eb+k5R+7RSNI1lkt+6ccN+2e8pdLQ6zAfnf2UXhiZSyi5oppsZ8LUumZYJanf/pMthaVon/XgZeg2lj2vfLGBs+bP6wv6A/2Bsw1oXKrxN45g8jVGz7hi9XftzX0IPY+SuCR2+Y/9j2+xmP81bLoMbIr1N45h87RKj+aPtl4bVyRmz74DXTK2b8/Y7X+w7yJ0goS3+4V/i0Aup/0DKi/KwiXv0lsf3Pg8deqO/bafnF4FmP6DP3xzrhOT9Yf6H9xxmK3asZnuqMonu3D+zbt+/C7t27k7JQ1EyfmJhwENTBXwFBINlopL3xGU8fv4eAcG5uzs3Oziafp6enk0u/4U1+pj+2fkL2D4ypEDLm3T+IwuX7df8xvMnP9MfWj+0f+e5fVdk/udRy5xwYHHJHlwbc/bPL7oG5Zff1U0tu32kpOba4EmyKnxgacL/zzK1Jdog9JgGTgEmgExKA5+yd95x2+yVbNvTZJBxl14hz7Fopv0hW2dXTI+6qqSG3ToIHeH/m4f7C+7X//sx5xvs279840/T929+/uQPze71vt8IvLCwk398p/Pz8fNL/2PYN37/yQ9/Rx1j9qQKe9Uj0eYz+63pn/GTmZ61fyqQTGa/r31+/a4XH3sf7NP2Jab9f8GrvTM9f3vG3wjPf2Fdbyb/qeOzFnF/N9Ldd/308+shnX/+riud81f7q+LP6j/Gd+c3SH7W3x+CLtl8HvPobsuRH/3W/bCa/fsbr/sT6iZGf4tFf3t2zzq9W8q8aPuv8btd/7usyjtsH7r333gss7p07dyaXeDy5fpqcRn6EEBD3O94ImI2AuioE3EQeEoEVsn59/TV8MfnF7J+2f/TO/tEr6yeEQDpLfw2/PYnc8iPl0pFn+rmo/HwOG91/QuTfKTznDvpP5Gve9vnbJEJ+YdV98vCi/FtwB8SptiTpHmSRtUoke/b2cXfL1nH3B3efCLVv29+bBEwCJoFMCfzIjWJIlv3nb+4901RCZLsOy/83Oih8YlLe8XnbJxz70S5xkhERzZ7GQ+Y2+yKVXdL7v0ZO+5yRVE7Iu392Ek/kt5aRimm/0/gsebWSX7r9GLxWimD8dcNr5DmVOmL6X2e8Zh6wjmLGH4v3yzyhf6HtdxLP/HGPCxm/377hy5OfZgrHzJ9WDmP+KAcbOv/9jue85RyNlV+d8Yyb+WcfYPxwVYbqD+OPxdO+3ndi2jf8heR9m6DUWPml8a3uq1n3r7rjsZeQqafyS4//wIEDDY4zMs7wsuE8I9JBI7ebRT74kW8a+YLnTjktiuA1s009x1mRF63a7wY+K/JHx5+nfcNfjHxM64/Jr5HZ2Ur/TX9MfzRy2NZPI1K7zvsv5yWROJyfMftfUXzd5Ve0/0XlZ/jO6i/yZD3z0q8E66cWl93xJXkpWFx195w8J1xp59zXJDNtceXCJYbs//aUTUnG2t/f18jksMckYBIwCRSVwPN3TLiXXDfjflZKwPqP+Mjc9cJL9k0bR4WfbMRtnRgSp9mgGz0vjn6JyOV+hhEDY4JGkpNpxXlP5pdG/up93z//uQ+QaZaOnO4VPJHfyIfI55jxG758+aG/WqnIr0zEfLbSX853rRQSM/+KL9p+p/G+/azd+JEX+u/Lrxt47AdaSapV+xjNKVuVlblRNl7f92L73w5Ppi/z12z8hm/Ye7Pkr5lysfLrBzyZOqyvWPkZPlt+fqZiK/1rJr+1xrO/Y6+IbV/xVBrg/TitP+3634n2OQ/of7P2Wb+UycySv55vVcOz32tmaLv+MzZxrjU4zijVqBwmRFb5hMQaeRTieSyKT3OkEbkT0r7hV5NIAeVIMfmZ/tj6aR7pm46csP3D9o9O75/UiCYiKk/kcpb+Gb578ktzBHJ+hsjf8CtJ5KAfuR0jPx9PJFhyWZcyQmKvdudWxIl2atnddeys+8IxMb6eW3VvES6i3/nMMfeZI2eL2soNbxIwCZgEEglcJ2UW3/T8beI4OyQZZesSR9lTtoy6J2xOwFVjAAAfT0lEQVQccWNDg1J00blZcQZgBOd9mfOb/Y8Hjo6854fPMVwEr846v/08mc5++z5HFv2vIx47BJU/YvuvHF1kfsSMv8z2fY6omP53Ch8rf22/jng/0z6m/2XhtVKUcoQpR0ze9WP4dUllnzLlh77xaOZEiP4xf/2M5/xTTqQY+fUCXu8rjJ/7TIj+6PjRI+4PZO6E4ou2XzaeTGPlyIqRn+E7K7+QSmvor2aaqv6n8ZdxnLHZ403DOEGkBUrPZ5SAyeQziwFPOV+uNdj5jCeRl4WieDqrkS4x7ZeFx9PLJSO2fcOb/LqlPxoJoJltrLcQ/es0nv1GCdHzrJ90+4Y3+ZWpP0XXj+lv7+qvOnv8+1PI/tUKr/evVvrTy3juh0T+sv4mpeb63PIFNzOyLslG+7w40u46ejbJTqPEmj0mAZOASSBEAmSTPX7jmHviplH3pM2j7ombx9zs0qobcefd2Mhw8r5LpCpP1v1DnVfsz/7+73MokJnD+7XhN172/pyWH0YozrNY+aXxRBYzf3nln4Vn/nAq5Jm/XsLzvqiZUoxf7UX++1ur+TP8hsSehv7Fyq8VHvuc2ut0/1H900y4Ini1FzTrf7v2q4Jn/WLkT+tv3v5n4dP7fZb8dfx1xau9N7b//YDX4Mms+dfxZ60f/fu1xMNhiL0/tv1+xqu/I0Z+6h9h/g0frn8qP/SPIPRQ/c2DV5qKrPUHnnmTjDnjOMuKJCvK0WYcRb3DUVR3jqpe4VgKiRyoEkdb3fXH+n8sMZLVVf86tf7zclRxnhbl6DL85edniPw7xVGG3hfhSIvhOEN/tP8xeC17ioF1RQjRvjG3nJRvvOfkknt4YcUdP7ualHxcWDkfYke3vzUJmAR6UALKSbZpbNBtkTKLj5NsMjLMHjMznHCWEaCAk4WXdZ5WmUed5BgjcprHOM4aHG95MvV9+RvH2eZgji1ffsZxVi5HWVGONOMoK4+jDPthEfkbx5mL5hgrytFWZ44y3peK9N84zurPsWYcZ5dyvIVUWkP/c3Oc7d+/P+E40zRLwDTmp137n7WMFJ5xLUuBJw4caZmGr6/8NM08dv7rhNfMRs2URG9D+l9XvHrSY/vfabyWNcgr/3T7vYDnsOPJo39Z4zd8efJT54LNX7j+EqnNuo/VX8P3r/y0MkI7/WFdnjhxIqm5Pjo+4ZbFX7YsDrXD4kS78+FFd8fhRbfvzJKT/2SPScAk0OMSoMzrrulh98xt4+5pW8bEQTbiRsRBtu7CqhsdHkpGr7QFWfcxP5OD84f3Zi2rmOf+ZvhG5RrNlC5LfgRnkGkS277h4+WHcUozrWLkr3jWH3aq0PXXCbxmKvETYz3jyLv+ab9MPPY6+ov+x/S/TLxW5ontv+LZ57Ffho6/Cni1t8b2v454DaZE/jH9rxKe9xHsViHz5/ff8OXJD3sP8udn6PwRDMW8G74c+RGMoplq7COh8weeKjfyftDgOOPAV+MChyll3JQwjUg7TetWY4USOKrzzE8DN3xvyg/9UGdLzPwbvvPy0/nIs/6y5N/v+JD9y/S38/pr8m8En8SuX5NfuPwwtiBv1nMz+UGgThkSCGP1/qPr3/D1lh/3Uy7N8/PzSWbb5OSkOyvlHL8xu+zuEwfawbmVxKn20PyKOyrZaXCn2WMSMAnUSwKUbd0sWWQ7JofdlRND7qqpIXe1OMxwmk0Pr0vWP8YPCNbVmaVlALWMOc52yuoobYCWOWt2fhh+LClb2Cn5aRnsWPl3As/8q7E2dP61rFMWHuOv0l6kyzgiPzKnuZ80a9/w3ZEfZfWy9C+v/NcCT3+0LKb//uDvPxj4uN9ktd8OT5Yt+mf4esgPexz6yPwz33wOmb9u4rl/636n+99atI/+42zKo/9Z7TfD5+k/40P+We23w+t9w/BrJ7807ZQ//0Xlj72A8z52/rqBbzX+Vu3reu1lPO8DvBdkzR/j559Unbh9YO/evRf27NmTHJJ5CNw7RWBcNoGytX85gXUIAXJRAmrDi2HukUwjJbQ0+T+UWGdalWXR/cf0p576o5nMsfNn+AYBdS/Ij5d/IoBC9j9//g1fXH5EwIUQOKfl30t4nKMYH8YnJhyZKUl0mjjOvnR8yd15ZNF9+cS5pMzjBfkfGWqWpVYvZ4r1trckIIlibp0MiTvhBnGSPf6KEXfzleNJucWrJoeS9cv+hAFLM8m0sopfhja2DLOVsS5WxrpM+fllgGPmv5/x3Ne0rBH30FD5dQLPetayVCHtc3/hvhOLZy/RMqqx7YNnHzJ8o6xW6PwR+c88FpGf4jECx7SPHtB+FfAhZdwZt5YB1f53G69lLGPbVzyZpuhPaP/7Ge+XAY2RXyxeywCDR/4EhYS03wt4rWQQO37F43zFgRMqv7LbJzObeYztfxXwOFklsKnBcUaUGP800npKyNbxvM3NzSX/MCbgieT3eOImxLDAZ40sIzIbz77hG5HqJr/e0R8hAnw08yBG/9caz3rUSKOs9deu/bLxmtnRbP9o1n/2JyLjqo5vtn/m7X8aTyQU+20V8URxo0/+/peev1b9N3zvya+Z/mbdH7Lmvyg+Rv+mp6cd/2i7KD5k/er4/fZjxm/4i/NXRH5ckjlTMTaw3/LSd2pxyZ1aFqPX4oo7IU61+84sJxlq98vPQ/LTHpOASWBtJAAP2fXiHIOL7FrhIbtiVLggx4fc1OB5t2VyNGmU+wfrlTuIZk5wPyaSmP1V7x+cP/xeK6tw//TPH/ZQ1j77f9XxvI/r+Bg/fWf8efufxoMNGb/hL5V/FeRHH7DP5NHfrPkzfGv5sd60MlOM/AwfLz+1d8TKvxmeuyLnA1UI9PzIWj/t2i8LX7T/RfF6vrIeYuSn71ux+KLtG75xP1pL+XM/UX9B1vrV9+1m+qP2Ss1s5/7m77+dwLO+aZ/3P70vsl+rfdXP7M1qvxfw3P+4H8eOvyw8ewiVAWLbb4fH2Z84zijVSEN4AvN47nuJALlsAmZrvzwCbDIsibzhUQLuEALqquCV4yWUQFv7Xza+7vLvdv+JdCVyJFb/qoQn8kY5DvLqr9//svEx+0eV5F92/8uevzq3T8Qr81d0/SjHQ+z6Kwuv449tvwieyDc1piN/ZMezTubkrqNnk5KPdx875w7OL7tl+dXi6nm3JOUglyRFzbLU1sapYt9abwmQ4Tk6OOBG5N/YIz9xij1x85i7dmbYPWnzqPyO/DKXvNCz5jDAsP5DCMCVo5v1z/7PT8MfTjLz8rz/dEp+fuZDjPwNL6VIRX95D4iVXyye92XNHIhpvxN49gHuP7Ht9yuedY78ee+PkV+n8HwP7ZN5EqK/2n4n8XkqbaEv7I9+pqn23/CHEn3Kc34oJz2ZYrHyI1O5F/DYf/NWevP1T8dfR7xmKpOpGdP/OuPxr/AwfzHjLxOvHJ70n7KwlCMNmT+t9MDPOuNxrCWlGnGckbqO5xQHWghHWQhHEt+f5kgz/Egi7zwcN2XLzziyLud4CtFfk5/JL80R2Ex/WnEssV8ox6Dhs/dPk19zjq6i+uNzfMXon+EvcoR1Sn5ao13vb3k52jrVfvr+0u32/Rr1fuWEdhx16fFrJGFM//V+RvsYBzDuD6wbdCvrhtyZ5Qtufvm8W1g57/ZLZtpDwqOGU41sNUpB2mMS6DcJwEH2mEc4x7YJB9ljJYNsUrjHJoYGEg6yESclUVdXEge1ltXiZxbHZNb6JzI5L0eZ4S9y5Oj+2c/y00o6eTnK0vrj4/NwXGXhQzjODH+p/oZyxLWSX9H5qyu+FUca9z2f4y1LfnXGh3K8pcdfJr7qHGecL2mOvW5ynLXjGFP5FeE400ylWI4z1lds+2RG1R2PfsRyhBXlKCuK7wZHWSuOQGt/bTnm8GEZx5lE3vAox0qeyJFe5ngzji3j2NLIFn5m6YNxjA0kmbmxHFP9Lj/jKOsdjrIYjkbjKLs4/1XgaOsljrI895cyOdooK8zFm1I+RE6SvXFW/GYPLKwmpR4Pzq+4B+bEmSb/cWFFnG3iaFsQh9tZyVazxyRQFwkMC/nYpDjApkYGk5/r5eceyRrbLg6y3eIs2yP/pocHkjsU+w8OCu5FGkkN50yz+6euX+MoW03khRxCOHow5hEo2+/y62eOMua/yPg7wVFWlCON/SGW48o4zurNsWYcZ1uSTOlYjjDjOGtk6oZwROl9hPtHnTnSYjnKdPyx+F7gKMM/UISjrWyOsbLbrwJHWVGOtUs4zqgHyWWCFxk2E15k2BzwbJIpo5uFpklrmTAu3/y9XsYN31vyQ0mIpI6df8Ob/PpZf2L3T80c8fFcdnW/bbf/VgXvr/+Y/hv+4v5RR/nVXX+t/xfvfzH6Z/JrLj+Mj3qf5n6lZbuJll8ZGHRucCgp77gstR3JVjsgjrUHxLEGn9o3Zpfd3tNLdfGjWD97WALqCNs5KU6xqeHEMUbmGCUXR8WBNnB+xQ26825cMsd4eF/UYEUt+8d9Bv0n0hhjIPcXItN5n+T9U401/v2Hv9f3TcO3l1+WvELk1208kf/Mt85/aPvg2V/JjEF/svCt9K9MPPYXzVyO6b/hRxzzh5EsVn6GL09+BBeh/83mz3f+Y4xN7//of6v5a4enffBaliy9f1QZTzAF8tD+81nvl7rft+q/4cuVH/uVZqqhf6HzB575Zv41GClk/uuO1/tC7PgN37hv11V+2Jt5YvvfDn/w4MEGx9n+/fsvaDkMfZnnMEpvrlnOMdJeuXyy2PRliMuq4espP41EjJ0/wzciOU1+cfrfr/rD5UhrAMfoj+FNft3SHzVuapk7jVzP234n8WpcCtF/v/1O4JUjMmb8ahzAWGz4gUczIVqdn+n563X5Mz4y1bh/z8zMJMYkZMDL8Mll506dO5+Ue3xInGpHFlfcmaXzblb+nU7+rSb/96w43uwxCeSVAI4vyiWul3KKV4xK1tgjn7eJc+wq+UcGmSSQuSsnh906eckmwIVzAJJ29JOXT94DCb5M32d6Zf2qcVczX0L3b8M3jOP9Jj8ts1T2/GNcx34TI3/uW5xHdcejf6zbrPuXn9nq30e0zBzjVzzBAPy9//5aZbw6E5k/5cgN6b/hG874WPlhnOcxfJz+1Vl+GgykmS+h68/wjWCqMuWn99vQ9Yt/hfuw4RvvB1ny47+TGZd1fhK8y+9bya8dHr1Bf2Lbp4Sq9K/BcbZr167E2O+XIdTLAi8/SsBOo5Qp89Musz6nCYQNvy6Rb93kp5fr2PkzfOPlpNvy8yNJY9qvEp79h30pZP34/S8TrwT0ofPvR4bF7L9VwfvrX9PE85wfWfpn+MPJy1a35afrJ0b+vv4bPnz+TH6DifGd/dP056L+sA9QllLv63xWjrWpqSm5ZzpHcccL/O+R//t+yVKbFQfbF08sJRlscK3haHtYMtjs6T8JbBobdDvE8bVnesjNiCPshitG3JhkiT1h06gbEHHIlUt+8j8+ODcvpNgYjTWSPa1/fE6XYdZMsbzrdy3xWman1fnZqn3DN8oUhchPg2mRa6j8/DLGhg+TH/YXnEHYGzDWhcqvE3jmD+NUbPv9gGd97Nix41F7WroMbTv5rSUe5xh60Gr+WrVfZzxy1zK4MeMvE4/zVsugxsxfp/DMP+/xofLT9svCa+WH2PbB+2WnQ8dfhfaL9r8IXsuwIn/um6Hy63c878vYDWLll8azHpnPrPtb1v5fFbyWfW/V//R9lvMXezl2y2Z4aBYSjrN9+/Zd2L17d1KWkchWogYhmFOCVbLReFniMy/n/B4CvTl5kZqdnU0+U+oRQkzDm/xMf6q9flj4rO/Y9dtp/Pj4eBJJn3f/SLdfd3zo/tlp+Vv7YedXp+Vfd/21/vf3/mXzX8355zzlfk5mKPd1jDlKOM59HeMKd35eHubODyYlIY8Jtxo/T0oWG861BeFYOyrONUpGHlkUMjZ59G/4b8chaLOnNAlskGywMeEQk4qI7srxoaQfm8UhhgNss3wel99NJ9lh65K/2zAyIGUTL7grp0aT+UdH0AvuADy8v/HyyH1My6zq+9/CwkLy+6z7l74v+u9/fDfvi+DJzFgLPHdYvr9V++xPvL9mtV8HfCv55el/VfHz8/PJ/tRu/pr1v654AhtYX3Xtv67/Iv1n/KzH2PnvBTz2NMZPWdqs/YssXiLjs/Sf8a8F/vTp0479kv7EtF9FfNb+30x+Wf3Pwqu9Mz1/vYBH37gv6vyHjl/vC5z/6G8/4bn/6HhbjZ8zAPlm6U8e+TXDF23f8O3nT+1lWfOH/HS/bjb/ZeJ1f2L/ium/4tE/3g+yzq9W468anvfh9P2zXf95T5Jx3D5w7733XmCx79y5M3l58iMHYwmEixI41x1vBMxGQF0VAm4iDzGOxBKIG76Y/IzAvb8J7Htl/RBpjpGd+4FGGul9If056/wzfPfkp5wP/v0tRP6dwnPuoP/0I6b9ULxWQtD+Gz5M/lr2Ujk++MwLFvdxHHA8yJSH/8azKo62fcK3tiKZbTjcDi8sO/G3JRlty4L/hvyc5z/I71dIf3vkwUHnP6vyJ35BSb730r8ozT8V3TDZWoN4tR55+L+GGmJ79BmCB+yRT4Oyv5LpBTfYNZIBJr4ud83MiBO/l9s0JjxW44NunUjlmvUjwiHW+KL0fBCly3rjBVDLfPLfiMRtt3/r+mH/JtJX9SHv+k3j6R9lzLqNVw7YstpX+dW5fdWX2PnrNJ7MHJ5W9w9f/9Ltx+C1UgT6Wze8Rn5TqSOm/3XGM2/MP+swZvyxeL9MVEz7ncQzf+yDIeP32zd8efLTTO2Y+WO+eZg/7nGh89/veM47zpFY+dUZz7iZfy2zzZ0/VH8Yfyye9vW+gfxD2zf8heR9m0zPWPml8VR6YT7z3n/qjsdey/uSyi89/gMHDjQ4zsg44yUL5xmRBpr5kY48aBX5gueOyJmieM1sU8+tH/mQp33DNzIDTX4Nz7/pz8XIIVs/l0c+a+SZ7l+2f9j+Yftnf50f3HeIhOL+ErP+DW/y64b+NIuczqt/ncLr+4FmGmKU5fxUQmmMNvqZyEYeMOvEiLlw/qLX6JRwr/kPGW6+M21OPuNv0+fkuZWEry39NLjc8nO4HZCSlVnPrqmhhK8rzzMlnqyNoykPmABHxGALD5g+OMn4W334/hnhDfMfeMRW5UUXL+GGyRGH84wziJdVsjt4fMJqXoq532MUQ77+51b7l84/mSLoK9+tkaf6vuDjdT9MR56H4Mk0S0feGj6//E1+a6c/RH5z/0e/m+l/K/kbPl5+nA96fsTIX/HsX1opya+MxHyyfzWbv7XC+/avmPa7iUdemlns24v0fG/X/7XGK4dyVuaGvq/H9l8zJZrhOW8ZP2W7Yto3fHny0/tK7Px1A6+VILL0L0/7hm9U0kjLj/urrtdW899MfmuNZ3/XTOGY/iueSgPc/0PHX5X2i/RfK6k0Gz/rhzKVWfOv5yvz7+PZr/X9qB2e7xbnWoPjjFKNyiGBZ1EjT5Rjg58hnsei+DRHWmj7hl9NIgVi58/kZ/Iz/bH1Y/tHg2OpE+cPNaKJiMoTuZO1/xq+e/JLcwQy/yHyN/xKEjnoR27HyK/f8FpzXfUndPx1xhOpSP/Zb7WsJJ8xjiIHHC486kzCYMqjmXD+Z/ZZogbBE7XNT2TKw2eeVp+z8K3a4/v8/tF/Xs54tP/K2UQmAk9W5ow/fyoPzVzIs36qhmecZK7l3T/T/S8Lz/nL/hXbftl4dBv98fufJ1Pc5zj3ObKYvzriWYdU/ojtv3JMsWfEjL/M9n2Oppj+dwofK39tv454P9M9pv9l4bXSk3J0sY+E9N/wEjizbVtyf/E5cvLuP52QH/PFo5kTofPXz3jOP+VEipFfL+D1vsb4ufOG6I+OHz3m/sAdPBRftP2y8dzXlSMrRn6G76z8Qiqt6fsnTjXV/zSeMpWXcJyx2eNNA0SkBUrPZy17wWcWAy+qvNxqDXvlUOBloSiezmqkSUz7ZeHxVHPJiG3f8N2Tn3qiNbMEfQuRv+EbkVgmv0ZmjumPrZ8i+wfnLZGxec+P9P5j+OrKj/sA88NlWO9PIfNn+Oby08ho7qfN1k8r+ZWN1/Oz1fqtcv9D5cdLJOPxIwE5P/POX1G8OhP0/UIzHTBqoT9q7KI/+v7jy1/b92vgx/S/LniVl+5foeM3fMN5ZfJrnH+9pj/p/SN9f2un/3XGc9/VTC/2T3+/1P211fgNvyG5DxLpHiu/Vnjsc3rfzNp/kH8sXjORmd9m/W/VvuEblS00UxwnQ3r95JWfcpJm3Veazb8v/1g8mRvYe8vGZ+lf+n0rrf9aGY3+G/7y/UflpcF7sfJrhYdDkft2K/n3Ih7/COdj7PjVv6Kc1aHy6xU88iO4MXb8RfCPBEUax1lWJFlRjjXjODOOM+M4uzK5XPUKx1NI5IKtf1v/uv57Rf9DOKqM4+xy/e+m/DrFUVaUIy2UY0wzcYyjTPisJFMnVH6d4ngrynGlwXaxHFll4238xnHG+uOJ5fiqO77THGV5zr9Oc5QRQazzlyfTP92+cZzFcYT5lSpCOHJ8+RfhWIvlKNP2Y/Gd5CgrypFmHGXlcZShP0Xkbxxn5XG01ZmjjP2nSP+N46z+HGvGcXYpx1tIpUT0PzfH2f79+xOOM02zBExjftqw/1nLSOGJ5nDQTDNwGAsNX1/5aZp5nvnXyDJ//uuA10iG2P4bvlGGy+Q3kkSKhep/lv6wWfPkWT+Gv1z/6iw/NY7Hzn+d8WR6qHE9ZvyGN/kV1R81jsfqX1l4rQwR235ZeD8SmvMztP+Gb1T+iJ2/XpIf+786R/KuXxv/Rf0pKr864zWzNFZ/DN/IzI2RH/d1zbQqgkf/sFNpWdU870+sf22/CF4zhdS5yjhC2i8TT+YB/WX+YvpfJl4zO8vqf9H2Fc95hf00VP7gkT/33hC8BjMavnz5nThxIgmKi50/w5crPzKdsPuFzh/BVJrpGItHb5h/w4fLn2AUzVRjHwydP/Dwa4p/pMFxxoHPZPhlhJQwjbQ2TevWlzUlMFTjebqMCmVoDN8gnOsV+aEffpkb/3Oe+Te8ya9q+qPO/1j9NXwjeMLkd2kZsqzzL2v/M/3pvv5gLEFfmY9m8l9YWEjKkPjnt86f4U1+efWHgDTKanB/jtEfw1dHfko4HbL+/fkLxZ8+fTp5H1P96QZey0iy/8W0b/ixpOxnUflpGdfQ+Vf59wpey6ArbQPyaLX+0uPvBJ71p8bmmPab4bVsk39/9vvP+uN+Yvhs+XdLflrWML3/5m1/LfDq/FPalHQZVNY/Bj6cu1ntp/HY8xiPr39F8JRxRn9j2zd8vPyYb+YzVv5rjcdZq/qq+uvrX6faR39xFobqv7bfDJ+3/7F49nvkUwTP+mb+s8bfrv963zR8nPyw93NfiJVfN/Bp2i1//bVqX9drL+NnZmYSp2TW/DF+/iUcZ3v37r2wZ8+e5JALIaAumwDZ2u88gXUIAXJRAmrDFyPwNvmZ/IoQwJelP5rJHNu+4RsE1L0gPyJ/iQBSQt88548//4YvLj8i2EIInNPyN3w58vPLIMfMn+EvlpEuKr+QMs5+GfiYMr5Fy8h3sv2i/S+KZ/9Hj0Pkb2W0rYw2690vgxujP/2M576mZY24h4bKrxN4Mna0LFVI++x/zH8sXsv4xuJpn/GTMRXb/37HE/mPHIvIT/EYgUP1R8to0n4V8HnK4GoZdL8Mqfa/23gtYxnbvuLJNGX/Ce1/P+P9MqAx8ovFaxlc8MifoJCQ9nsBTyU3zTSNGb/icX7iwAmVX9ntU7aZeYztfxXwOBklMKXBcUYUl0bKEWk9NTXl8LzNzc0l/4i85rNG0k1OTiafNbKN3+Op10htw5v86qI/eJaJtGqmv7Ozs25iYqKp/tcVPz097TSyK2b8ncJrZkeo/LV9Hz8/P59ECvj7T7P56xa+2f4Z2z6RSOij4Rv6Gzr/Jr/2+oNu8Q/dTa+fPPLz8Wn97za+aP+L4tdq/Fn3L93/8sjf8JffX01+jfPT9Gc6uUOgD7p+icTks+5f/vrhPCZS19cfw08l74Psn5q5Gyq/dnjOfyqbNJO/4VvLv6ryY+2wB8XOX6/jdT01mz/Gzz/sM1nrz/CNSkCdlh9nBedDHvlzXmhlCt2/DJ9PfmqviJVf1fHYV9Eh9DNr/bbrf5l4fV+K7b/hG/bGMuTn38/Wqn3eL9RfkF6/tK/63qx9tbfir1hLPGsIJ4ne9zkv1L/hZ+am75/a/7rjVf6x4y8LzxnK/MS23w6Psz9xnO3bt+8C2WZ4AjnM8QijDDwYs3n8z/wdxkoiF3h55EG4RGCF4Inc4XJseJOf6Y+tH9s/zmfut83236z9M2u/Nnz2+RUrP/RU07jT51ce+Rve5Ncp/eFyyH1Nz89Q/TP8VHKPZT5YlzHyM3w58kPu7L+x8i+K5/xg/cS2XxRftP+GL1d/TP71lz/rn3Ucc34w/3XFc9/gYf+NGT947i2x4+9E+0X7X2c8xl3seDp/2PP4nPf+U0c8+oZ9knse/ecn9kv0N8/4DX9RfhiXyfSOlZ/hy5Mf6xz9j52/fsbjPONBf8l0DNV/w5crP+aLfTx2/sA/Ugb3DQP33HPP27kDJRphj0nAJGASMAmYBEwCJgGTgEnAJGASMAmYBEwCJgGTgEnAJGASMAmYBEwCJgGTgEmgzyQgjrfz4jz+8/8fQl893GHQm14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654D8023-4368-3AF8-CEB8-E7E14811F8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23" t="2342" r="12436"/>
          <a:stretch/>
        </p:blipFill>
        <p:spPr>
          <a:xfrm>
            <a:off x="2763643" y="911478"/>
            <a:ext cx="7071279" cy="579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13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6283E766-367C-7ADA-0E5C-EDEDBF6B4317}"/>
              </a:ext>
            </a:extLst>
          </p:cNvPr>
          <p:cNvSpPr txBox="1">
            <a:spLocks/>
          </p:cNvSpPr>
          <p:nvPr/>
        </p:nvSpPr>
        <p:spPr>
          <a:xfrm>
            <a:off x="1107756" y="1889047"/>
            <a:ext cx="4824591" cy="1400253"/>
          </a:xfrm>
          <a:prstGeom prst="rect">
            <a:avLst/>
          </a:prstGeo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0">
                <a:schemeClr val="accent2"/>
              </a:gs>
            </a:gsLst>
            <a:lin ang="2700000" scaled="1"/>
          </a:gradFill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7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Engenharia-sistemas de ventilação e resfriamento evaporativo</a:t>
            </a:r>
            <a:endParaRPr lang="pt-BR" sz="4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6283E766-367C-7ADA-0E5C-EDEDBF6B4317}"/>
              </a:ext>
            </a:extLst>
          </p:cNvPr>
          <p:cNvSpPr txBox="1">
            <a:spLocks/>
          </p:cNvSpPr>
          <p:nvPr/>
        </p:nvSpPr>
        <p:spPr>
          <a:xfrm>
            <a:off x="1107755" y="3701332"/>
            <a:ext cx="4824591" cy="643945"/>
          </a:xfrm>
          <a:prstGeom prst="rect">
            <a:avLst/>
          </a:prstGeo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0">
                <a:schemeClr val="accent2"/>
              </a:gs>
            </a:gsLst>
            <a:lin ang="2700000" scaled="1"/>
          </a:gra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Eletroeletrônicos</a:t>
            </a:r>
            <a:endParaRPr lang="en-US" sz="32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6283E766-367C-7ADA-0E5C-EDEDBF6B4317}"/>
              </a:ext>
            </a:extLst>
          </p:cNvPr>
          <p:cNvSpPr txBox="1">
            <a:spLocks/>
          </p:cNvSpPr>
          <p:nvPr/>
        </p:nvSpPr>
        <p:spPr>
          <a:xfrm>
            <a:off x="2353354" y="216056"/>
            <a:ext cx="7891859" cy="653689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</a:gra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Causas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dos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insucessos</a:t>
            </a:r>
            <a:endParaRPr lang="en-US" sz="28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6283E766-367C-7ADA-0E5C-EDEDBF6B4317}"/>
              </a:ext>
            </a:extLst>
          </p:cNvPr>
          <p:cNvSpPr txBox="1">
            <a:spLocks/>
          </p:cNvSpPr>
          <p:nvPr/>
        </p:nvSpPr>
        <p:spPr>
          <a:xfrm>
            <a:off x="1107756" y="4795410"/>
            <a:ext cx="4824591" cy="643945"/>
          </a:xfrm>
          <a:prstGeom prst="rect">
            <a:avLst/>
          </a:prstGeo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0">
                <a:schemeClr val="accent2"/>
              </a:gs>
            </a:gsLst>
            <a:lin ang="2700000" scaled="1"/>
          </a:gra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EIS Logística</a:t>
            </a:r>
            <a:endParaRPr lang="en-US" sz="32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6283E766-367C-7ADA-0E5C-EDEDBF6B4317}"/>
              </a:ext>
            </a:extLst>
          </p:cNvPr>
          <p:cNvSpPr txBox="1">
            <a:spLocks/>
          </p:cNvSpPr>
          <p:nvPr/>
        </p:nvSpPr>
        <p:spPr>
          <a:xfrm>
            <a:off x="1107756" y="5784575"/>
            <a:ext cx="4824591" cy="643945"/>
          </a:xfrm>
          <a:prstGeom prst="rect">
            <a:avLst/>
          </a:prstGeo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0">
                <a:schemeClr val="accent2"/>
              </a:gs>
            </a:gsLst>
            <a:lin ang="2700000" scaled="1"/>
          </a:gradFill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Assistência Farmacêutica</a:t>
            </a:r>
            <a:endParaRPr lang="en-US" sz="32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6283E766-367C-7ADA-0E5C-EDEDBF6B4317}"/>
              </a:ext>
            </a:extLst>
          </p:cNvPr>
          <p:cNvSpPr txBox="1">
            <a:spLocks/>
          </p:cNvSpPr>
          <p:nvPr/>
        </p:nvSpPr>
        <p:spPr>
          <a:xfrm>
            <a:off x="6581455" y="1889047"/>
            <a:ext cx="4824591" cy="1400253"/>
          </a:xfrm>
          <a:prstGeom prst="rect">
            <a:avLst/>
          </a:prstGeo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0">
                <a:schemeClr val="accent2"/>
              </a:gs>
            </a:gsLst>
            <a:lin ang="2700000" scaled="1"/>
          </a:gradFill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9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Baixa atratividade (até 2 empresas interessadas). </a:t>
            </a:r>
          </a:p>
          <a:p>
            <a:pPr marL="0" indent="0" algn="just">
              <a:buNone/>
            </a:pPr>
            <a:endParaRPr lang="pt-BR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None/>
            </a:pPr>
            <a:r>
              <a:rPr lang="pt-BR" sz="9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Abrangência da contratação</a:t>
            </a:r>
            <a:endParaRPr lang="pt-BR" sz="9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6283E766-367C-7ADA-0E5C-EDEDBF6B4317}"/>
              </a:ext>
            </a:extLst>
          </p:cNvPr>
          <p:cNvSpPr txBox="1">
            <a:spLocks/>
          </p:cNvSpPr>
          <p:nvPr/>
        </p:nvSpPr>
        <p:spPr>
          <a:xfrm>
            <a:off x="6581455" y="3701332"/>
            <a:ext cx="4824591" cy="643945"/>
          </a:xfrm>
          <a:prstGeom prst="rect">
            <a:avLst/>
          </a:prstGeo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0">
                <a:schemeClr val="accent2"/>
              </a:gs>
            </a:gsLst>
            <a:lin ang="2700000" scaled="1"/>
          </a:gradFill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Valores estimados, indicação de DIFAL ICMS. Diversos modelos (bebedouro)</a:t>
            </a:r>
            <a:endParaRPr lang="en-US" sz="32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6283E766-367C-7ADA-0E5C-EDEDBF6B4317}"/>
              </a:ext>
            </a:extLst>
          </p:cNvPr>
          <p:cNvSpPr txBox="1">
            <a:spLocks/>
          </p:cNvSpPr>
          <p:nvPr/>
        </p:nvSpPr>
        <p:spPr>
          <a:xfrm>
            <a:off x="6581456" y="4795410"/>
            <a:ext cx="4824591" cy="643945"/>
          </a:xfrm>
          <a:prstGeom prst="rect">
            <a:avLst/>
          </a:prstGeo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0">
                <a:schemeClr val="accent2"/>
              </a:gs>
            </a:gsLst>
            <a:lin ang="2700000" scaled="1"/>
          </a:gradFill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Revisão do custo de referência (anulação)</a:t>
            </a:r>
            <a:endParaRPr lang="en-US" sz="32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6283E766-367C-7ADA-0E5C-EDEDBF6B4317}"/>
              </a:ext>
            </a:extLst>
          </p:cNvPr>
          <p:cNvSpPr txBox="1">
            <a:spLocks/>
          </p:cNvSpPr>
          <p:nvPr/>
        </p:nvSpPr>
        <p:spPr>
          <a:xfrm>
            <a:off x="6581456" y="5784575"/>
            <a:ext cx="4824591" cy="643945"/>
          </a:xfrm>
          <a:prstGeom prst="rect">
            <a:avLst/>
          </a:prstGeo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0">
                <a:schemeClr val="accent2"/>
              </a:gs>
            </a:gsLst>
            <a:lin ang="2700000" scaled="1"/>
          </a:gradFill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Assistência Farmacêutica (apontamentos quanto a salário)</a:t>
            </a:r>
            <a:endParaRPr lang="en-US" sz="32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09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5" grpId="1" animBg="1"/>
      <p:bldP spid="7" grpId="0" build="p" animBg="1"/>
      <p:bldP spid="7" grpId="1" animBg="1"/>
      <p:bldP spid="9" grpId="0" build="p" animBg="1"/>
      <p:bldP spid="9" grpId="1" animBg="1"/>
      <p:bldP spid="10" grpId="0" build="p" animBg="1"/>
      <p:bldP spid="10" grpId="1" animBg="1"/>
      <p:bldP spid="11" grpId="0" build="p" animBg="1"/>
      <p:bldP spid="11" grpId="1" animBg="1"/>
      <p:bldP spid="12" grpId="0" build="p" animBg="1"/>
      <p:bldP spid="12" grpId="1" animBg="1"/>
      <p:bldP spid="13" grpId="0" build="p" animBg="1"/>
      <p:bldP spid="13" grpId="1" animBg="1"/>
      <p:bldP spid="14" grpId="0" build="p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013217" y="200684"/>
            <a:ext cx="8206894" cy="523220"/>
          </a:xfrm>
          <a:prstGeom prst="rect">
            <a:avLst/>
          </a:prstGeom>
          <a:gradFill>
            <a:gsLst>
              <a:gs pos="100000">
                <a:schemeClr val="tx1"/>
              </a:gs>
              <a:gs pos="0">
                <a:schemeClr val="accent2"/>
              </a:gs>
            </a:gsLst>
            <a:lin ang="8100000" scaled="1"/>
          </a:gradFill>
        </p:spPr>
        <p:txBody>
          <a:bodyPr wrap="square">
            <a:spAutoFit/>
          </a:bodyPr>
          <a:lstStyle/>
          <a:p>
            <a:pPr fontAlgn="base"/>
            <a:r>
              <a:rPr lang="pt-BR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</a:t>
            </a:r>
            <a:r>
              <a:rPr lang="pt-BR" dirty="0" smtClean="0">
                <a:solidFill>
                  <a:srgbClr val="002060"/>
                </a:solidFill>
              </a:rPr>
              <a:t>Devoluções por SE (comparação com outras da mesma categoria e CS)</a:t>
            </a:r>
          </a:p>
          <a:p>
            <a:pPr fontAlgn="base"/>
            <a:endParaRPr lang="pt-BR" sz="1000" dirty="0">
              <a:solidFill>
                <a:srgbClr val="002060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081754"/>
              </p:ext>
            </p:extLst>
          </p:nvPr>
        </p:nvGraphicFramePr>
        <p:xfrm>
          <a:off x="1001542" y="3857116"/>
          <a:ext cx="104937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951252"/>
              </p:ext>
            </p:extLst>
          </p:nvPr>
        </p:nvGraphicFramePr>
        <p:xfrm>
          <a:off x="1031630" y="1014046"/>
          <a:ext cx="92589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eta para baixo 1"/>
          <p:cNvSpPr/>
          <p:nvPr/>
        </p:nvSpPr>
        <p:spPr>
          <a:xfrm>
            <a:off x="2520461" y="2698803"/>
            <a:ext cx="653045" cy="559227"/>
          </a:xfrm>
          <a:prstGeom prst="downArrow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-10%</a:t>
            </a:r>
            <a:endParaRPr lang="pt-BR" sz="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87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C7928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213659" y="1030403"/>
            <a:ext cx="9110748" cy="615553"/>
          </a:xfrm>
          <a:prstGeom prst="rect">
            <a:avLst/>
          </a:prstGeom>
          <a:gradFill>
            <a:gsLst>
              <a:gs pos="100000">
                <a:schemeClr val="tx1"/>
              </a:gs>
              <a:gs pos="0">
                <a:schemeClr val="accent2"/>
              </a:gs>
            </a:gsLst>
            <a:lin ang="8100000" scaled="1"/>
          </a:gradFill>
        </p:spPr>
        <p:txBody>
          <a:bodyPr wrap="square">
            <a:spAutoFit/>
          </a:bodyPr>
          <a:lstStyle/>
          <a:p>
            <a:pPr fontAlgn="base"/>
            <a:r>
              <a:rPr lang="pt-BR" sz="24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Devoluções da Licitação</a:t>
            </a:r>
          </a:p>
          <a:p>
            <a:pPr fontAlgn="base"/>
            <a:endParaRPr lang="pt-BR" sz="1000" dirty="0">
              <a:solidFill>
                <a:srgbClr val="002060"/>
              </a:solidFill>
            </a:endParaRPr>
          </a:p>
        </p:txBody>
      </p:sp>
      <p:sp>
        <p:nvSpPr>
          <p:cNvPr id="4" name="AutoShape 2" descr="Gráfico de Barras com Gradi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  <p:sp>
        <p:nvSpPr>
          <p:cNvPr id="2" name="AutoShape 2" descr="https://attachments.office.net/owa/wellingtonq%40correios.com.br/service.svc/s/GetAttachmentThumbnail?id=AAkALgAAAAAAHYQDEapmEc2byACqAC%2FEWg0AZoI5EOSURUuFBKTJqv%2BWfgADBBRHUwAAARIAEAAAyl7i%2BPBdTYS%2BZJtrZQ0M&amp;thumbnailType=2&amp;token=eyJhbGciOiJSUzI1NiIsInR5cCI6IkpXVCIsImtpZCI6IlJUWEtBMVg5b2RDSmVrUEJrM1JZQklMVDhpOD0iLCJ4NXQiOiJSVFhLQTFYOW9kQ0pla1BCazNSWUJJTFQ4aTg9Iiwibm9uY2UiOiJHZHpyLVQxYXdueTFfSEtIaHB2OVRXTkphcjcxVlZjcmFaZU1DdnhkREtCeEZLc3JDZHJaY3E3NV9CNS1HSWdYczhDUmxXaFhfUjFrTmxrQWRvSXR2TVZVOWRBY2lENFZXZ1pmbURsY1l1dU1RMFB0MWxTUnBYYnRmWW9hNnlEclBBM0h1eFdBV0lmbGpDTGw1RzBsaGlkOV9MQjY5cDJTZkJOakJxbF9FaU0iLCJpc3Nsb2MiOiJDUDlQMjg0TUIzNzU2Iiwic3JzbiI6NjM4OTUxODAyMjc2MzM1NjU4fQ.eyJzYXAtdmVyc2lvbiI6IjMzIiwiYXBwaWQiOiJhZjNlYmJiYS1jMjNmLTQ5MmEtYWE5My04MzQyMTY5NmVjNGIiLCJpc3NyaW5nIjoiV1ciLCJhcHBpZGFjciI6IjIiLCJhcHBfZGlzcGxheW5hbWUiOiIiLCJ1dGkiOiJhNmNkYmU4NC03ZWUzLTRhMDEtYTJmYS01NDBiYzBjOGVjMWEiLCJpYXQiOjE3NTk3ODI4NzMsInZlciI6IlNUSS5Vc2VyLkNhbGxiYWNrVG9rZW4uVjEiLCJ0aWQiOiIwMDA2OWRmNWFjMmY0Y2E3YjlhNWQ5OWZlYTM3YWIwMiIsInRydXN0ZWRmb3JkZWxlZ2F0aW9uIjoiZmFsc2UiLCJ0b3BvbG9neSI6IntcIlR5cGVcIjpcIk1hY2hpbmVcIixcIlZhbHVlXCI6XCJDUDlQMjg0TUIzNzU2LkJSQVAyODQuUFJPRC5PVVRMT09LLkNPTVwifSIsInJlcXVlc3Rvcl9hcHBpZCI6IjE1N2NkZmJmLTczOTgtNGE1Ni05NmMzLWU5M2U5YWIzMDliNSIsInJlcXVlc3Rvcl9hcHBfZGlzcGxheW5hbWUiOiJPZmZpY2UgMzY1IEV4Y2hhbmdlIE1pY3Jvc2VydmljZSIsInNjcCI6Ik93YUF0dGFjaG1lbnRzLlJlYWQiLCJvaWQiOiI3NzQ2MGVjZS1kY2I3LTRlNTYtODhhNy1lY2JjMTRmOTlkZDUiLCJwdWlkIjoiMTAwMzIwMDFGQUI4ODUzOCIsInNtdHAiOiJ3ZWxsaW5ndG9ucUBjb3JyZWlvcy5jb20uYnIiLCJ1cG4iOiJ3ZWxsaW5ndG9ucUBjb3JyZWlvcy5jb20uYnIiLCJ1c2VyY2FsbGJhY2t1c2VyY29udGV4dGlkIjoiN2Y5OTRmMmRmMmM0NDYyNjkzZTNkZDc3YTQxYjhmZjUiLCJzaWduaW5fc3RhdGUiOiJpbmtub3dubnR3ayIsImVtYmVkZGVkdXNlcnRva2VudHlwZSI6IkFBRCIsInVzZXJhY2Nlc3N0b2tlbiI6ImV5SjBlWEFpT2lKS1YxUWlMQ0p1YjI1alpTSTZJbmd4Tkd4Q2VVNTJRVmxrYUVFMVNGRmtjMW95V2toRFNHOXhTVkpFYWt0TVYyVjNWVzVaY1Vsd1lsVWlMQ0poYkdjaU9pSlNVekkxTmlJc0luZzFkQ0k2SWtoVE1qTmlOMFJ2TjFSallWVXhVbTlNU0hkd1NYRXlORlpaWnlJc0ltdHBaQ0k2SWtoVE1qTmlOMFJ2TjFSallWVXhVbTlNU0hkd1NYRXlORlpaWnlKOS5leUpoZFdRaU9pSm9kSFJ3Y3pvdkwyOTFkR3h2YjJzdWIyWm1hV05sTG1OdmJTSXNJbWx6Y3lJNkltaDBkSEJ6T2k4dmMzUnpMbmRwYm1SdmQzTXVibVYwTHpBd01EWTVaR1kxTFdGak1tWXROR05oTnkxaU9XRTFMV1E1T1dabFlUTTNZV0l3TWk4aUxDSnBZWFFpT2pFM05UazNOemsxTnpNc0ltNWlaaUk2TVRjMU9UYzNPVFUzTXl3aVpYaHdJam94TnpVNU56ZzBNamt6TENKaFkyTjBJam93TENKaFkzSWlPaUl4SWl3aVlXbHZJam9pUVZWUlFYVXZPR0ZCUVVGQllpOVRlVTVJT0VkNVlqUkxMekpyYVRZeWFFOXBkSE5RYkhNeFVHeG9ibUZWV1ZNdlQxUXdWVGQ2Y1dwMmVtTjVhMDh4UlU5TmEwMXpTR2xEV2tndmRrVmpOMnhXZVhaMGRGTkhZek52VmpRMWJFOXZkM2M5UFNJc0ltRnRjaUk2V3lKd2QyUWlMQ0ozYVdFaVhTd2lZWEJ3WDJScGMzQnNZWGx1WVcxbElqb2lUMjVsSUU5MWRHeHZiMnNnVjJWaUlpd2lZWEJ3YVdRaU9pSTVNVGs1WW1ZeU1DMWhNVE5tTFRReE1EY3RPRFZrWXkwd01qRXhORGM0TjJWbU5EZ2lMQ0poY0hCcFpHRmpjaUk2SWpBaUxDSmxibVp3YjJ4cFpITWlPbHRkTENKbVlXMXBiSGxmYm1GdFpTSTZJa0poYUdsaElFZGhkbWx1YnlJc0ltZHBkbVZ1WDI1aGJXVWlPaUpYWld4c2FXNW5kRzl1SWl3aWFXUjBlWEFpT2lKMWMyVnlJaXdpYVhCaFpHUnlJam9pTWpBeExqUTRMakU1T0M0eE9UWWlMQ0pzYjJkcGJsOW9hVzUwSWpvaVR5NURhVkV6VG5wUk1rMUhWbXBhVXpGcldUSkpNMHhVVW14T1ZGbDBUMFJvYUU1NU1XeFpNa3BxVFZSU2JVOVViR3RhUkZWVFNrUkJkMDFFV1RWYVIxa3hURmRHYWsxdFdYUk9SMDVvVG5reGFVOVhSVEZNVjFFMVQxZGFiRmxVVFROWlYwbDNUV2h2WW1ReVZuTmlSMngxV2pOU2RtSnVSa0ZaTWpsNVkyMVdjR0l6VFhWWk1qbDBURzFLZVVsTmEwSWlMQ0p1WVcxbElqb2lWMlZzYkdsdVozUnZiaUJDWVdocFlTQkhZWFpwYm04aUxDSnZhV1FpT2lJM056UTJNR1ZqWlMxa1kySTNMVFJsTlRZdE9EaGhOeTFsWTJKak1UUm1PVGxrWkRVaUxDSnZibkJ5WlcxZmMybGtJam9pVXkweExUVXRNakV0TVRNek16Y3pPVGcyTmkwME1UUXpNRE16T0RjMExUZ3hOVGs0TVRnNE1TMHpNRE0wTVRraUxDSndkV2xrSWpvaU1UQXdNekl3TURGR1FVSTRPRFV6T0NJc0luSm9Jam9pTVM1QldGbEJPVm93UjBGRExYTndNSGsxY0dSdFpqWnFaWEpCWjBsQlFVRkJRVUZRUlZCNlowRkJRVUZCUVVGQlExcEJRVGt5UVVFdUlpd2ljMk53SWpvaVFXNWhiSGwwYVdOekxsSmxZV1JYY21sMFpTQkRZV3hsYm1SaGNuTXVVbVZoWkZkeWFYUmxJRU5oYkdWdVpHRnljeTVTWldGa1YzSnBkR1V1UVd4c0lFTmhiR1Z1WkdGeWN5NVNaV0ZrVjNKcGRHVXVVMmhoY21Wa0lFTmhiR1Z1WkdGeWN5MUpiblJsY201aGJDNVNaV0ZrVjNKcGRHVWdRMmhoYm01bGJDNURjbVZoZEdVZ1EyaGhibTVsYkM1U1pXRmtRbUZ6YVdNdVFXeHNJRU5vWVc1dVpXeE5aVzFpWlhJdVVtVmhaQzVCYkd3Z1EyaGhibTVsYkUxbGJXSmxjaTVTWldGa1YzSnBkR1V1UVd4c0lFTm9ZVzV1Wld4TlpYTnpZV2RsTGxKbFlXUXVRV3hzSUVOb1lYUXVVbVZoWkNCRGFHRjBMbEpsWVdSWGNtbDBaUzVCYkd3Z1EyOXNiR0ZpTFVsdWRHVnlibUZzTGxKbFlXUlhjbWwwWlNCRGIyNXVaV04wWldSQlkyTnZkVzUwTFVsdWRHVnlibUZzTGxKbFlXUlhjbWwwWlNCRGIyNXVaV04wYjNKekxsSmxZV1JYY21sMFpTNVRhR0Z5WldRZ1EyOXVkR0ZqZEhNdVVtVmhaRmR5YVhSbElFTnZiblJoWTNSekxsSmxZV1JYY21sMFpTNVRhR0Z5WldRZ1JHbHlaV04wYjNKNUxsSmxZV1F1UjJ4dlltRnNJRVJwY21WamRHOXllUzVTWldGa0xreHZZMkZzSUVSWFJXNW5hVzVsTFVsdWRHVnlibUZzTGxKbFlXUWdSVUZUTGtGalkyVnpjMEZ6VlhObGNpNUJiR3dnUm1sc1pYTXVVbVZoWkZkeWFYUmxMa0ZzYkNCR2FXeGxjeTVTWldGa1YzSnBkR1V1VTJoaGNtVmtJRVp2WTNWelpXUkpibUp2ZUMxSmJuUmxjbTVoYkM1U1pXRmtWM0pwZEdVZ1IzSnZkWEF1VW1WaFpGZHlhWFJsTGtGc2JDQkhjbTkxY0M1U1pXRmtWM0pwZEdVdVFXeHNMbE5rY0NCTWIyTmhkR2x2Ym5NdFNXNTBaWEp1WVd3dVVtVmhaRmR5YVhSbElFMWhhV3d1VW1WaFpGZHlhWFJsSUUxaGFXd3VVbVZoWkZkeWFYUmxMa0ZzYkNCTllXbHNMbEpsWVdSWGNtbDBaUzVUYUdGeVpXUWdUV0ZwYkM1VFpXNWtJRTFoYVd3dVUyVnVaQzVUYUdGeVpXUWdUV0ZwYkdKdmVGTmxkSFJwYm1kekxsSmxZV1JYY21sMFpTQk5ZV2xzWW05NFUyVjBkR2x1WjNNdVVtVmhaRmR5YVhSbExrRnNiQ0JPYjNSbGN5NVNaV0ZrSUU1dmRHVnpMbEpsWVdSWGNtbDBaU0JPYjNSbGN5MUpiblJsY201aGJDNVNaV0ZrVjNKcGRHVWdUbTkwYVdacFkyRjBhVzl1Y3kxSmJuUmxjbTVoYkM1U1pXRmtWM0pwZEdVZ1QyNXNhVzVsVFdWbGRHbHVaM011VW1WaFpGZHlhWFJsSUU5MWRHeHZiMnREYjNCcGJHOTBMVWx1ZEdWeWJtRnNMbEpsWVdSWGNtbDBaU0JQZFhSc2IyOXJRMjl3YVd4dmRFeHBZMlZ1YzJVdFNXNTBaWEp1WVd3dVVtVmhaQzVUWkhBZ1QzVjBiRzl2YTFObGNuWnBZMlV1UVdOalpYTnpRWE5WYzJWeUxrRnNiQ0JQZFhSc2IyOXJVMlZ5ZG1salpTNU9iM1JwWm1sallYUnBiMjV6UTJoaGJtNWxiQzVCYkd3Z1QxZEJMa0ZqWTJWemMwRnpWWE5sY2k1QmJHd2dVR1Z2Y0d4bExsSmxZV1FnVUdWdmNHeGxMbEpsWVdSWGNtbDBaU0JRWlc5d2JHVlFjbVZrYVdOMGFXOXVjeTFKYm5SbGNtNWhiQzVTWldGa0lGQmxiM0JzWlZObGRIUnBibWR6TGxKbFlXUXVRV3hzSUZCc1lXTmxMbEpsWVdRdVFXeHNJRkJzWVdObExsSmxZV1JYY21sMFpTNUJiR3dnVUc5c2FXTjVMbEpsWVdRdVFXeHNMbE5rY0NCUWNtVnRhWFZ0TFVsdWRHVnlibUZzTGxKbFlXUlhjbWwwWlNCUWNtbDJhV3hsWjJVdVQzQmxia0Z6VTNsemRHVnRJRk5wWjI1aGJDNVNaV0ZrVjNKcGRHVWdVMmxuYm1Gc2N5NVNaV0ZrSUZOcFoyNWhiSE11VW1WaFpGZHlhWFJsSUZOcFoyNWhiSE10U1c1MFpYSnVZV3d1VW1WaFpDNVRhR0Z5WldRZ1UybG5ibUZzY3kxSmJuUmxjbTVoYkM1U1pXRmtWM0pwZEdVdVUyaGhjbVZrSUZOMVluTjBjbUYwWlZObFlYSmphQzFKYm5SbGNtNWhiQzVTWldGa1YzSnBkR1VnVkdGbmN5NVNaV0ZrVjNKcGRHVWdWR0ZwYkc5eVpXUkZlSEJsY21sbGJtTmxjeTFKYm5SbGNtNWhiQzVTWldGa1YzSnBkR1VnVkdGemEzTXVVbVZoWkZkeWFYUmxJRlJoYzJ0ekxsSmxZV1JYY21sMFpTNVRhR0Z5WldRZ1ZHVmhiUzVTWldGa1FtRnphV011UVd4c0lGUnZaRzh0U1c1MFpYSnVZV3d1VW1WaFpGZHlhWFJsSUZWelpYSXVTVzUyYVhSbExrRnNiQzVUWkhBZ1ZYTmxjaTVTWldGa0xrRnNiQ0JWYzJWeUxsSmxZV1F1VTJSd0lGVnpaWEl1VW1WaFpFSmhjMmxqSUZWelpYSXVVbVZoWkVKaGMybGpMa0ZzYkNCVmMyVnlMbEpsWVdSQ1lYTnBZeTVUYUdGeVpXUWdWWE5sY2k1U1pXRmtWM0pwZEdVZ1ZYTmxjaTVTWldGa1YzSnBkR1V1VTJoaGNtVmtJRlZ6WlhJdFNXNTBaWEp1WVd3dVVtVmhaRmR5YVhSbElpd2ljMlZqWVhWa0lqcDdJbUYxWkNJNklqQXdNREF3TURBekxUQXdNREF0TURBd01DMWpNREF3TFRBd01EQXdNREF3TURBd01DSXNJbk5qY0NJNklrZHliM1Z3TGxKbFlXUlhjbWwwWlM1QmJHd2dVRzlzYVdONUxsSmxZV1F1UVd4c0lGVnpaWEl1VW1WaFpDQlZjMlZ5TGtsdWRtbDBaUzVCYkd3Z1RHbGpaVzV6WlVGemMybG5ibTFsYm5RdVVtVmhaQzVCYkd3aWZTd2ljMmxrSWpvaU1EQTVPVGc0WXprdE56RmhNaTAxWkdSa0xXTTBNbUV0TldVM056aGxOV1ExWkROaUlpd2ljMmxuYm1sdVgzTjBZWFJsSWpwYkltbHVhMjV2ZDI1dWRIZHJJbDBzSW5OMVlpSTZJa1UxZUVvd1VsRnFRVUY2UTJkQmVteEJaak00Y1RKMWIwZEdPRzlNTXkxS2NreGtPSFJOYVZGRVFsa2lMQ0owWlc1aGJuUmZjbVZuYVc5dVgzTmpiM0JsSWpvaVUwRWlMQ0owYVdRaU9pSXdNREEyT1dSbU5TMWhZekptTFRSallUY3RZamxoTlMxa09UbG1aV0V6TjJGaU1ESWlMQ0oxYm1seGRXVmZibUZ0WlNJNkluZGxiR3hwYm1kMGIyNXhRR052Y25KbGFXOXpMbU52YlM1aWNpSXNJblZ3YmlJNkluZGxiR3hwYm1kMGIyNXhRR052Y25KbGFXOXpMbU52YlM1aWNpSXNJblYwYVNJNklpMURaa1J1Y2tscE1FVXRMVXRYVWtGaVlVSXhRVUVpTENKMlpYSWlPaUl4TGpBaUxDSjNhV1J6SWpwYkltSTNPV1ppWmpSa0xUTmxaamt0TkRZNE9TMDRNVFF6TFRjMllqRTVOR1U0TlRVd09TSmRMQ0o0YlhOZllXTjBYMlpqZENJNklqVWdNeUlzSW5odGMxOWhkV1JmWjNWcFpDSTZJakF3TURBd01EQXlMVEF3TURBdE1HWm1NUzFqWlRBd0xUQXdNREF3TURBd01EQXdNQ0lzSW5odGMxOWpZeUk2V3lKRFVERWlYU3dpZUcxelgyWjBaQ0k2SWxGTGJXTmlTbTVoTWswelRWbHNhRU54UzJKRmRHcEplSGhGWW10dFdWbG5aa2hhWDJSWGNXcG9RMEZDWkZoT00xcFlUakJOZVRGcll6SXhlaUlzSW5odGMxOXBaSEpsYkNJNklqRWdNVFFpTENKNGJYTmZjM050SWpvaU1TSXNJbmh0YzE5emRXSmZabU4wSWpvaU5DQXpJaXdpZUcxelgzUnVkRjltWTNRaU9pSXpJRElpZlEuR19kVExtYk1iQ0lvR1VqVlZZYmt0M00tMTJEdEdzM2JFTmI1a3l6ajJqQldiRllpNXNNLVl3dEZqdFZ5VlRKbzFTLS04RTFHRWpmUWw4YUx2UDBpN0J5eUtQNFdHaHlsSVpwZFhQQ3g0S2Mwd1I3aUxoekxERjBGZ0VobnZDaklIQTZWWWRsY3RxUXlYSVZoMDRUSFBOd2hNUjMzbWhIZVlBYk1IenUyREtXV1Y1MTdIUUppUTJNSTFfUTEzT0FSbUVldkhrbTJ4OEJvbU5iLWNPZmpNOGVzVFFxX180Vy1xdE1sVnpJVWpvdXcySWhEUVItODBxdEJKMllZdk9ENDkyNWI1aDl3NGk3QmJyYTVnQVlNLS1INjhYZGFlRXRzTmdTQWNST19UT1pRUzBNQ3ZsMVdGRmc5MDAwRmFnNWY5R3R1LWZrM2ZkUTlxYVBhWnZnZmNRIiwiZXBrIjoie1wia3R5XCI6XCJSU0FcIixcIm5cIjpcInVDSzl1WHNISk4yUkxHQ0FHTXg2Y1p3dzg0ZnFhWWE2TEpCdzVUSFVIanlaZHFaNC1HRGhkZG5jWThiRDhHdHhjYTFKS0U0QWVTMGdWQXh3X1JtN3pPWW1MYk04TmoyMUZBeXVrTjZwRkdGWjM4MVZTSXFDRjYwUG90ZU9sQzIxZWhLMEFlUEUwb3pSLVEwdTFEdXd4VWZaTmNsdi1NYWE1VmZXZGFoWFdNc204Q3hHck1uVk9NNlBpMm5tMVVpWkJvV1EtbXpJWF9yMjRHNWNFN2sxaFNQQTgwQ1BFMUwwNm9wNl9JcFZ2RkhLMEpWOVVkYl93MlF6bzlZZlpWVk10WjR2SnBFS01oZG9iOGRwNmVlRUh1bnVwT0FBUHJBY01yRmdfU2NKQjZwTndGRE41UkdSUFVrM051SEo4LUE1eTJZcERDUjFqNDdVRWstZXVGdjZfUVwiLFwiZVwiOlwiQVFBQlwiLFwiYWxnXCI6XCJSUzI1NlwiLFwiZXhwXCI6XCIxNzU5ODcyMzY0XCIsXCJleHBfZGlmZlwiOlwiODY0MDBcIixcImtpZFwiOlwiaHREQXd4aGlwTzBwWWs3YzVfRTVUSURVai00XCJ9LmlScXRUOFBZbzRTZE0vQlo2LzExd1NQTHMvcTk4ZlpzK3kwS2wyS1FLR2N2ZHhHR3p5SU0yZC9iSllPU0dWWVJnZUZpdzVKRXI2Y0Z5dFNTOUt6Wm40N2VLazNDcEhQMG9tOTg1RU0rVXdqeWtlQ3dEQ0RXWG1IOXVES2kzbmgrZU1mZjRUUUZyU0NmcGhkSjNybXdjUDJZV29zbTZrTUNrcVlhQUpjK1B1Q1orU2YyVFJpU1RmT2phZHl4bkZOeHJTYzJ1enRoQ0ZPY0JRUi93dUgxekNQclBUdGtjRGxHSDFiZVdBYkEwK0lnRGFJRzVxb3VPcW5YMWhSQjhCM0pPeEhQZCtSeTc2V2E5OThIeE1CM2oyYllmZ1pDNEhQZ0d2M01tZFYwSnRsQTdSVkRFVUZGMGhCTVI3WXlTRWVwL1NwWEo5ZlUyME5aTGRMMnF0V0hhZz09IiwibmJmIjoxNzU5NzgyODczLCJleHAiOjE3NTk3ODMxNzMsImlzcyI6Imh0dHBzOi8vc3Vic3RyYXRlLm9mZmljZS5jb20vc3RzLyIsImF1ZCI6Imh0dHBzOi8vb3V0bG9vay5vZmZpY2UuY29tIiwic3NlYyI6IkU3aVRHamxaakVQMDBOVEEiLCJlc3NlYyI6ImFydGlmYWN0LWF1dG8tcHJvZHxNMzY1MjAyNS0wOC0yM1QyMjoxNDo0Ni44ODg1NzI0WnxVVi9IYzN1aEVTVjYxdiJ9.LhimfT-05C6J-WWa4QyhdWhDoyBNeDg1Nidsk-dWEkn5TUU17MZgi4R8DMVeev9uq9_8Wkp8TCLEfOnGdoP2ZimeaHHgmerlS9jNpBxLf6bFraf4AGbU4oViR3usVWLAajPePI_EIPTKm9bKYKzXEv-70qUKbdEXbVEgmqmPp05RDsFClmVLzvjm1f20KFWgELXU2zVjaI1CV9SkfVfHcBSaHON5Rjq38BoePi0Z_5-No_DwJINbnYzcJsJymVUVC1NiWppcvzR_vwRomozWHsfTNV3pPdu2uUKSmTtF6r_kZM_PQbAuGrvJso1IqGYJmevBCvA7AUEV3gEjCpoK6A&amp;X-OWA-CANARY=X-OWA-CANARY_cookie_is_null_or_empty&amp;owa=outlook.office.com&amp;scriptVer=20250926009.05&amp;clientId=055DC41733CF4C0FA63B6F07C6AC5B3E&amp;animation=tr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875615"/>
              </p:ext>
            </p:extLst>
          </p:nvPr>
        </p:nvGraphicFramePr>
        <p:xfrm>
          <a:off x="1001577" y="1548252"/>
          <a:ext cx="10316307" cy="491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9883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C7928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256924" y="1136493"/>
            <a:ext cx="8892915" cy="615553"/>
          </a:xfrm>
          <a:prstGeom prst="rect">
            <a:avLst/>
          </a:prstGeom>
          <a:gradFill>
            <a:gsLst>
              <a:gs pos="100000">
                <a:schemeClr val="tx1"/>
              </a:gs>
              <a:gs pos="0">
                <a:schemeClr val="accent2"/>
              </a:gs>
            </a:gsLst>
            <a:lin ang="8100000" scaled="1"/>
          </a:gradFill>
        </p:spPr>
        <p:txBody>
          <a:bodyPr wrap="square">
            <a:spAutoFit/>
          </a:bodyPr>
          <a:lstStyle/>
          <a:p>
            <a:pPr fontAlgn="base"/>
            <a:r>
              <a:rPr lang="pt-BR" sz="24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Devoluções da Contratação Direta</a:t>
            </a:r>
          </a:p>
          <a:p>
            <a:pPr fontAlgn="base"/>
            <a:endParaRPr lang="pt-BR" sz="1000" dirty="0">
              <a:solidFill>
                <a:srgbClr val="002060"/>
              </a:solidFill>
            </a:endParaRPr>
          </a:p>
        </p:txBody>
      </p:sp>
      <p:sp>
        <p:nvSpPr>
          <p:cNvPr id="4" name="AutoShape 2" descr="Gráfico de Barras com Gradi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  <p:sp>
        <p:nvSpPr>
          <p:cNvPr id="2" name="AutoShape 2" descr="https://attachments.office.net/owa/wellingtonq%40correios.com.br/service.svc/s/GetAttachmentThumbnail?id=AAkALgAAAAAAHYQDEapmEc2byACqAC%2FEWg0AZoI5EOSURUuFBKTJqv%2BWfgADBBRHUwAAARIAEAAAyl7i%2BPBdTYS%2BZJtrZQ0M&amp;thumbnailType=2&amp;token=eyJhbGciOiJSUzI1NiIsInR5cCI6IkpXVCIsImtpZCI6IlJUWEtBMVg5b2RDSmVrUEJrM1JZQklMVDhpOD0iLCJ4NXQiOiJSVFhLQTFYOW9kQ0pla1BCazNSWUJJTFQ4aTg9Iiwibm9uY2UiOiJHZHpyLVQxYXdueTFfSEtIaHB2OVRXTkphcjcxVlZjcmFaZU1DdnhkREtCeEZLc3JDZHJaY3E3NV9CNS1HSWdYczhDUmxXaFhfUjFrTmxrQWRvSXR2TVZVOWRBY2lENFZXZ1pmbURsY1l1dU1RMFB0MWxTUnBYYnRmWW9hNnlEclBBM0h1eFdBV0lmbGpDTGw1RzBsaGlkOV9MQjY5cDJTZkJOakJxbF9FaU0iLCJpc3Nsb2MiOiJDUDlQMjg0TUIzNzU2Iiwic3JzbiI6NjM4OTUxODAyMjc2MzM1NjU4fQ.eyJzYXAtdmVyc2lvbiI6IjMzIiwiYXBwaWQiOiJhZjNlYmJiYS1jMjNmLTQ5MmEtYWE5My04MzQyMTY5NmVjNGIiLCJpc3NyaW5nIjoiV1ciLCJhcHBpZGFjciI6IjIiLCJhcHBfZGlzcGxheW5hbWUiOiIiLCJ1dGkiOiJhNmNkYmU4NC03ZWUzLTRhMDEtYTJmYS01NDBiYzBjOGVjMWEiLCJpYXQiOjE3NTk3ODI4NzMsInZlciI6IlNUSS5Vc2VyLkNhbGxiYWNrVG9rZW4uVjEiLCJ0aWQiOiIwMDA2OWRmNWFjMmY0Y2E3YjlhNWQ5OWZlYTM3YWIwMiIsInRydXN0ZWRmb3JkZWxlZ2F0aW9uIjoiZmFsc2UiLCJ0b3BvbG9neSI6IntcIlR5cGVcIjpcIk1hY2hpbmVcIixcIlZhbHVlXCI6XCJDUDlQMjg0TUIzNzU2LkJSQVAyODQuUFJPRC5PVVRMT09LLkNPTVwifSIsInJlcXVlc3Rvcl9hcHBpZCI6IjE1N2NkZmJmLTczOTgtNGE1Ni05NmMzLWU5M2U5YWIzMDliNSIsInJlcXVlc3Rvcl9hcHBfZGlzcGxheW5hbWUiOiJPZmZpY2UgMzY1IEV4Y2hhbmdlIE1pY3Jvc2VydmljZSIsInNjcCI6Ik93YUF0dGFjaG1lbnRzLlJlYWQiLCJvaWQiOiI3NzQ2MGVjZS1kY2I3LTRlNTYtODhhNy1lY2JjMTRmOTlkZDUiLCJwdWlkIjoiMTAwMzIwMDFGQUI4ODUzOCIsInNtdHAiOiJ3ZWxsaW5ndG9ucUBjb3JyZWlvcy5jb20uYnIiLCJ1cG4iOiJ3ZWxsaW5ndG9ucUBjb3JyZWlvcy5jb20uYnIiLCJ1c2VyY2FsbGJhY2t1c2VyY29udGV4dGlkIjoiN2Y5OTRmMmRmMmM0NDYyNjkzZTNkZDc3YTQxYjhmZjUiLCJzaWduaW5fc3RhdGUiOiJpbmtub3dubnR3ayIsImVtYmVkZGVkdXNlcnRva2VudHlwZSI6IkFBRCIsInVzZXJhY2Nlc3N0b2tlbiI6ImV5SjBlWEFpT2lKS1YxUWlMQ0p1YjI1alpTSTZJbmd4Tkd4Q2VVNTJRVmxrYUVFMVNGRmtjMW95V2toRFNHOXhTVkpFYWt0TVYyVjNWVzVaY1Vsd1lsVWlMQ0poYkdjaU9pSlNVekkxTmlJc0luZzFkQ0k2SWtoVE1qTmlOMFJ2TjFSallWVXhVbTlNU0hkd1NYRXlORlpaWnlJc0ltdHBaQ0k2SWtoVE1qTmlOMFJ2TjFSallWVXhVbTlNU0hkd1NYRXlORlpaWnlKOS5leUpoZFdRaU9pSm9kSFJ3Y3pvdkwyOTFkR3h2YjJzdWIyWm1hV05sTG1OdmJTSXNJbWx6Y3lJNkltaDBkSEJ6T2k4dmMzUnpMbmRwYm1SdmQzTXVibVYwTHpBd01EWTVaR1kxTFdGak1tWXROR05oTnkxaU9XRTFMV1E1T1dabFlUTTNZV0l3TWk4aUxDSnBZWFFpT2pFM05UazNOemsxTnpNc0ltNWlaaUk2TVRjMU9UYzNPVFUzTXl3aVpYaHdJam94TnpVNU56ZzBNamt6TENKaFkyTjBJam93TENKaFkzSWlPaUl4SWl3aVlXbHZJam9pUVZWUlFYVXZPR0ZCUVVGQllpOVRlVTVJT0VkNVlqUkxMekpyYVRZeWFFOXBkSE5RYkhNeFVHeG9ibUZWV1ZNdlQxUXdWVGQ2Y1dwMmVtTjVhMDh4UlU5TmEwMXpTR2xEV2tndmRrVmpOMnhXZVhaMGRGTkhZek52VmpRMWJFOXZkM2M5UFNJc0ltRnRjaUk2V3lKd2QyUWlMQ0ozYVdFaVhTd2lZWEJ3WDJScGMzQnNZWGx1WVcxbElqb2lUMjVsSUU5MWRHeHZiMnNnVjJWaUlpd2lZWEJ3YVdRaU9pSTVNVGs1WW1ZeU1DMWhNVE5tTFRReE1EY3RPRFZrWXkwd01qRXhORGM0TjJWbU5EZ2lMQ0poY0hCcFpHRmpjaUk2SWpBaUxDSmxibVp3YjJ4cFpITWlPbHRkTENKbVlXMXBiSGxmYm1GdFpTSTZJa0poYUdsaElFZGhkbWx1YnlJc0ltZHBkbVZ1WDI1aGJXVWlPaUpYWld4c2FXNW5kRzl1SWl3aWFXUjBlWEFpT2lKMWMyVnlJaXdpYVhCaFpHUnlJam9pTWpBeExqUTRMakU1T0M0eE9UWWlMQ0pzYjJkcGJsOW9hVzUwSWpvaVR5NURhVkV6VG5wUk1rMUhWbXBhVXpGcldUSkpNMHhVVW14T1ZGbDBUMFJvYUU1NU1XeFpNa3BxVFZSU2JVOVViR3RhUkZWVFNrUkJkMDFFV1RWYVIxa3hURmRHYWsxdFdYUk9SMDVvVG5reGFVOVhSVEZNVjFFMVQxZGFiRmxVVFROWlYwbDNUV2h2WW1ReVZuTmlSMngxV2pOU2RtSnVSa0ZaTWpsNVkyMVdjR0l6VFhWWk1qbDBURzFLZVVsTmEwSWlMQ0p1WVcxbElqb2lWMlZzYkdsdVozUnZiaUJDWVdocFlTQkhZWFpwYm04aUxDSnZhV1FpT2lJM056UTJNR1ZqWlMxa1kySTNMVFJsTlRZdE9EaGhOeTFsWTJKak1UUm1PVGxrWkRVaUxDSnZibkJ5WlcxZmMybGtJam9pVXkweExUVXRNakV0TVRNek16Y3pPVGcyTmkwME1UUXpNRE16T0RjMExUZ3hOVGs0TVRnNE1TMHpNRE0wTVRraUxDSndkV2xrSWpvaU1UQXdNekl3TURGR1FVSTRPRFV6T0NJc0luSm9Jam9pTVM1QldGbEJPVm93UjBGRExYTndNSGsxY0dSdFpqWnFaWEpCWjBsQlFVRkJRVUZRUlZCNlowRkJRVUZCUVVGQlExcEJRVGt5UVVFdUlpd2ljMk53SWpvaVFXNWhiSGwwYVdOekxsSmxZV1JYY21sMFpTQkRZV3hsYm1SaGNuTXVVbVZoWkZkeWFYUmxJRU5oYkdWdVpHRnljeTVTWldGa1YzSnBkR1V1UVd4c0lFTmhiR1Z1WkdGeWN5NVNaV0ZrVjNKcGRHVXVVMmhoY21Wa0lFTmhiR1Z1WkdGeWN5MUpiblJsY201aGJDNVNaV0ZrVjNKcGRHVWdRMmhoYm01bGJDNURjbVZoZEdVZ1EyaGhibTVsYkM1U1pXRmtRbUZ6YVdNdVFXeHNJRU5vWVc1dVpXeE5aVzFpWlhJdVVtVmhaQzVCYkd3Z1EyaGhibTVsYkUxbGJXSmxjaTVTWldGa1YzSnBkR1V1UVd4c0lFTm9ZVzV1Wld4TlpYTnpZV2RsTGxKbFlXUXVRV3hzSUVOb1lYUXVVbVZoWkNCRGFHRjBMbEpsWVdSWGNtbDBaUzVCYkd3Z1EyOXNiR0ZpTFVsdWRHVnlibUZzTGxKbFlXUlhjbWwwWlNCRGIyNXVaV04wWldSQlkyTnZkVzUwTFVsdWRHVnlibUZzTGxKbFlXUlhjbWwwWlNCRGIyNXVaV04wYjNKekxsSmxZV1JYY21sMFpTNVRhR0Z5WldRZ1EyOXVkR0ZqZEhNdVVtVmhaRmR5YVhSbElFTnZiblJoWTNSekxsSmxZV1JYY21sMFpTNVRhR0Z5WldRZ1JHbHlaV04wYjNKNUxsSmxZV1F1UjJ4dlltRnNJRVJwY21WamRHOXllUzVTWldGa0xreHZZMkZzSUVSWFJXNW5hVzVsTFVsdWRHVnlibUZzTGxKbFlXUWdSVUZUTGtGalkyVnpjMEZ6VlhObGNpNUJiR3dnUm1sc1pYTXVVbVZoWkZkeWFYUmxMa0ZzYkNCR2FXeGxjeTVTWldGa1YzSnBkR1V1VTJoaGNtVmtJRVp2WTNWelpXUkpibUp2ZUMxSmJuUmxjbTVoYkM1U1pXRmtWM0pwZEdVZ1IzSnZkWEF1VW1WaFpGZHlhWFJsTGtGc2JDQkhjbTkxY0M1U1pXRmtWM0pwZEdVdVFXeHNMbE5rY0NCTWIyTmhkR2x2Ym5NdFNXNTBaWEp1WVd3dVVtVmhaRmR5YVhSbElFMWhhV3d1VW1WaFpGZHlhWFJsSUUxaGFXd3VVbVZoWkZkeWFYUmxMa0ZzYkNCTllXbHNMbEpsWVdSWGNtbDBaUzVUYUdGeVpXUWdUV0ZwYkM1VFpXNWtJRTFoYVd3dVUyVnVaQzVUYUdGeVpXUWdUV0ZwYkdKdmVGTmxkSFJwYm1kekxsSmxZV1JYY21sMFpTQk5ZV2xzWW05NFUyVjBkR2x1WjNNdVVtVmhaRmR5YVhSbExrRnNiQ0JPYjNSbGN5NVNaV0ZrSUU1dmRHVnpMbEpsWVdSWGNtbDBaU0JPYjNSbGN5MUpiblJsY201aGJDNVNaV0ZrVjNKcGRHVWdUbTkwYVdacFkyRjBhVzl1Y3kxSmJuUmxjbTVoYkM1U1pXRmtWM0pwZEdVZ1QyNXNhVzVsVFdWbGRHbHVaM011VW1WaFpGZHlhWFJsSUU5MWRHeHZiMnREYjNCcGJHOTBMVWx1ZEdWeWJtRnNMbEpsWVdSWGNtbDBaU0JQZFhSc2IyOXJRMjl3YVd4dmRFeHBZMlZ1YzJVdFNXNTBaWEp1WVd3dVVtVmhaQzVUWkhBZ1QzVjBiRzl2YTFObGNuWnBZMlV1UVdOalpYTnpRWE5WYzJWeUxrRnNiQ0JQZFhSc2IyOXJVMlZ5ZG1salpTNU9iM1JwWm1sallYUnBiMjV6UTJoaGJtNWxiQzVCYkd3Z1QxZEJMa0ZqWTJWemMwRnpWWE5sY2k1QmJHd2dVR1Z2Y0d4bExsSmxZV1FnVUdWdmNHeGxMbEpsWVdSWGNtbDBaU0JRWlc5d2JHVlFjbVZrYVdOMGFXOXVjeTFKYm5SbGNtNWhiQzVTWldGa0lGQmxiM0JzWlZObGRIUnBibWR6TGxKbFlXUXVRV3hzSUZCc1lXTmxMbEpsWVdRdVFXeHNJRkJzWVdObExsSmxZV1JYY21sMFpTNUJiR3dnVUc5c2FXTjVMbEpsWVdRdVFXeHNMbE5rY0NCUWNtVnRhWFZ0TFVsdWRHVnlibUZzTGxKbFlXUlhjbWwwWlNCUWNtbDJhV3hsWjJVdVQzQmxia0Z6VTNsemRHVnRJRk5wWjI1aGJDNVNaV0ZrVjNKcGRHVWdVMmxuYm1Gc2N5NVNaV0ZrSUZOcFoyNWhiSE11VW1WaFpGZHlhWFJsSUZOcFoyNWhiSE10U1c1MFpYSnVZV3d1VW1WaFpDNVRhR0Z5WldRZ1UybG5ibUZzY3kxSmJuUmxjbTVoYkM1U1pXRmtWM0pwZEdVdVUyaGhjbVZrSUZOMVluTjBjbUYwWlZObFlYSmphQzFKYm5SbGNtNWhiQzVTWldGa1YzSnBkR1VnVkdGbmN5NVNaV0ZrVjNKcGRHVWdWR0ZwYkc5eVpXUkZlSEJsY21sbGJtTmxjeTFKYm5SbGNtNWhiQzVTWldGa1YzSnBkR1VnVkdGemEzTXVVbVZoWkZkeWFYUmxJRlJoYzJ0ekxsSmxZV1JYY21sMFpTNVRhR0Z5WldRZ1ZHVmhiUzVTWldGa1FtRnphV011UVd4c0lGUnZaRzh0U1c1MFpYSnVZV3d1VW1WaFpGZHlhWFJsSUZWelpYSXVTVzUyYVhSbExrRnNiQzVUWkhBZ1ZYTmxjaTVTWldGa0xrRnNiQ0JWYzJWeUxsSmxZV1F1VTJSd0lGVnpaWEl1VW1WaFpFSmhjMmxqSUZWelpYSXVVbVZoWkVKaGMybGpMa0ZzYkNCVmMyVnlMbEpsWVdSQ1lYTnBZeTVUYUdGeVpXUWdWWE5sY2k1U1pXRmtWM0pwZEdVZ1ZYTmxjaTVTWldGa1YzSnBkR1V1VTJoaGNtVmtJRlZ6WlhJdFNXNTBaWEp1WVd3dVVtVmhaRmR5YVhSbElpd2ljMlZqWVhWa0lqcDdJbUYxWkNJNklqQXdNREF3TURBekxUQXdNREF0TURBd01DMWpNREF3TFRBd01EQXdNREF3TURBd01DSXNJbk5qY0NJNklrZHliM1Z3TGxKbFlXUlhjbWwwWlM1QmJHd2dVRzlzYVdONUxsSmxZV1F1UVd4c0lGVnpaWEl1VW1WaFpDQlZjMlZ5TGtsdWRtbDBaUzVCYkd3Z1RHbGpaVzV6WlVGemMybG5ibTFsYm5RdVVtVmhaQzVCYkd3aWZTd2ljMmxrSWpvaU1EQTVPVGc0WXprdE56RmhNaTAxWkdSa0xXTTBNbUV0TldVM056aGxOV1ExWkROaUlpd2ljMmxuYm1sdVgzTjBZWFJsSWpwYkltbHVhMjV2ZDI1dWRIZHJJbDBzSW5OMVlpSTZJa1UxZUVvd1VsRnFRVUY2UTJkQmVteEJaak00Y1RKMWIwZEdPRzlNTXkxS2NreGtPSFJOYVZGRVFsa2lMQ0owWlc1aGJuUmZjbVZuYVc5dVgzTmpiM0JsSWpvaVUwRWlMQ0owYVdRaU9pSXdNREEyT1dSbU5TMWhZekptTFRSallUY3RZamxoTlMxa09UbG1aV0V6TjJGaU1ESWlMQ0oxYm1seGRXVmZibUZ0WlNJNkluZGxiR3hwYm1kMGIyNXhRR052Y25KbGFXOXpMbU52YlM1aWNpSXNJblZ3YmlJNkluZGxiR3hwYm1kMGIyNXhRR052Y25KbGFXOXpMbU52YlM1aWNpSXNJblYwYVNJNklpMURaa1J1Y2tscE1FVXRMVXRYVWtGaVlVSXhRVUVpTENKMlpYSWlPaUl4TGpBaUxDSjNhV1J6SWpwYkltSTNPV1ppWmpSa0xUTmxaamt0TkRZNE9TMDRNVFF6TFRjMllqRTVOR1U0TlRVd09TSmRMQ0o0YlhOZllXTjBYMlpqZENJNklqVWdNeUlzSW5odGMxOWhkV1JmWjNWcFpDSTZJakF3TURBd01EQXlMVEF3TURBdE1HWm1NUzFqWlRBd0xUQXdNREF3TURBd01EQXdNQ0lzSW5odGMxOWpZeUk2V3lKRFVERWlYU3dpZUcxelgyWjBaQ0k2SWxGTGJXTmlTbTVoTWswelRWbHNhRU54UzJKRmRHcEplSGhGWW10dFdWbG5aa2hhWDJSWGNXcG9RMEZDWkZoT00xcFlUakJOZVRGcll6SXhlaUlzSW5odGMxOXBaSEpsYkNJNklqRWdNVFFpTENKNGJYTmZjM050SWpvaU1TSXNJbmh0YzE5emRXSmZabU4wSWpvaU5DQXpJaXdpZUcxelgzUnVkRjltWTNRaU9pSXpJRElpZlEuR19kVExtYk1iQ0lvR1VqVlZZYmt0M00tMTJEdEdzM2JFTmI1a3l6ajJqQldiRllpNXNNLVl3dEZqdFZ5VlRKbzFTLS04RTFHRWpmUWw4YUx2UDBpN0J5eUtQNFdHaHlsSVpwZFhQQ3g0S2Mwd1I3aUxoekxERjBGZ0VobnZDaklIQTZWWWRsY3RxUXlYSVZoMDRUSFBOd2hNUjMzbWhIZVlBYk1IenUyREtXV1Y1MTdIUUppUTJNSTFfUTEzT0FSbUVldkhrbTJ4OEJvbU5iLWNPZmpNOGVzVFFxX180Vy1xdE1sVnpJVWpvdXcySWhEUVItODBxdEJKMllZdk9ENDkyNWI1aDl3NGk3QmJyYTVnQVlNLS1INjhYZGFlRXRzTmdTQWNST19UT1pRUzBNQ3ZsMVdGRmc5MDAwRmFnNWY5R3R1LWZrM2ZkUTlxYVBhWnZnZmNRIiwiZXBrIjoie1wia3R5XCI6XCJSU0FcIixcIm5cIjpcInVDSzl1WHNISk4yUkxHQ0FHTXg2Y1p3dzg0ZnFhWWE2TEpCdzVUSFVIanlaZHFaNC1HRGhkZG5jWThiRDhHdHhjYTFKS0U0QWVTMGdWQXh3X1JtN3pPWW1MYk04TmoyMUZBeXVrTjZwRkdGWjM4MVZTSXFDRjYwUG90ZU9sQzIxZWhLMEFlUEUwb3pSLVEwdTFEdXd4VWZaTmNsdi1NYWE1VmZXZGFoWFdNc204Q3hHck1uVk9NNlBpMm5tMVVpWkJvV1EtbXpJWF9yMjRHNWNFN2sxaFNQQTgwQ1BFMUwwNm9wNl9JcFZ2RkhLMEpWOVVkYl93MlF6bzlZZlpWVk10WjR2SnBFS01oZG9iOGRwNmVlRUh1bnVwT0FBUHJBY01yRmdfU2NKQjZwTndGRE41UkdSUFVrM051SEo4LUE1eTJZcERDUjFqNDdVRWstZXVGdjZfUVwiLFwiZVwiOlwiQVFBQlwiLFwiYWxnXCI6XCJSUzI1NlwiLFwiZXhwXCI6XCIxNzU5ODcyMzY0XCIsXCJleHBfZGlmZlwiOlwiODY0MDBcIixcImtpZFwiOlwiaHREQXd4aGlwTzBwWWs3YzVfRTVUSURVai00XCJ9LmlScXRUOFBZbzRTZE0vQlo2LzExd1NQTHMvcTk4ZlpzK3kwS2wyS1FLR2N2ZHhHR3p5SU0yZC9iSllPU0dWWVJnZUZpdzVKRXI2Y0Z5dFNTOUt6Wm40N2VLazNDcEhQMG9tOTg1RU0rVXdqeWtlQ3dEQ0RXWG1IOXVES2kzbmgrZU1mZjRUUUZyU0NmcGhkSjNybXdjUDJZV29zbTZrTUNrcVlhQUpjK1B1Q1orU2YyVFJpU1RmT2phZHl4bkZOeHJTYzJ1enRoQ0ZPY0JRUi93dUgxekNQclBUdGtjRGxHSDFiZVdBYkEwK0lnRGFJRzVxb3VPcW5YMWhSQjhCM0pPeEhQZCtSeTc2V2E5OThIeE1CM2oyYllmZ1pDNEhQZ0d2M01tZFYwSnRsQTdSVkRFVUZGMGhCTVI3WXlTRWVwL1NwWEo5ZlUyME5aTGRMMnF0V0hhZz09IiwibmJmIjoxNzU5NzgyODczLCJleHAiOjE3NTk3ODMxNzMsImlzcyI6Imh0dHBzOi8vc3Vic3RyYXRlLm9mZmljZS5jb20vc3RzLyIsImF1ZCI6Imh0dHBzOi8vb3V0bG9vay5vZmZpY2UuY29tIiwic3NlYyI6IkU3aVRHamxaakVQMDBOVEEiLCJlc3NlYyI6ImFydGlmYWN0LWF1dG8tcHJvZHxNMzY1MjAyNS0wOC0yM1QyMjoxNDo0Ni44ODg1NzI0WnxVVi9IYzN1aEVTVjYxdiJ9.LhimfT-05C6J-WWa4QyhdWhDoyBNeDg1Nidsk-dWEkn5TUU17MZgi4R8DMVeev9uq9_8Wkp8TCLEfOnGdoP2ZimeaHHgmerlS9jNpBxLf6bFraf4AGbU4oViR3usVWLAajPePI_EIPTKm9bKYKzXEv-70qUKbdEXbVEgmqmPp05RDsFClmVLzvjm1f20KFWgELXU2zVjaI1CV9SkfVfHcBSaHON5Rjq38BoePi0Z_5-No_DwJINbnYzcJsJymVUVC1NiWppcvzR_vwRomozWHsfTNV3pPdu2uUKSmTtF6r_kZM_PQbAuGrvJso1IqGYJmevBCvA7AUEV3gEjCpoK6A&amp;X-OWA-CANARY=X-OWA-CANARY_cookie_is_null_or_empty&amp;owa=outlook.office.com&amp;scriptVer=20250926009.05&amp;clientId=055DC41733CF4C0FA63B6F07C6AC5B3E&amp;animation=tr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4767385" y="2113516"/>
            <a:ext cx="3118422" cy="1779843"/>
          </a:xfrm>
          <a:prstGeom prst="ellipse">
            <a:avLst/>
          </a:prstGeom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Única devolução: Guarda-chuva. 100%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5868" y="1961802"/>
            <a:ext cx="880928" cy="446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85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C7928"/>
            </a:gs>
            <a:gs pos="0">
              <a:schemeClr val="bg2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B103D6-7D2A-AE1F-CA2C-C10FF78BE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6904" y="2227590"/>
            <a:ext cx="8586676" cy="2303329"/>
          </a:xfrm>
        </p:spPr>
        <p:txBody>
          <a:bodyPr anchor="b">
            <a:normAutofit/>
          </a:bodyPr>
          <a:lstStyle/>
          <a:p>
            <a:r>
              <a:rPr lang="en-US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Observatório</a:t>
            </a:r>
            <a:r>
              <a:rPr lang="en-US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das </a:t>
            </a:r>
            <a:r>
              <a:rPr lang="en-US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contratações</a:t>
            </a:r>
            <a:r>
              <a:rPr lang="en-US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283E766-367C-7ADA-0E5C-EDEDBF6B4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6904" y="4143630"/>
            <a:ext cx="8229593" cy="1235761"/>
          </a:xfrm>
        </p:spPr>
        <p:txBody>
          <a:bodyPr>
            <a:normAutofit/>
          </a:bodyPr>
          <a:lstStyle/>
          <a:p>
            <a:pPr algn="ctr"/>
            <a:r>
              <a:rPr lang="pt-B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em ação: reduzindo devoluções e elevando homologações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6" y="249270"/>
            <a:ext cx="1854901" cy="185490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44489"/>
            <a:ext cx="1429180" cy="10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C7928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98762" y="1216224"/>
            <a:ext cx="8901202" cy="553998"/>
          </a:xfrm>
          <a:prstGeom prst="rect">
            <a:avLst/>
          </a:prstGeom>
          <a:gradFill>
            <a:gsLst>
              <a:gs pos="100000">
                <a:schemeClr val="tx1"/>
              </a:gs>
              <a:gs pos="0">
                <a:schemeClr val="accent2"/>
              </a:gs>
            </a:gsLst>
            <a:lin ang="8100000" scaled="1"/>
          </a:gradFill>
        </p:spPr>
        <p:txBody>
          <a:bodyPr wrap="square">
            <a:spAutoFit/>
          </a:bodyPr>
          <a:lstStyle/>
          <a:p>
            <a:pPr fontAlgn="base"/>
            <a:r>
              <a:rPr lang="pt-BR" sz="2000" dirty="0" smtClean="0">
                <a:solidFill>
                  <a:srgbClr val="002060"/>
                </a:solidFill>
              </a:rPr>
              <a:t>Motivo das Devoluções da Licitação SE/PR</a:t>
            </a:r>
          </a:p>
          <a:p>
            <a:pPr fontAlgn="base"/>
            <a:endParaRPr lang="pt-BR" sz="1000" dirty="0">
              <a:solidFill>
                <a:srgbClr val="002060"/>
              </a:solidFill>
            </a:endParaRPr>
          </a:p>
        </p:txBody>
      </p:sp>
      <p:sp>
        <p:nvSpPr>
          <p:cNvPr id="4" name="AutoShape 2" descr="Gráfico de Barras com Gradi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Gráfico de Barras com Gradien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200" y="2538590"/>
            <a:ext cx="8597805" cy="342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59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4">
                <a:lumMod val="40000"/>
                <a:lumOff val="60000"/>
              </a:schemeClr>
            </a:gs>
            <a:gs pos="21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6283E766-367C-7ADA-0E5C-EDEDBF6B4317}"/>
              </a:ext>
            </a:extLst>
          </p:cNvPr>
          <p:cNvSpPr txBox="1">
            <a:spLocks/>
          </p:cNvSpPr>
          <p:nvPr/>
        </p:nvSpPr>
        <p:spPr>
          <a:xfrm>
            <a:off x="9073142" y="2300749"/>
            <a:ext cx="2893624" cy="4048589"/>
          </a:xfrm>
          <a:prstGeom prst="rect">
            <a:avLst/>
          </a:prstGeo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0">
                <a:schemeClr val="accent2"/>
              </a:gs>
            </a:gsLst>
            <a:lin ang="2700000" scaled="1"/>
          </a:gra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74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pt-BR" sz="2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 5 APRENDIZADOS DO DIAGNÓSTICO</a:t>
            </a:r>
            <a:endParaRPr lang="pt-BR" sz="2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934066" y="137653"/>
            <a:ext cx="8013290" cy="6499122"/>
          </a:xfrm>
        </p:spPr>
        <p:txBody>
          <a:bodyPr>
            <a:noAutofit/>
          </a:bodyPr>
          <a:lstStyle/>
          <a:p>
            <a:pPr fontAlgn="base"/>
            <a:r>
              <a:rPr lang="pt-BR" sz="1500" b="1" dirty="0"/>
              <a:t>Obras em Andamento (43,8%) e Execução Indireta de Serviços – Logística (50%)</a:t>
            </a: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Soluções: Pesquisa estruturada com o mercado para calibrar escopo e condições; avaliar fatiamento/ajuste de lotes e critérios de habilitação; ativar Consultoria Proativa/Expressa via Help Desk (formulários indicados</a:t>
            </a:r>
            <a:r>
              <a:rPr lang="pt-BR" sz="1400" dirty="0" smtClean="0"/>
              <a:t>).</a:t>
            </a:r>
          </a:p>
          <a:p>
            <a:pPr fontAlgn="base"/>
            <a:endParaRPr lang="pt-BR" sz="1000" dirty="0"/>
          </a:p>
          <a:p>
            <a:pPr fontAlgn="base"/>
            <a:r>
              <a:rPr lang="pt-BR" sz="1500" b="1" dirty="0"/>
              <a:t>Móveis e Utensílios (19%) e Máquinas e Equipamentos (14%) – volume relevante com </a:t>
            </a:r>
            <a:r>
              <a:rPr lang="pt-BR" sz="1500" b="1" dirty="0" smtClean="0"/>
              <a:t>insucessos                                                                                                                   </a:t>
            </a:r>
            <a:r>
              <a:rPr lang="pt-BR" sz="1400" dirty="0" smtClean="0"/>
              <a:t>Soluções</a:t>
            </a:r>
            <a:r>
              <a:rPr lang="pt-BR" sz="1400" dirty="0"/>
              <a:t>: fortalecer uso do PCON/Catálogos (form. 09.44) para padronizar descrições e especificações; prospecção de fornecedores e pesquisa de preços proativa (form. 09.79) para ampliar competição; </a:t>
            </a:r>
            <a:r>
              <a:rPr lang="pt-BR" sz="1400" dirty="0" err="1"/>
              <a:t>check</a:t>
            </a:r>
            <a:r>
              <a:rPr lang="pt-BR" sz="1400" dirty="0"/>
              <a:t> de compatibilização técnica antes do </a:t>
            </a:r>
            <a:r>
              <a:rPr lang="pt-BR" sz="1400" dirty="0" smtClean="0"/>
              <a:t>protocolo.</a:t>
            </a:r>
            <a:endParaRPr lang="pt-BR" sz="1400" dirty="0"/>
          </a:p>
          <a:p>
            <a:pPr fontAlgn="base"/>
            <a:endParaRPr lang="pt-BR" sz="1000" dirty="0"/>
          </a:p>
          <a:p>
            <a:pPr fontAlgn="base"/>
            <a:r>
              <a:rPr lang="pt-BR" sz="1500" b="1" dirty="0"/>
              <a:t>Devoluções concentradas em “Serviços sem cessão” (80%) e em “Aquisições” (60</a:t>
            </a:r>
            <a:r>
              <a:rPr lang="pt-BR" sz="1500" b="1" dirty="0" smtClean="0"/>
              <a:t>%)   </a:t>
            </a:r>
            <a:r>
              <a:rPr lang="pt-BR" sz="1400" b="1" dirty="0"/>
              <a:t/>
            </a:r>
            <a:br>
              <a:rPr lang="pt-BR" sz="1400" b="1" dirty="0"/>
            </a:br>
            <a:r>
              <a:rPr lang="pt-BR" sz="1400" dirty="0"/>
              <a:t>Soluções: implantar </a:t>
            </a:r>
            <a:r>
              <a:rPr lang="pt-BR" sz="1400" dirty="0" err="1"/>
              <a:t>checklist</a:t>
            </a:r>
            <a:r>
              <a:rPr lang="pt-BR" sz="1400" dirty="0"/>
              <a:t> inteligente por tipo de compra; </a:t>
            </a:r>
            <a:r>
              <a:rPr lang="pt-BR" sz="1400" dirty="0" err="1"/>
              <a:t>pré</a:t>
            </a:r>
            <a:r>
              <a:rPr lang="pt-BR" sz="1400" dirty="0"/>
              <a:t>‑checagem obrigatória (esteira de qualidade) antes do envio ao DELIC; matriz de risco adequada ao objeto; reforçar modelos padronizados por família de itens/serviços</a:t>
            </a:r>
            <a:r>
              <a:rPr lang="pt-BR" sz="1400" dirty="0" smtClean="0"/>
              <a:t>.</a:t>
            </a:r>
          </a:p>
          <a:p>
            <a:pPr fontAlgn="base"/>
            <a:endParaRPr lang="pt-BR" sz="1000" dirty="0"/>
          </a:p>
          <a:p>
            <a:pPr fontAlgn="base"/>
            <a:r>
              <a:rPr lang="pt-BR" sz="1500" b="1" dirty="0"/>
              <a:t>Causa‑raiz das devoluções:</a:t>
            </a:r>
            <a:r>
              <a:rPr lang="pt-BR" sz="1500" dirty="0"/>
              <a:t> </a:t>
            </a:r>
            <a:r>
              <a:rPr lang="pt-BR" sz="1400" dirty="0"/>
              <a:t>PGCON/TSC e informações conflitantes (37,5% / 31,7% / 30,7</a:t>
            </a:r>
            <a:r>
              <a:rPr lang="pt-BR" sz="1400" dirty="0" smtClean="0"/>
              <a:t>%).                                                                                                                              Soluções</a:t>
            </a:r>
            <a:r>
              <a:rPr lang="pt-BR" sz="1400" dirty="0"/>
              <a:t>: </a:t>
            </a:r>
            <a:r>
              <a:rPr lang="pt-BR" sz="1400" dirty="0" err="1"/>
              <a:t>Checklist</a:t>
            </a:r>
            <a:r>
              <a:rPr lang="pt-BR" sz="1400" dirty="0"/>
              <a:t> inteligente do TSC com validação cruzada PGCON×ETP×DT; uso da IA para verificar incongruências/incompatibilidades; ativar Consultoria Proativa/Expressa via Help Desk (formulários indicados</a:t>
            </a:r>
            <a:r>
              <a:rPr lang="pt-BR" sz="1400" dirty="0" smtClean="0"/>
              <a:t>). </a:t>
            </a:r>
          </a:p>
          <a:p>
            <a:pPr fontAlgn="base"/>
            <a:endParaRPr lang="pt-BR" sz="1000" dirty="0"/>
          </a:p>
          <a:p>
            <a:pPr fontAlgn="base"/>
            <a:r>
              <a:rPr lang="pt-BR" sz="1500" b="1" dirty="0"/>
              <a:t>Alienações com sucesso elevado e fracassos </a:t>
            </a:r>
            <a:r>
              <a:rPr lang="pt-BR" sz="1500" b="1" dirty="0" smtClean="0"/>
              <a:t>pontuais                                     </a:t>
            </a:r>
            <a:r>
              <a:rPr lang="pt-BR" sz="1400" dirty="0" smtClean="0"/>
              <a:t>Soluções</a:t>
            </a:r>
            <a:r>
              <a:rPr lang="pt-BR" sz="1400" dirty="0"/>
              <a:t>: quando ocorrerem, ajustar requisitos mínimos, estratégia de divulgação e data </a:t>
            </a:r>
            <a:r>
              <a:rPr lang="pt-BR" sz="1400" dirty="0" err="1"/>
              <a:t>room</a:t>
            </a:r>
            <a:r>
              <a:rPr lang="pt-BR" sz="1400" dirty="0"/>
              <a:t> para mitigar desertos/fracassos</a:t>
            </a:r>
          </a:p>
          <a:p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12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FB72F8-363B-C79E-8471-A22086041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836955"/>
            <a:ext cx="6871062" cy="4649446"/>
          </a:xfrm>
        </p:spPr>
        <p:txBody>
          <a:bodyPr anchor="b">
            <a:normAutofit/>
          </a:bodyPr>
          <a:lstStyle/>
          <a:p>
            <a:r>
              <a:rPr lang="en-US" sz="4800" dirty="0" err="1" smtClean="0"/>
              <a:t>Pergunte</a:t>
            </a:r>
            <a:r>
              <a:rPr lang="en-US" sz="4800" dirty="0" smtClean="0"/>
              <a:t> no </a:t>
            </a:r>
            <a:r>
              <a:rPr lang="en-US" sz="4800" i="1" dirty="0" smtClean="0"/>
              <a:t>chat</a:t>
            </a:r>
            <a:r>
              <a:rPr lang="en-US" sz="4800" dirty="0" smtClean="0"/>
              <a:t>!</a:t>
            </a:r>
            <a:endParaRPr lang="en-US" sz="4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7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50000"/>
                <a:lumOff val="50000"/>
              </a:schemeClr>
            </a:gs>
            <a:gs pos="0">
              <a:schemeClr val="accent5">
                <a:lumMod val="40000"/>
                <a:lumOff val="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FB72F8-363B-C79E-8471-A22086041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836955"/>
            <a:ext cx="6871062" cy="4649446"/>
          </a:xfrm>
        </p:spPr>
        <p:txBody>
          <a:bodyPr anchor="b">
            <a:normAutofit/>
          </a:bodyPr>
          <a:lstStyle/>
          <a:p>
            <a:r>
              <a:rPr lang="en-US" sz="4800" dirty="0" smtClean="0"/>
              <a:t>CATÁLOGO DE SOLUÇÕES DO DELIC</a:t>
            </a:r>
            <a:endParaRPr lang="en-US" sz="4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46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FB72F8-363B-C79E-8471-A22086041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836955"/>
            <a:ext cx="6871062" cy="4649446"/>
          </a:xfrm>
        </p:spPr>
        <p:txBody>
          <a:bodyPr anchor="b">
            <a:normAutofit/>
          </a:bodyPr>
          <a:lstStyle/>
          <a:p>
            <a:r>
              <a:rPr lang="en-US" sz="4800" dirty="0" err="1" smtClean="0"/>
              <a:t>Consultoria</a:t>
            </a:r>
            <a:r>
              <a:rPr lang="en-US" sz="4800" dirty="0" smtClean="0"/>
              <a:t> </a:t>
            </a:r>
            <a:r>
              <a:rPr lang="en-US" sz="4800" dirty="0" err="1" smtClean="0"/>
              <a:t>proativa</a:t>
            </a:r>
            <a:endParaRPr lang="en-US" sz="4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1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923293-8D12-3795-637C-9AD8B758C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731520"/>
            <a:ext cx="3884023" cy="201168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CONSULTORIA PROATIVA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8CA5167-CE8D-D860-4744-B9D846659047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=""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607571" y="1006823"/>
            <a:ext cx="5920354" cy="5171831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Tx/>
              <a:buChar char="-"/>
            </a:pPr>
            <a:r>
              <a:rPr lang="pt-BR" sz="1800" dirty="0">
                <a:latin typeface="Trebuchet MS"/>
                <a:cs typeface="Calibri"/>
              </a:rPr>
              <a:t>Apoio desde a origem da demanda</a:t>
            </a:r>
          </a:p>
          <a:p>
            <a:pPr marL="342900" indent="-342900" algn="just">
              <a:buFontTx/>
              <a:buChar char="-"/>
            </a:pPr>
            <a:r>
              <a:rPr lang="pt-BR" sz="1800" dirty="0">
                <a:latin typeface="Trebuchet MS"/>
                <a:cs typeface="Calibri"/>
              </a:rPr>
              <a:t>Identificar necessidades e propor soluções </a:t>
            </a:r>
          </a:p>
          <a:p>
            <a:pPr marL="342900" indent="-342900" algn="just">
              <a:buFontTx/>
              <a:buChar char="-"/>
            </a:pPr>
            <a:r>
              <a:rPr lang="pt-BR" sz="1800" dirty="0">
                <a:latin typeface="Trebuchet MS"/>
                <a:cs typeface="Calibri"/>
              </a:rPr>
              <a:t>Condução clara, colaborativa e estratégica do processo de contratação</a:t>
            </a:r>
          </a:p>
          <a:p>
            <a:pPr algn="just"/>
            <a:endParaRPr lang="pt-BR" sz="1800" b="1" dirty="0">
              <a:latin typeface="Trebuchet MS"/>
              <a:cs typeface="Calibri"/>
            </a:endParaRPr>
          </a:p>
          <a:p>
            <a:pPr algn="just"/>
            <a:r>
              <a:rPr lang="pt-BR" sz="2000" b="1" dirty="0">
                <a:latin typeface="Trebuchet MS"/>
                <a:cs typeface="Calibri"/>
              </a:rPr>
              <a:t>Quando aplicar? </a:t>
            </a:r>
          </a:p>
          <a:p>
            <a:pPr marL="342900" indent="-342900" algn="just">
              <a:buFontTx/>
              <a:buChar char="-"/>
            </a:pPr>
            <a:r>
              <a:rPr lang="pt-BR" sz="1800" dirty="0">
                <a:latin typeface="Trebuchet MS"/>
                <a:cs typeface="Calibri"/>
              </a:rPr>
              <a:t>Objeto inédito ou estratégico</a:t>
            </a:r>
          </a:p>
          <a:p>
            <a:pPr marL="342900" indent="-342900" algn="just">
              <a:buFontTx/>
              <a:buChar char="-"/>
            </a:pPr>
            <a:r>
              <a:rPr lang="pt-BR" sz="1800" dirty="0">
                <a:latin typeface="Trebuchet MS"/>
                <a:cs typeface="Calibri"/>
              </a:rPr>
              <a:t>Formulários padronizados não atendem à demanda</a:t>
            </a:r>
          </a:p>
          <a:p>
            <a:pPr marL="342900" indent="-342900" algn="just">
              <a:buFontTx/>
              <a:buChar char="-"/>
            </a:pPr>
            <a:r>
              <a:rPr lang="pt-BR" sz="1800" dirty="0">
                <a:latin typeface="Trebuchet MS"/>
                <a:cs typeface="Calibri"/>
              </a:rPr>
              <a:t>Requisitante com pouca experiência, precisa de apoio</a:t>
            </a:r>
          </a:p>
          <a:p>
            <a:pPr lvl="1"/>
            <a:endParaRPr lang="pt-BR" sz="1800" b="1" dirty="0">
              <a:latin typeface="Trebuchet MS"/>
              <a:cs typeface="Calibri"/>
            </a:endParaRPr>
          </a:p>
          <a:p>
            <a:r>
              <a:rPr lang="pt-BR" sz="2000" b="1" dirty="0">
                <a:latin typeface="Trebuchet MS"/>
                <a:cs typeface="Calibri"/>
              </a:rPr>
              <a:t>Importância estratégica</a:t>
            </a:r>
          </a:p>
          <a:p>
            <a:pPr marL="342900" indent="-342900">
              <a:buFontTx/>
              <a:buChar char="-"/>
            </a:pPr>
            <a:r>
              <a:rPr lang="pt-BR" sz="1800" dirty="0">
                <a:latin typeface="Trebuchet MS"/>
                <a:cs typeface="Calibri"/>
              </a:rPr>
              <a:t>Garantir o sucesso da contratação desde o início</a:t>
            </a:r>
          </a:p>
          <a:p>
            <a:pPr marL="342900" indent="-342900">
              <a:buFontTx/>
              <a:buChar char="-"/>
            </a:pPr>
            <a:r>
              <a:rPr lang="pt-BR" sz="1800" dirty="0">
                <a:latin typeface="Trebuchet MS"/>
                <a:cs typeface="Calibri"/>
              </a:rPr>
              <a:t>Promover maior planejamento e eficiência </a:t>
            </a:r>
          </a:p>
          <a:p>
            <a:pPr marL="342900" indent="-342900">
              <a:buFontTx/>
              <a:buChar char="-"/>
            </a:pPr>
            <a:r>
              <a:rPr lang="pt-BR" sz="1800" dirty="0">
                <a:latin typeface="Trebuchet MS"/>
                <a:cs typeface="Calibri"/>
              </a:rPr>
              <a:t>Reduzir riscos e retrabalho</a:t>
            </a:r>
          </a:p>
          <a:p>
            <a:pPr marL="342900" indent="-342900">
              <a:buFontTx/>
              <a:buChar char="-"/>
            </a:pPr>
            <a:r>
              <a:rPr lang="pt-BR" sz="1800" dirty="0">
                <a:latin typeface="Trebuchet MS"/>
                <a:cs typeface="Calibri"/>
              </a:rPr>
              <a:t>Gerar resultados consistentes e sustentáveis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rcRect t="16021" b="1602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38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9837" b="9837"/>
          <a:stretch>
            <a:fillRect/>
          </a:stretch>
        </p:blipFill>
        <p:spPr>
          <a:xfrm>
            <a:off x="441089" y="414963"/>
            <a:ext cx="4453128" cy="59607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ED8184-D810-2F77-5F5B-4A49DE147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26" y="301752"/>
            <a:ext cx="4663440" cy="1447800"/>
          </a:xfrm>
        </p:spPr>
        <p:txBody>
          <a:bodyPr anchor="b">
            <a:normAutofit/>
          </a:bodyPr>
          <a:lstStyle/>
          <a:p>
            <a:r>
              <a:rPr lang="en-US" sz="3600" dirty="0" err="1" smtClean="0"/>
              <a:t>Consultoria</a:t>
            </a:r>
            <a:r>
              <a:rPr lang="en-US" sz="3600" dirty="0" smtClean="0"/>
              <a:t> </a:t>
            </a:r>
            <a:r>
              <a:rPr lang="en-US" sz="3600" dirty="0" err="1" smtClean="0"/>
              <a:t>proativa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BEE2AE7-7307-1D02-74EF-FB4379BF2B0F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=""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997626" y="2351605"/>
            <a:ext cx="5680253" cy="409326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pt-BR" sz="1700" b="1" dirty="0">
                <a:latin typeface="Trebuchet MS"/>
                <a:cs typeface="Calibri"/>
              </a:rPr>
              <a:t>Como iniciar?</a:t>
            </a:r>
          </a:p>
          <a:p>
            <a:pPr algn="just">
              <a:lnSpc>
                <a:spcPct val="80000"/>
              </a:lnSpc>
            </a:pPr>
            <a:r>
              <a:rPr lang="pt-BR" sz="1700" dirty="0">
                <a:latin typeface="Trebuchet MS"/>
                <a:cs typeface="Calibri"/>
              </a:rPr>
              <a:t>Área de instrução: Análise do PGCON</a:t>
            </a:r>
          </a:p>
          <a:p>
            <a:pPr algn="just">
              <a:lnSpc>
                <a:spcPct val="80000"/>
              </a:lnSpc>
            </a:pPr>
            <a:r>
              <a:rPr lang="pt-BR" sz="1700" dirty="0">
                <a:latin typeface="Trebuchet MS"/>
                <a:cs typeface="Calibri"/>
              </a:rPr>
              <a:t>Requisitante: Help Desk – formulário 9.45</a:t>
            </a:r>
          </a:p>
          <a:p>
            <a:pPr algn="just">
              <a:lnSpc>
                <a:spcPct val="80000"/>
              </a:lnSpc>
            </a:pPr>
            <a:endParaRPr lang="pt-BR" sz="1700" dirty="0">
              <a:latin typeface="Trebuchet MS"/>
              <a:cs typeface="Calibri"/>
            </a:endParaRPr>
          </a:p>
          <a:p>
            <a:pPr algn="just">
              <a:lnSpc>
                <a:spcPct val="80000"/>
              </a:lnSpc>
            </a:pPr>
            <a:r>
              <a:rPr lang="pt-BR" sz="1700" b="1" dirty="0" smtClean="0">
                <a:latin typeface="Trebuchet MS"/>
                <a:cs typeface="Calibri"/>
              </a:rPr>
              <a:t>Objetivo</a:t>
            </a:r>
            <a:r>
              <a:rPr lang="pt-BR" sz="1700" b="1" dirty="0">
                <a:latin typeface="Trebuchet MS"/>
                <a:cs typeface="Calibri"/>
              </a:rPr>
              <a:t>:</a:t>
            </a:r>
            <a:r>
              <a:rPr lang="pt-BR" sz="1700" dirty="0">
                <a:latin typeface="Trebuchet MS"/>
                <a:cs typeface="Calibri"/>
              </a:rPr>
              <a:t> Fortalecer o processo desde a origem, aumentando as chances de êxito</a:t>
            </a:r>
          </a:p>
          <a:p>
            <a:pPr algn="just">
              <a:lnSpc>
                <a:spcPct val="80000"/>
              </a:lnSpc>
            </a:pPr>
            <a:endParaRPr lang="pt-BR" sz="1700" dirty="0">
              <a:latin typeface="Trebuchet MS"/>
              <a:cs typeface="Calibri"/>
            </a:endParaRPr>
          </a:p>
          <a:p>
            <a:pPr algn="just">
              <a:lnSpc>
                <a:spcPct val="80000"/>
              </a:lnSpc>
            </a:pPr>
            <a:r>
              <a:rPr lang="pt-BR" sz="1700" b="1" dirty="0" smtClean="0">
                <a:latin typeface="Trebuchet MS"/>
                <a:cs typeface="Calibri"/>
              </a:rPr>
              <a:t>Metodologia</a:t>
            </a:r>
            <a:r>
              <a:rPr lang="pt-BR" sz="1700" dirty="0">
                <a:latin typeface="Trebuchet MS"/>
                <a:cs typeface="Calibri"/>
              </a:rPr>
              <a:t>: 3 </a:t>
            </a:r>
            <a:r>
              <a:rPr lang="pt-BR" sz="1700" dirty="0" err="1">
                <a:latin typeface="Trebuchet MS"/>
                <a:cs typeface="Calibri"/>
              </a:rPr>
              <a:t>sprints</a:t>
            </a:r>
            <a:r>
              <a:rPr lang="pt-BR" sz="1700" dirty="0">
                <a:latin typeface="Trebuchet MS"/>
                <a:cs typeface="Calibri"/>
              </a:rPr>
              <a:t>: diagnóstico, prospecção e revisão de documentos</a:t>
            </a:r>
          </a:p>
          <a:p>
            <a:pPr algn="just">
              <a:lnSpc>
                <a:spcPct val="80000"/>
              </a:lnSpc>
            </a:pPr>
            <a:endParaRPr lang="pt-BR" sz="1700" dirty="0">
              <a:latin typeface="Trebuchet MS"/>
              <a:cs typeface="Calibri"/>
            </a:endParaRPr>
          </a:p>
          <a:p>
            <a:pPr algn="just">
              <a:lnSpc>
                <a:spcPct val="80000"/>
              </a:lnSpc>
            </a:pPr>
            <a:r>
              <a:rPr lang="pt-BR" sz="1700" b="1" dirty="0">
                <a:latin typeface="Trebuchet MS"/>
                <a:cs typeface="Calibri"/>
              </a:rPr>
              <a:t>Foco:</a:t>
            </a:r>
            <a:r>
              <a:rPr lang="pt-BR" sz="1700" dirty="0">
                <a:latin typeface="Trebuchet MS"/>
                <a:cs typeface="Calibri"/>
              </a:rPr>
              <a:t> Prevenção — evitar falhas antes que ocorram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22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A90D24-037E-A591-CC2B-F3149A435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061" y="831272"/>
            <a:ext cx="9060487" cy="631767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Consultoria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expressa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BEBCB0F2-EC48-4848-A94A-EB716F15D70F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58024278"/>
              </p:ext>
              <p:ext uri="{E7BDC344-281C-4309-B0C6-D0EE65EED2A8}">
                <p202:designPr xmlns=""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1523999" y="1865429"/>
          <a:ext cx="10057019" cy="4491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93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A90D24-037E-A591-CC2B-F3149A435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1097280"/>
            <a:ext cx="8691715" cy="586005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Consultoria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NA CONTRATAÇÃO DIRETA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BEBCB0F2-EC48-4848-A94A-EB716F15D70F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E7BDC344-281C-4309-B0C6-D0EE65EED2A8}">
                <p202:designPr xmlns=""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1523999" y="1865429"/>
          <a:ext cx="10057019" cy="4491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47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FB72F8-363B-C79E-8471-A22086041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836955"/>
            <a:ext cx="6871062" cy="4649446"/>
          </a:xfrm>
        </p:spPr>
        <p:txBody>
          <a:bodyPr anchor="b">
            <a:normAutofit/>
          </a:bodyPr>
          <a:lstStyle/>
          <a:p>
            <a:r>
              <a:rPr lang="en-US" sz="4800" dirty="0" err="1" smtClean="0"/>
              <a:t>Pesquisa</a:t>
            </a:r>
            <a:r>
              <a:rPr lang="en-US" sz="4800" dirty="0" smtClean="0"/>
              <a:t>  de Mercado </a:t>
            </a:r>
            <a:r>
              <a:rPr lang="en-US" sz="4800" dirty="0" err="1" smtClean="0"/>
              <a:t>proativa</a:t>
            </a:r>
            <a:endParaRPr lang="en-US" sz="4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4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C7928"/>
            </a:gs>
            <a:gs pos="0">
              <a:schemeClr val="bg2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283E766-367C-7ADA-0E5C-EDEDBF6B4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399" y="616347"/>
            <a:ext cx="9649097" cy="1276792"/>
          </a:xfrm>
          <a:gradFill>
            <a:gsLst>
              <a:gs pos="100000">
                <a:srgbClr val="FFC1E0"/>
              </a:gs>
              <a:gs pos="0">
                <a:schemeClr val="bg2">
                  <a:lumMod val="50000"/>
                </a:scheme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en-US" sz="3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Superintendência</a:t>
            </a:r>
            <a:r>
              <a:rPr lang="en-US" sz="3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Estadual</a:t>
            </a:r>
            <a:r>
              <a:rPr lang="en-US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en-US" sz="3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Paraná – </a:t>
            </a:r>
            <a:r>
              <a:rPr lang="en-US" sz="3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SE/PR</a:t>
            </a:r>
          </a:p>
          <a:p>
            <a:r>
              <a:rPr lang="en-US" sz="3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Licitações</a:t>
            </a:r>
            <a:r>
              <a:rPr lang="en-US" sz="3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3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Contratações</a:t>
            </a:r>
            <a:r>
              <a:rPr lang="en-US" sz="3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Diretas</a:t>
            </a:r>
            <a:endParaRPr lang="en-US" sz="30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6283E766-367C-7ADA-0E5C-EDEDBF6B4317}"/>
              </a:ext>
            </a:extLst>
          </p:cNvPr>
          <p:cNvSpPr txBox="1">
            <a:spLocks/>
          </p:cNvSpPr>
          <p:nvPr/>
        </p:nvSpPr>
        <p:spPr>
          <a:xfrm>
            <a:off x="5396869" y="2914200"/>
            <a:ext cx="8229593" cy="1441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 smtClean="0"/>
          </a:p>
          <a:p>
            <a:r>
              <a:rPr lang="pt-B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Período observado: Jan/24 a </a:t>
            </a:r>
            <a:r>
              <a:rPr lang="pt-BR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Ago</a:t>
            </a:r>
            <a:r>
              <a:rPr lang="pt-B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/25. </a:t>
            </a:r>
          </a:p>
          <a:p>
            <a:endParaRPr lang="pt-BR" dirty="0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6283E766-367C-7ADA-0E5C-EDEDBF6B4317}"/>
              </a:ext>
            </a:extLst>
          </p:cNvPr>
          <p:cNvSpPr txBox="1">
            <a:spLocks/>
          </p:cNvSpPr>
          <p:nvPr/>
        </p:nvSpPr>
        <p:spPr>
          <a:xfrm>
            <a:off x="5396870" y="3481370"/>
            <a:ext cx="8229593" cy="2527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dirty="0" smtClean="0"/>
          </a:p>
          <a:p>
            <a:r>
              <a:rPr lang="pt-B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Fontes: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Power BI </a:t>
            </a:r>
            <a:r>
              <a:rPr lang="pt-B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do Observatório das Contratações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Sistema Jornada</a:t>
            </a:r>
            <a:endParaRPr lang="pt-BR" sz="2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99" y="2964933"/>
            <a:ext cx="4690484" cy="27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923293-8D12-3795-637C-9AD8B758C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731520"/>
            <a:ext cx="3884023" cy="201168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PESQUISA DE MERCADO PROATIVA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  <p:pic>
        <p:nvPicPr>
          <p:cNvPr id="8" name="Espaço Reservado para Imagem 7"/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" r="4065"/>
          <a:stretch>
            <a:fillRect/>
          </a:stretch>
        </p:blipFill>
        <p:spPr/>
      </p:pic>
      <p:sp>
        <p:nvSpPr>
          <p:cNvPr id="7" name="Espaço Reservado para Conteúdo 6"/>
          <p:cNvSpPr txBox="1">
            <a:spLocks noGrp="1"/>
          </p:cNvSpPr>
          <p:nvPr>
            <p:ph sz="quarter" idx="14"/>
          </p:nvPr>
        </p:nvSpPr>
        <p:spPr>
          <a:xfrm>
            <a:off x="4615542" y="455868"/>
            <a:ext cx="6090572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dirty="0" smtClean="0"/>
              <a:t>Antecipação da Pesquisa de Mercado com base no PGCON;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dirty="0" smtClean="0"/>
              <a:t>Redução de até 12 dias úteis nas aquisições;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dirty="0"/>
              <a:t>Itens pesquisados: eletrodomésticos, mobiliários, equipamentos e insumos;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dirty="0" smtClean="0"/>
              <a:t>Repositório de preços acessível para as áreas requisitantes – Site DELIC;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dirty="0"/>
              <a:t>Formulário no </a:t>
            </a:r>
            <a:r>
              <a:rPr lang="pt-BR" sz="1800" dirty="0" err="1"/>
              <a:t>Remedy</a:t>
            </a:r>
            <a:r>
              <a:rPr lang="pt-BR" sz="1800" dirty="0"/>
              <a:t> para acesso </a:t>
            </a:r>
            <a:r>
              <a:rPr lang="pt-BR" sz="1800" dirty="0" smtClean="0"/>
              <a:t>simplificado – 09.79;</a:t>
            </a:r>
            <a:endParaRPr lang="pt-BR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dirty="0" smtClean="0"/>
              <a:t>Software em desenvolvimento para integrar preços à documentação - PCON.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6042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FB72F8-363B-C79E-8471-A22086041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836955"/>
            <a:ext cx="6871062" cy="4649446"/>
          </a:xfrm>
        </p:spPr>
        <p:txBody>
          <a:bodyPr anchor="b">
            <a:normAutofit/>
          </a:bodyPr>
          <a:lstStyle/>
          <a:p>
            <a:r>
              <a:rPr lang="en-US" sz="4800" dirty="0" err="1" smtClean="0"/>
              <a:t>Pesquisa</a:t>
            </a:r>
            <a:r>
              <a:rPr lang="en-US" sz="4800" dirty="0" smtClean="0"/>
              <a:t> </a:t>
            </a:r>
            <a:r>
              <a:rPr lang="en-US" sz="4800" dirty="0" err="1" smtClean="0"/>
              <a:t>estruturada</a:t>
            </a:r>
            <a:r>
              <a:rPr lang="en-US" sz="4800" dirty="0" smtClean="0"/>
              <a:t> com o Mercado </a:t>
            </a:r>
            <a:r>
              <a:rPr lang="en-US" sz="4800" dirty="0" err="1" smtClean="0"/>
              <a:t>fornecedor</a:t>
            </a:r>
            <a:endParaRPr lang="en-US" sz="4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1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923293-8D12-3795-637C-9AD8B758C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3233652" cy="2011680"/>
          </a:xfrm>
        </p:spPr>
        <p:txBody>
          <a:bodyPr anchor="t">
            <a:normAutofit/>
          </a:bodyPr>
          <a:lstStyle/>
          <a:p>
            <a:r>
              <a:rPr lang="en-US" sz="2800" dirty="0" err="1" smtClean="0"/>
              <a:t>Pesquisa</a:t>
            </a:r>
            <a:r>
              <a:rPr lang="en-US" sz="2800" dirty="0" smtClean="0"/>
              <a:t> </a:t>
            </a:r>
            <a:r>
              <a:rPr lang="en-US" sz="2800" dirty="0" err="1" smtClean="0"/>
              <a:t>estruturada</a:t>
            </a:r>
            <a:r>
              <a:rPr lang="en-US" sz="2800" dirty="0" smtClean="0"/>
              <a:t> COM O MERCADO FORNECEDOR</a:t>
            </a:r>
            <a:endParaRPr lang="en-US" sz="2800" dirty="0"/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sz="quarter" idx="19"/>
          </p:nvPr>
        </p:nvPicPr>
        <p:blipFill>
          <a:blip r:embed="rId4"/>
          <a:srcRect t="16021" b="1602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CA5167-CE8D-D860-4744-B9D846659047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 xmlns="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364181" y="748145"/>
            <a:ext cx="5920354" cy="517183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sz="2700" b="1" dirty="0" smtClean="0">
                <a:latin typeface="Trebuchet MS"/>
                <a:cs typeface="Calibri"/>
              </a:rPr>
              <a:t>Como foi estruturada?</a:t>
            </a:r>
            <a:endParaRPr lang="pt-BR" sz="2700" dirty="0" smtClean="0">
              <a:latin typeface="Trebuchet MS"/>
              <a:cs typeface="Calibri"/>
            </a:endParaRPr>
          </a:p>
          <a:p>
            <a:pPr algn="just"/>
            <a:r>
              <a:rPr lang="pt-BR" sz="1800" dirty="0" smtClean="0">
                <a:latin typeface="Trebuchet MS"/>
                <a:cs typeface="Calibri"/>
              </a:rPr>
              <a:t>- Levantamento de informações de janeiro/2024 a janeiro/2025, publicada em 16/5/2025 na Comunidade Suprimentos (Viva </a:t>
            </a:r>
            <a:r>
              <a:rPr lang="pt-BR" sz="1800" dirty="0" err="1" smtClean="0">
                <a:latin typeface="Trebuchet MS"/>
                <a:cs typeface="Calibri"/>
              </a:rPr>
              <a:t>Engage</a:t>
            </a:r>
            <a:r>
              <a:rPr lang="pt-BR" sz="1800" dirty="0" smtClean="0">
                <a:latin typeface="Trebuchet MS"/>
                <a:cs typeface="Calibri"/>
              </a:rPr>
              <a:t>).</a:t>
            </a:r>
            <a:endParaRPr lang="pt-BR" sz="1800" dirty="0">
              <a:latin typeface="Trebuchet MS"/>
              <a:cs typeface="Calibri"/>
            </a:endParaRPr>
          </a:p>
          <a:p>
            <a:pPr algn="just"/>
            <a:r>
              <a:rPr lang="pt-BR" sz="2700" b="1" dirty="0" smtClean="0">
                <a:latin typeface="Trebuchet MS"/>
                <a:cs typeface="Calibri"/>
              </a:rPr>
              <a:t>Qual é a abrangência?</a:t>
            </a:r>
            <a:r>
              <a:rPr lang="pt-BR" sz="2700" b="1" dirty="0">
                <a:latin typeface="Trebuchet MS"/>
                <a:cs typeface="Calibri"/>
              </a:rPr>
              <a:t> </a:t>
            </a:r>
          </a:p>
          <a:p>
            <a:pPr marL="342900" indent="-342900" algn="just">
              <a:buFontTx/>
              <a:buChar char="-"/>
            </a:pPr>
            <a:r>
              <a:rPr lang="pt-BR" sz="1800" dirty="0" smtClean="0">
                <a:latin typeface="Trebuchet MS"/>
                <a:cs typeface="Calibri"/>
              </a:rPr>
              <a:t>Todos os processos fracassados.</a:t>
            </a:r>
            <a:endParaRPr lang="pt-BR" sz="1800" dirty="0">
              <a:latin typeface="Trebuchet MS"/>
              <a:cs typeface="Calibri"/>
            </a:endParaRPr>
          </a:p>
          <a:p>
            <a:pPr algn="just"/>
            <a:r>
              <a:rPr lang="pt-BR" sz="2700" b="1" dirty="0" smtClean="0">
                <a:latin typeface="Trebuchet MS"/>
                <a:cs typeface="Calibri"/>
              </a:rPr>
              <a:t>Quais são os objetivos da pesquisa?</a:t>
            </a:r>
            <a:r>
              <a:rPr lang="pt-BR" sz="2700" b="1" dirty="0">
                <a:latin typeface="Trebuchet MS"/>
                <a:cs typeface="Calibri"/>
              </a:rPr>
              <a:t> </a:t>
            </a:r>
          </a:p>
          <a:p>
            <a:pPr lvl="1"/>
            <a:endParaRPr lang="pt-BR" sz="2000" b="1" dirty="0">
              <a:latin typeface="Trebuchet MS"/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pt-BR" sz="1800" dirty="0" smtClean="0">
                <a:latin typeface="Trebuchet MS"/>
                <a:cs typeface="Calibri"/>
              </a:rPr>
              <a:t>Obter informações detalhadas a respeito do desinteresse das licitante na contratação do objeto;</a:t>
            </a:r>
            <a:endParaRPr lang="pt-BR" sz="1800" dirty="0">
              <a:latin typeface="Trebuchet MS"/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pt-BR" sz="1800" dirty="0" smtClean="0">
                <a:latin typeface="Trebuchet MS"/>
                <a:cs typeface="Calibri"/>
              </a:rPr>
              <a:t>Dar subsídios para a áreas requisitantes identificarem possíveis melhorias e busca de soluções mais aderentes à realidade do mercado;</a:t>
            </a:r>
          </a:p>
          <a:p>
            <a:pPr marL="342900" indent="-342900">
              <a:buFontTx/>
              <a:buChar char="-"/>
            </a:pPr>
            <a:r>
              <a:rPr lang="pt-BR" sz="1800" dirty="0" smtClean="0">
                <a:latin typeface="Trebuchet MS"/>
                <a:cs typeface="Calibri"/>
              </a:rPr>
              <a:t>Mitigar os riscos de insucesso em novas tentativas da contratação do objeto.</a:t>
            </a:r>
            <a:endParaRPr lang="pt-BR" sz="1800" dirty="0">
              <a:latin typeface="Trebuchet MS"/>
              <a:cs typeface="Calibri"/>
            </a:endParaRPr>
          </a:p>
          <a:p>
            <a:pPr lvl="1"/>
            <a:endParaRPr lang="pt-BR" sz="2000" b="1" dirty="0">
              <a:latin typeface="Trebuchet MS"/>
              <a:cs typeface="Calibri"/>
            </a:endParaRPr>
          </a:p>
          <a:p>
            <a:r>
              <a:rPr lang="pt-BR" sz="2700" b="1" dirty="0" smtClean="0">
                <a:latin typeface="Trebuchet MS"/>
                <a:cs typeface="Calibri"/>
              </a:rPr>
              <a:t>Resultados esperados</a:t>
            </a:r>
            <a:endParaRPr lang="pt-BR" sz="2700" b="1" dirty="0">
              <a:latin typeface="Trebuchet MS"/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pt-BR" sz="1800" dirty="0" smtClean="0">
                <a:latin typeface="Trebuchet MS"/>
                <a:cs typeface="Calibri"/>
              </a:rPr>
              <a:t>Redução da assimetria de informações (observação: não afasta a necessidade de um bom planejamento).</a:t>
            </a:r>
            <a:endParaRPr lang="pt-BR" sz="1800" dirty="0">
              <a:latin typeface="Trebuchet MS"/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pt-BR" sz="1800" dirty="0" smtClean="0">
                <a:latin typeface="Trebuchet MS"/>
                <a:cs typeface="Calibri"/>
              </a:rPr>
              <a:t>Aumento dos índices de sucesso.</a:t>
            </a:r>
            <a:endParaRPr lang="pt-BR" sz="1800" dirty="0">
              <a:latin typeface="Trebuchet MS"/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pt-BR" sz="1800" dirty="0" smtClean="0">
                <a:latin typeface="Trebuchet MS"/>
                <a:cs typeface="Calibri"/>
              </a:rPr>
              <a:t>Satisfação das necessidades das áreas clientes e público em geral.</a:t>
            </a:r>
            <a:endParaRPr lang="pt-BR" sz="1800" dirty="0">
              <a:latin typeface="Trebuchet MS"/>
              <a:cs typeface="Calibri"/>
            </a:endParaRP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26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0DB8ED7-1184-B929-9E9C-6C4E81DC0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4545E9-E663-738B-00B9-5DF784879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59" y="237082"/>
            <a:ext cx="8871858" cy="581590"/>
          </a:xfrm>
        </p:spPr>
        <p:txBody>
          <a:bodyPr anchor="b">
            <a:normAutofit/>
          </a:bodyPr>
          <a:lstStyle/>
          <a:p>
            <a:r>
              <a:rPr lang="en-US" sz="2700" dirty="0" err="1" smtClean="0"/>
              <a:t>Amostra</a:t>
            </a:r>
            <a:r>
              <a:rPr lang="en-US" sz="2700" dirty="0" smtClean="0"/>
              <a:t> da </a:t>
            </a:r>
            <a:r>
              <a:rPr lang="en-US" sz="2700" dirty="0" err="1" smtClean="0"/>
              <a:t>pesquisa</a:t>
            </a:r>
            <a:r>
              <a:rPr lang="en-US" sz="2700" dirty="0" smtClean="0"/>
              <a:t>: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1042442" y="1103761"/>
          <a:ext cx="5359296" cy="1350645"/>
        </p:xfrm>
        <a:graphic>
          <a:graphicData uri="http://schemas.openxmlformats.org/drawingml/2006/table">
            <a:tbl>
              <a:tblPr/>
              <a:tblGrid>
                <a:gridCol w="5359296"/>
              </a:tblGrid>
              <a:tr h="10183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effectLst/>
                        </a:rPr>
                        <a:t>Pregão Eletrônico nº 668/2024 –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Lote 3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ESTUFA ELÉTRICA E FOGÃO ELÉTRICO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121400" y="3891439"/>
          <a:ext cx="863600" cy="222885"/>
        </p:xfrm>
        <a:graphic>
          <a:graphicData uri="http://schemas.openxmlformats.org/drawingml/2006/table">
            <a:tbl>
              <a:tblPr/>
              <a:tblGrid>
                <a:gridCol w="8636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057" y="237082"/>
            <a:ext cx="1429180" cy="107239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39" y="2465175"/>
            <a:ext cx="10985702" cy="342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31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FB72F8-363B-C79E-8471-A22086041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36955"/>
            <a:ext cx="9891251" cy="4649446"/>
          </a:xfrm>
        </p:spPr>
        <p:txBody>
          <a:bodyPr anchor="b">
            <a:norm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i="1" dirty="0" err="1" smtClean="0"/>
              <a:t>Sharepoint</a:t>
            </a:r>
            <a:r>
              <a:rPr lang="en-US" sz="4000" dirty="0" smtClean="0"/>
              <a:t> do </a:t>
            </a:r>
            <a:r>
              <a:rPr lang="en-US" sz="4000" dirty="0" err="1" smtClean="0"/>
              <a:t>observatório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000" dirty="0" smtClean="0"/>
              <a:t>(</a:t>
            </a:r>
            <a:r>
              <a:rPr lang="en-US" sz="2000" i="1" dirty="0" smtClean="0"/>
              <a:t>power bi</a:t>
            </a:r>
            <a:r>
              <a:rPr lang="en-US" sz="2000" dirty="0" smtClean="0"/>
              <a:t>, </a:t>
            </a:r>
            <a:r>
              <a:rPr lang="en-US" sz="2000" dirty="0" err="1" smtClean="0"/>
              <a:t>tutoriais</a:t>
            </a:r>
            <a:r>
              <a:rPr lang="en-US" sz="2000" dirty="0" smtClean="0"/>
              <a:t>, </a:t>
            </a:r>
            <a:r>
              <a:rPr lang="en-US" sz="2000" dirty="0" err="1" smtClean="0"/>
              <a:t>banco</a:t>
            </a:r>
            <a:r>
              <a:rPr lang="en-US" sz="2000" dirty="0" smtClean="0"/>
              <a:t> de boas </a:t>
            </a:r>
            <a:r>
              <a:rPr lang="en-US" sz="2000" dirty="0" err="1" smtClean="0"/>
              <a:t>práticas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smtClean="0"/>
              <a:t>Link</a:t>
            </a:r>
            <a:r>
              <a:rPr lang="en-US" sz="2000" dirty="0" smtClean="0"/>
              <a:t>: </a:t>
            </a:r>
            <a:r>
              <a:rPr lang="en-US" sz="2000" i="1" dirty="0" err="1" smtClean="0">
                <a:hlinkClick r:id="rId3"/>
              </a:rPr>
              <a:t>sharepoint</a:t>
            </a:r>
            <a:r>
              <a:rPr lang="en-US" sz="2000" dirty="0" smtClean="0">
                <a:hlinkClick r:id="rId3"/>
              </a:rPr>
              <a:t> DELIC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4000" dirty="0" err="1"/>
              <a:t>Comunidade</a:t>
            </a:r>
            <a:r>
              <a:rPr lang="en-US" sz="4000" dirty="0"/>
              <a:t> </a:t>
            </a:r>
            <a:r>
              <a:rPr lang="en-US" sz="4000" dirty="0" err="1"/>
              <a:t>suprimentos</a:t>
            </a:r>
            <a:r>
              <a:rPr lang="en-US" sz="4000" dirty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(</a:t>
            </a:r>
            <a:r>
              <a:rPr lang="en-US" sz="2000" i="1" dirty="0" smtClean="0"/>
              <a:t>viva engage)</a:t>
            </a:r>
            <a:endParaRPr lang="en-US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3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FB72F8-363B-C79E-8471-A22086041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836955"/>
            <a:ext cx="6871062" cy="4649446"/>
          </a:xfrm>
        </p:spPr>
        <p:txBody>
          <a:bodyPr anchor="b">
            <a:normAutofit/>
          </a:bodyPr>
          <a:lstStyle/>
          <a:p>
            <a:r>
              <a:rPr lang="en-US" sz="4800" dirty="0" err="1"/>
              <a:t>Pesquisa</a:t>
            </a:r>
            <a:r>
              <a:rPr lang="en-US" sz="4800" dirty="0"/>
              <a:t> </a:t>
            </a:r>
            <a:r>
              <a:rPr lang="en-US" sz="4800" dirty="0" err="1"/>
              <a:t>interativa</a:t>
            </a:r>
            <a:r>
              <a:rPr lang="en-US" sz="4800" dirty="0"/>
              <a:t> com a </a:t>
            </a:r>
            <a:r>
              <a:rPr lang="en-US" sz="4800" dirty="0" err="1"/>
              <a:t>superintendência</a:t>
            </a:r>
            <a:r>
              <a:rPr lang="en-US" sz="4800" dirty="0"/>
              <a:t> </a:t>
            </a:r>
            <a:r>
              <a:rPr lang="en-US" sz="4800" dirty="0" err="1"/>
              <a:t>estadual</a:t>
            </a:r>
            <a:endParaRPr lang="en-US" sz="4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03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0DB8ED7-1184-B929-9E9C-6C4E81DC0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4545E9-E663-738B-00B9-5DF784879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917" y="350520"/>
            <a:ext cx="8871858" cy="581590"/>
          </a:xfrm>
        </p:spPr>
        <p:txBody>
          <a:bodyPr anchor="b">
            <a:normAutofit/>
          </a:bodyPr>
          <a:lstStyle/>
          <a:p>
            <a:r>
              <a:rPr lang="en-US" sz="2700" dirty="0"/>
              <a:t>RESULTADO DA PESQUISA (RESUMO):</a:t>
            </a:r>
            <a:endParaRPr lang="pt-BR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D6B403C3-8836-6795-98A8-1B3B76946FE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19" y="942256"/>
          <a:ext cx="7887058" cy="3890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775" y="641315"/>
            <a:ext cx="1429180" cy="1072393"/>
          </a:xfrm>
          <a:prstGeom prst="rect">
            <a:avLst/>
          </a:prstGeom>
        </p:spPr>
      </p:pic>
      <p:graphicFrame>
        <p:nvGraphicFramePr>
          <p:cNvPr id="7" name="Gráfico 6"/>
          <p:cNvGraphicFramePr/>
          <p:nvPr>
            <p:extLst/>
          </p:nvPr>
        </p:nvGraphicFramePr>
        <p:xfrm>
          <a:off x="730827" y="1743606"/>
          <a:ext cx="5365173" cy="386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/>
          <p:cNvGraphicFramePr/>
          <p:nvPr>
            <p:extLst/>
          </p:nvPr>
        </p:nvGraphicFramePr>
        <p:xfrm>
          <a:off x="6096000" y="1713708"/>
          <a:ext cx="5399810" cy="3913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68734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76FA552-4FF7-9C9D-D4DD-18F8A782A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888AA5-1824-A821-0B22-244BB63F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917" y="350520"/>
            <a:ext cx="8871858" cy="581590"/>
          </a:xfrm>
        </p:spPr>
        <p:txBody>
          <a:bodyPr anchor="b">
            <a:normAutofit/>
          </a:bodyPr>
          <a:lstStyle/>
          <a:p>
            <a:r>
              <a:rPr lang="en-US" sz="2700"/>
              <a:t>RESULTADO DA PESQUISA (RESUMO):</a:t>
            </a:r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  <p:graphicFrame>
        <p:nvGraphicFramePr>
          <p:cNvPr id="17" name="Gráfico 16"/>
          <p:cNvGraphicFramePr/>
          <p:nvPr>
            <p:extLst/>
          </p:nvPr>
        </p:nvGraphicFramePr>
        <p:xfrm>
          <a:off x="1315028" y="1221931"/>
          <a:ext cx="893040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47463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76FA552-4FF7-9C9D-D4DD-18F8A782A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888AA5-1824-A821-0B22-244BB63F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917" y="350520"/>
            <a:ext cx="8871858" cy="581590"/>
          </a:xfrm>
        </p:spPr>
        <p:txBody>
          <a:bodyPr anchor="b">
            <a:normAutofit/>
          </a:bodyPr>
          <a:lstStyle/>
          <a:p>
            <a:r>
              <a:rPr lang="en-US" sz="2700"/>
              <a:t>RESULTADO DA PESQUISA (RESUMO):</a:t>
            </a:r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>
            <p:extLst/>
          </p:nvPr>
        </p:nvGraphicFramePr>
        <p:xfrm>
          <a:off x="1187407" y="1327061"/>
          <a:ext cx="904763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27017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D3ED2FA-E20A-AD20-D953-41E293AF4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EAF71-9310-2C49-1EED-C46DFFFA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717" y="283845"/>
            <a:ext cx="9100458" cy="581590"/>
          </a:xfrm>
        </p:spPr>
        <p:txBody>
          <a:bodyPr anchor="b">
            <a:normAutofit/>
          </a:bodyPr>
          <a:lstStyle/>
          <a:p>
            <a:pPr algn="ctr"/>
            <a:r>
              <a:rPr lang="en-US" sz="2700" dirty="0" err="1" smtClean="0"/>
              <a:t>Termo</a:t>
            </a:r>
            <a:r>
              <a:rPr lang="en-US" sz="2700" dirty="0" smtClean="0"/>
              <a:t> de </a:t>
            </a:r>
            <a:r>
              <a:rPr lang="en-US" sz="2700" dirty="0" err="1" smtClean="0"/>
              <a:t>solicitação</a:t>
            </a:r>
            <a:r>
              <a:rPr lang="en-US" sz="2700" dirty="0" smtClean="0"/>
              <a:t> da </a:t>
            </a:r>
            <a:r>
              <a:rPr lang="en-US" sz="2700" dirty="0" err="1" smtClean="0"/>
              <a:t>contratação</a:t>
            </a:r>
            <a:endParaRPr lang="pt-B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BB3999-EBF6-C260-F5F3-05CE5E6C5B06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 xmlns="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062717" y="1624359"/>
            <a:ext cx="9100458" cy="1893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endParaRPr lang="en-US" sz="600" dirty="0"/>
          </a:p>
          <a:p>
            <a:pPr marL="0" indent="0" algn="just">
              <a:buNone/>
            </a:pPr>
            <a:r>
              <a:rPr lang="en-US" sz="1600" b="1" dirty="0"/>
              <a:t>Para </a:t>
            </a:r>
            <a:r>
              <a:rPr lang="en-US" sz="1600" b="1" dirty="0" err="1"/>
              <a:t>que</a:t>
            </a:r>
            <a:r>
              <a:rPr lang="en-US" sz="1600" b="1" dirty="0"/>
              <a:t> serve?</a:t>
            </a:r>
            <a:endParaRPr lang="pt-BR" sz="1600" dirty="0"/>
          </a:p>
          <a:p>
            <a:pPr marL="0" indent="0" algn="just">
              <a:buNone/>
            </a:pPr>
            <a:r>
              <a:rPr lang="pt-BR" sz="1600" dirty="0"/>
              <a:t>Organizar em apenas um documento, todos os elementos para a caracterização do objeto da contratação. Esclarece, de forma clara e objetiva, a definição do objeto, a justificativa da contratação, justificativa dos quantitativos, condições da licitação e da contratação em si. Nele, a  autoridade competente autoriza e encaminha o processo para a área de contratação, conforme regras de competência previstas no MANLIG.</a:t>
            </a:r>
          </a:p>
          <a:p>
            <a:pPr marL="0" indent="0">
              <a:buNone/>
            </a:pPr>
            <a:endParaRPr lang="en-US" sz="1200" b="1" dirty="0" smtClean="0">
              <a:solidFill>
                <a:srgbClr val="10013F"/>
              </a:solidFill>
              <a:latin typeface="Univers"/>
            </a:endParaRPr>
          </a:p>
          <a:p>
            <a:pPr marL="0" indent="0" algn="just">
              <a:buNone/>
            </a:pPr>
            <a:r>
              <a:rPr lang="pt-BR" sz="1600" b="1" dirty="0"/>
              <a:t>Atenção às justificativas!</a:t>
            </a:r>
            <a:endParaRPr lang="pt-BR" sz="1600" dirty="0"/>
          </a:p>
          <a:p>
            <a:pPr marL="0" indent="0" algn="just">
              <a:buNone/>
            </a:pPr>
            <a:r>
              <a:rPr lang="pt-BR" sz="1600" dirty="0"/>
              <a:t>Todas as justificativas são importantes: </a:t>
            </a:r>
            <a:r>
              <a:rPr lang="pt-BR" sz="1600" b="1" dirty="0"/>
              <a:t>justificativa da contratação </a:t>
            </a:r>
            <a:r>
              <a:rPr lang="pt-BR" sz="1600" dirty="0"/>
              <a:t>(motivação); </a:t>
            </a:r>
            <a:r>
              <a:rPr lang="pt-BR" sz="1600" b="1" dirty="0"/>
              <a:t>justificativa da quantidade; da composição dos lotes </a:t>
            </a:r>
            <a:r>
              <a:rPr lang="pt-BR" sz="1600" dirty="0"/>
              <a:t>(a divisão em lotes deve ser adotada sempre que tecnicamente viável e economicamente vantajoso); </a:t>
            </a:r>
            <a:r>
              <a:rPr lang="pt-BR" sz="1600" b="1" dirty="0"/>
              <a:t>Justificativa para agrupamento </a:t>
            </a:r>
            <a:r>
              <a:rPr lang="pt-BR" sz="1600" dirty="0"/>
              <a:t>(razões para agrupar itens em lotes); </a:t>
            </a:r>
            <a:r>
              <a:rPr lang="pt-BR" sz="1600" b="1" dirty="0"/>
              <a:t>justificativa para prorrogação</a:t>
            </a:r>
            <a:r>
              <a:rPr lang="pt-BR" sz="1600" dirty="0"/>
              <a:t>; dentre outras justificativas necessárias conforme a especificidade do objeto. </a:t>
            </a:r>
          </a:p>
          <a:p>
            <a:pPr marL="0" indent="0" algn="just">
              <a:buNone/>
            </a:pPr>
            <a:endParaRPr lang="en-US" sz="1200" b="1" dirty="0">
              <a:solidFill>
                <a:srgbClr val="10013F"/>
              </a:solidFill>
              <a:latin typeface="Univers"/>
            </a:endParaRPr>
          </a:p>
          <a:p>
            <a:pPr>
              <a:spcBef>
                <a:spcPts val="2500"/>
              </a:spcBef>
            </a:pPr>
            <a:endParaRPr lang="en-US" sz="1200" dirty="0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01757" y="5787351"/>
            <a:ext cx="10634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10013F"/>
                </a:solidFill>
              </a:rPr>
              <a:t>Tutorial de preenchimento:</a:t>
            </a:r>
          </a:p>
          <a:p>
            <a:pPr algn="just"/>
            <a:endParaRPr lang="pt-BR" sz="1600" dirty="0" smtClean="0">
              <a:solidFill>
                <a:srgbClr val="10013F"/>
              </a:solidFill>
            </a:endParaRPr>
          </a:p>
          <a:p>
            <a:pPr algn="just"/>
            <a:r>
              <a:rPr lang="pt-BR" sz="1600" dirty="0" smtClean="0">
                <a:solidFill>
                  <a:srgbClr val="10013F"/>
                </a:solidFill>
                <a:hlinkClick r:id="rId4"/>
              </a:rPr>
              <a:t>https</a:t>
            </a:r>
            <a:r>
              <a:rPr lang="pt-BR" sz="1600" dirty="0">
                <a:solidFill>
                  <a:srgbClr val="10013F"/>
                </a:solidFill>
                <a:hlinkClick r:id="rId4"/>
              </a:rPr>
              <a:t>://correiosbrasil.sharepoint.com/sites/PR-DELIC-GINC-GECON-SUCON/SitePages/Tutorial-TSC.aspx</a:t>
            </a:r>
            <a:endParaRPr lang="en-US" sz="1600" dirty="0">
              <a:solidFill>
                <a:srgbClr val="100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48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C7928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283E766-367C-7ADA-0E5C-EDEDBF6B4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439" y="625464"/>
            <a:ext cx="9084142" cy="1113980"/>
          </a:xfrm>
          <a:gradFill>
            <a:gsLst>
              <a:gs pos="100000">
                <a:schemeClr val="bg2"/>
              </a:gs>
              <a:gs pos="0">
                <a:schemeClr val="accent2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en-US" sz="28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WEBINAR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Cronograma</a:t>
            </a:r>
            <a:endParaRPr lang="en-US" sz="28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846439" y="2055273"/>
            <a:ext cx="5567564" cy="432951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896033" y="2700379"/>
            <a:ext cx="5175679" cy="3477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00100" lvl="1" indent="-342900">
              <a:buAutoNum type="arabicPeriod"/>
            </a:pP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Abertura e Objetivos;</a:t>
            </a:r>
          </a:p>
          <a:p>
            <a:pPr marL="800100" lvl="1" indent="-342900">
              <a:buAutoNum type="arabicPeriod"/>
            </a:pP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 que é o Observatório das Contratações;</a:t>
            </a:r>
          </a:p>
          <a:p>
            <a:pPr marL="800100" lvl="1" indent="-342900">
              <a:buAutoNum type="arabicPeriod"/>
            </a:pP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Dados da SE/PR;</a:t>
            </a:r>
          </a:p>
          <a:p>
            <a:pPr marL="800100" lvl="1" indent="-342900">
              <a:buAutoNum type="arabicPeriod"/>
            </a:pP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Análise dos Motivos de Insucesso e Devoluções;</a:t>
            </a:r>
          </a:p>
          <a:p>
            <a:pPr marL="800100" lvl="1" indent="-342900">
              <a:buAutoNum type="arabicPeriod"/>
            </a:pP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Respondendo perguntas;</a:t>
            </a:r>
          </a:p>
          <a:p>
            <a:pPr marL="800100" lvl="1" indent="-342900">
              <a:buAutoNum type="arabicPeriod"/>
            </a:pP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Catálogo de Soluções do DELIC;</a:t>
            </a:r>
          </a:p>
          <a:p>
            <a:pPr marL="800100" lvl="1" indent="-342900">
              <a:buAutoNum type="arabicPeriod"/>
            </a:pP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Pesquisa Interativa com a SE;</a:t>
            </a:r>
          </a:p>
          <a:p>
            <a:pPr marL="800100" lvl="1" indent="-342900">
              <a:buAutoNum type="arabicPeriod"/>
            </a:pP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Respondendo perguntas;</a:t>
            </a:r>
          </a:p>
          <a:p>
            <a:pPr marL="800100" lvl="1" indent="-342900">
              <a:buAutoNum type="arabicPeriod"/>
            </a:pP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Encerramento e Próximos Passos.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676" y="2580818"/>
            <a:ext cx="5277458" cy="327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D3ED2FA-E20A-AD20-D953-41E293AF4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EAF71-9310-2C49-1EED-C46DFFFA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717" y="283845"/>
            <a:ext cx="9100458" cy="581590"/>
          </a:xfrm>
        </p:spPr>
        <p:txBody>
          <a:bodyPr anchor="b">
            <a:normAutofit/>
          </a:bodyPr>
          <a:lstStyle/>
          <a:p>
            <a:pPr algn="ctr"/>
            <a:r>
              <a:rPr lang="en-US" sz="2700" dirty="0" err="1" smtClean="0"/>
              <a:t>Estudo</a:t>
            </a:r>
            <a:r>
              <a:rPr lang="en-US" sz="2700" dirty="0" smtClean="0"/>
              <a:t> </a:t>
            </a:r>
            <a:r>
              <a:rPr lang="en-US" sz="2700" dirty="0" err="1" smtClean="0"/>
              <a:t>técnico</a:t>
            </a:r>
            <a:r>
              <a:rPr lang="en-US" sz="2700" dirty="0" smtClean="0"/>
              <a:t> </a:t>
            </a:r>
            <a:r>
              <a:rPr lang="en-US" sz="2700" dirty="0" err="1" smtClean="0"/>
              <a:t>preliminar</a:t>
            </a:r>
            <a:endParaRPr lang="pt-B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BB3999-EBF6-C260-F5F3-05CE5E6C5B06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 xmlns="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966651" y="1219199"/>
            <a:ext cx="8421189" cy="22381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400" b="1" dirty="0" smtClean="0"/>
              <a:t>Para que serve?</a:t>
            </a:r>
          </a:p>
          <a:p>
            <a:pPr marL="0" indent="0" algn="just">
              <a:buNone/>
            </a:pPr>
            <a:endParaRPr lang="pt-BR" sz="1400" b="1" dirty="0" smtClean="0"/>
          </a:p>
          <a:p>
            <a:r>
              <a:rPr lang="pt-BR" sz="1400" dirty="0"/>
              <a:t>Fundamenta a </a:t>
            </a:r>
            <a:r>
              <a:rPr lang="pt-BR" sz="1400" dirty="0" smtClean="0"/>
              <a:t>contratação</a:t>
            </a:r>
          </a:p>
          <a:p>
            <a:r>
              <a:rPr lang="pt-BR" sz="1400" dirty="0" smtClean="0"/>
              <a:t>Descreve o problema ou necessidade.</a:t>
            </a:r>
            <a:endParaRPr lang="pt-BR" sz="1400" dirty="0"/>
          </a:p>
          <a:p>
            <a:r>
              <a:rPr lang="pt-BR" sz="1400" dirty="0"/>
              <a:t>Analisa alternativas de solução e estima custos.</a:t>
            </a:r>
          </a:p>
          <a:p>
            <a:r>
              <a:rPr lang="pt-BR" sz="1400" dirty="0"/>
              <a:t>Justifica a escolha da solução mais adequada.</a:t>
            </a:r>
          </a:p>
          <a:p>
            <a:r>
              <a:rPr lang="pt-BR" sz="1400" dirty="0"/>
              <a:t>Mapeia riscos para prevenir problemas na contratação e execução.</a:t>
            </a:r>
          </a:p>
          <a:p>
            <a:r>
              <a:rPr lang="pt-BR" sz="1400" dirty="0"/>
              <a:t>Subsidiar respostas a questionamentos e alocação de responsabilidades.</a:t>
            </a:r>
          </a:p>
          <a:p>
            <a:pPr marL="0" indent="0" algn="just">
              <a:buNone/>
            </a:pPr>
            <a:endParaRPr lang="pt-BR" sz="1400" dirty="0" smtClean="0"/>
          </a:p>
          <a:p>
            <a:pPr marL="0" indent="0" algn="just">
              <a:buNone/>
            </a:pPr>
            <a:endParaRPr lang="pt-BR" sz="1400" b="1" dirty="0" smtClean="0"/>
          </a:p>
          <a:p>
            <a:pPr marL="0" indent="0" algn="just">
              <a:buNone/>
            </a:pPr>
            <a:r>
              <a:rPr lang="pt-BR" sz="1400" b="1" dirty="0" smtClean="0"/>
              <a:t>Obrigatoriedade</a:t>
            </a:r>
          </a:p>
          <a:p>
            <a:pPr marL="0" indent="0" algn="just">
              <a:buNone/>
            </a:pPr>
            <a:endParaRPr lang="pt-BR" sz="1400" b="1" dirty="0" smtClean="0"/>
          </a:p>
          <a:p>
            <a:r>
              <a:rPr lang="pt-BR" sz="1400" dirty="0"/>
              <a:t>Contratações complexas ou </a:t>
            </a:r>
            <a:r>
              <a:rPr lang="pt-BR" sz="1400" dirty="0" smtClean="0"/>
              <a:t>inéditas</a:t>
            </a:r>
            <a:r>
              <a:rPr lang="pt-BR" sz="1400" dirty="0"/>
              <a:t>;</a:t>
            </a:r>
          </a:p>
          <a:p>
            <a:r>
              <a:rPr lang="pt-BR" sz="1400" dirty="0"/>
              <a:t>Criação de kits de documentos </a:t>
            </a:r>
            <a:r>
              <a:rPr lang="pt-BR" sz="1400" dirty="0" smtClean="0"/>
              <a:t>padrão; </a:t>
            </a:r>
            <a:endParaRPr lang="pt-BR" sz="1400" dirty="0"/>
          </a:p>
          <a:p>
            <a:r>
              <a:rPr lang="pt-BR" sz="1400" dirty="0" smtClean="0"/>
              <a:t>Padronização </a:t>
            </a:r>
            <a:r>
              <a:rPr lang="pt-BR" sz="1400" dirty="0"/>
              <a:t>de especificações técnicas.</a:t>
            </a:r>
          </a:p>
          <a:p>
            <a:pPr marL="0" indent="0" algn="just">
              <a:buNone/>
            </a:pPr>
            <a:endParaRPr lang="en-US" sz="1400" b="1" dirty="0">
              <a:solidFill>
                <a:srgbClr val="10013F"/>
              </a:solidFill>
            </a:endParaRPr>
          </a:p>
          <a:p>
            <a:pPr marL="0" indent="0" algn="just">
              <a:buNone/>
            </a:pPr>
            <a:endParaRPr lang="pt-BR" sz="1600" dirty="0" smtClean="0"/>
          </a:p>
          <a:p>
            <a:pPr marL="0" indent="0" algn="just">
              <a:buNone/>
            </a:pPr>
            <a:endParaRPr lang="pt-BR" sz="1600" b="1" dirty="0">
              <a:solidFill>
                <a:srgbClr val="10013F"/>
              </a:solidFill>
              <a:latin typeface="Univer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2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D3ED2FA-E20A-AD20-D953-41E293AF4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EAF71-9310-2C49-1EED-C46DFFFA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717" y="283845"/>
            <a:ext cx="9100458" cy="581590"/>
          </a:xfrm>
        </p:spPr>
        <p:txBody>
          <a:bodyPr anchor="b">
            <a:normAutofit/>
          </a:bodyPr>
          <a:lstStyle/>
          <a:p>
            <a:pPr algn="ctr"/>
            <a:r>
              <a:rPr lang="en-US" sz="2700" dirty="0" err="1" smtClean="0"/>
              <a:t>Estudo</a:t>
            </a:r>
            <a:r>
              <a:rPr lang="en-US" sz="2700" dirty="0" smtClean="0"/>
              <a:t> </a:t>
            </a:r>
            <a:r>
              <a:rPr lang="en-US" sz="2700" dirty="0" err="1" smtClean="0"/>
              <a:t>técnico</a:t>
            </a:r>
            <a:r>
              <a:rPr lang="en-US" sz="2700" dirty="0" smtClean="0"/>
              <a:t> </a:t>
            </a:r>
            <a:r>
              <a:rPr lang="en-US" sz="2700" dirty="0" err="1" smtClean="0"/>
              <a:t>preliminar</a:t>
            </a:r>
            <a:endParaRPr lang="pt-B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BB3999-EBF6-C260-F5F3-05CE5E6C5B06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 xmlns="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992777" y="1970453"/>
            <a:ext cx="8421189" cy="25492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400" dirty="0" smtClean="0"/>
              <a:t>.</a:t>
            </a:r>
            <a:endParaRPr lang="pt-BR" sz="1400" dirty="0"/>
          </a:p>
          <a:p>
            <a:pPr marL="0" indent="0" algn="just">
              <a:buNone/>
            </a:pPr>
            <a:r>
              <a:rPr lang="en-US" sz="1400" b="1" dirty="0" err="1" smtClean="0">
                <a:solidFill>
                  <a:srgbClr val="10013F"/>
                </a:solidFill>
              </a:rPr>
              <a:t>Referências</a:t>
            </a:r>
            <a:r>
              <a:rPr lang="en-US" sz="1400" b="1" dirty="0" smtClean="0">
                <a:solidFill>
                  <a:srgbClr val="10013F"/>
                </a:solidFill>
              </a:rPr>
              <a:t>:</a:t>
            </a:r>
          </a:p>
          <a:p>
            <a:pPr marL="0" indent="0" algn="just">
              <a:buNone/>
            </a:pPr>
            <a:endParaRPr lang="en-US" sz="1400" b="1" dirty="0">
              <a:solidFill>
                <a:srgbClr val="10013F"/>
              </a:solidFill>
            </a:endParaRPr>
          </a:p>
          <a:p>
            <a:pPr algn="just"/>
            <a:r>
              <a:rPr lang="en-US" sz="1400" dirty="0" err="1">
                <a:solidFill>
                  <a:srgbClr val="10013F"/>
                </a:solidFill>
              </a:rPr>
              <a:t>Comunidade</a:t>
            </a:r>
            <a:r>
              <a:rPr lang="en-US" sz="1400" dirty="0">
                <a:solidFill>
                  <a:srgbClr val="10013F"/>
                </a:solidFill>
              </a:rPr>
              <a:t> </a:t>
            </a:r>
            <a:r>
              <a:rPr lang="en-US" sz="1400" dirty="0" err="1">
                <a:solidFill>
                  <a:srgbClr val="10013F"/>
                </a:solidFill>
              </a:rPr>
              <a:t>Suprimento</a:t>
            </a:r>
            <a:r>
              <a:rPr lang="en-US" sz="1400" dirty="0">
                <a:solidFill>
                  <a:srgbClr val="10013F"/>
                </a:solidFill>
              </a:rPr>
              <a:t> do Viva Engage: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10013F"/>
                </a:solidFill>
                <a:hlinkClick r:id="rId3"/>
              </a:rPr>
              <a:t>https://engage.cloud.microsoft/main/org/correios.com.br/groups/eyJfdHlwZSI6Ikdyb3VwIiwiaWQiOiIxNjI0OTYzNDgxNjAifQ</a:t>
            </a:r>
            <a:endParaRPr lang="en-US" sz="1400" b="1" dirty="0">
              <a:solidFill>
                <a:srgbClr val="10013F"/>
              </a:solidFill>
            </a:endParaRPr>
          </a:p>
          <a:p>
            <a:pPr algn="just"/>
            <a:r>
              <a:rPr lang="pt-BR" sz="1400" dirty="0">
                <a:solidFill>
                  <a:srgbClr val="000000"/>
                </a:solidFill>
                <a:latin typeface="Aptos"/>
              </a:rPr>
              <a:t>Ofício Circular Nº 56933350/2025 - </a:t>
            </a:r>
            <a:r>
              <a:rPr lang="pt-BR" sz="1400" dirty="0" smtClean="0">
                <a:solidFill>
                  <a:srgbClr val="000000"/>
                </a:solidFill>
                <a:latin typeface="Aptos"/>
              </a:rPr>
              <a:t>GPEC-DEPEC </a:t>
            </a:r>
          </a:p>
          <a:p>
            <a:pPr algn="just"/>
            <a:r>
              <a:rPr lang="pt-BR" sz="1400" dirty="0" smtClean="0">
                <a:solidFill>
                  <a:srgbClr val="000000"/>
                </a:solidFill>
                <a:latin typeface="Aptos"/>
              </a:rPr>
              <a:t>Documento modelo com orientações – Disponível no SEI “Estudo Técnico Preliminar – ETP”</a:t>
            </a:r>
          </a:p>
          <a:p>
            <a:pPr algn="just"/>
            <a:endParaRPr lang="en-US" sz="1400" b="1" dirty="0">
              <a:solidFill>
                <a:srgbClr val="10013F"/>
              </a:solidFill>
            </a:endParaRPr>
          </a:p>
          <a:p>
            <a:pPr marL="0" indent="0" algn="just">
              <a:buNone/>
            </a:pPr>
            <a:endParaRPr lang="pt-BR" sz="1600" dirty="0" smtClean="0"/>
          </a:p>
          <a:p>
            <a:pPr marL="0" indent="0" algn="just">
              <a:buNone/>
            </a:pPr>
            <a:endParaRPr lang="pt-BR" sz="1600" b="1" dirty="0">
              <a:solidFill>
                <a:srgbClr val="10013F"/>
              </a:solidFill>
              <a:latin typeface="Univer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49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D3ED2FA-E20A-AD20-D953-41E293AF4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EAF71-9310-2C49-1EED-C46DFFFA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717" y="283845"/>
            <a:ext cx="9100458" cy="581590"/>
          </a:xfrm>
        </p:spPr>
        <p:txBody>
          <a:bodyPr anchor="b">
            <a:normAutofit/>
          </a:bodyPr>
          <a:lstStyle/>
          <a:p>
            <a:pPr algn="ctr"/>
            <a:r>
              <a:rPr lang="en-US" sz="2700" dirty="0" smtClean="0"/>
              <a:t>DOCUMENTAÇÃO TÉCNICA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C1BB3999-EBF6-C260-F5F3-05CE5E6C5B06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 xmlns="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062717" y="5760892"/>
            <a:ext cx="9100458" cy="964648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 err="1" smtClean="0">
                <a:solidFill>
                  <a:srgbClr val="10013F"/>
                </a:solidFill>
                <a:latin typeface="Univers"/>
              </a:rPr>
              <a:t>Referências</a:t>
            </a:r>
            <a:r>
              <a:rPr lang="en-US" sz="1600" b="1" dirty="0" smtClean="0">
                <a:solidFill>
                  <a:srgbClr val="10013F"/>
                </a:solidFill>
                <a:latin typeface="Univers"/>
              </a:rPr>
              <a:t>:</a:t>
            </a:r>
          </a:p>
          <a:p>
            <a:r>
              <a:rPr lang="pt-BR" sz="1200" dirty="0" smtClean="0">
                <a:solidFill>
                  <a:srgbClr val="000000"/>
                </a:solidFill>
                <a:latin typeface="Aptos"/>
              </a:rPr>
              <a:t>MANENG 8/2, Anexo 02</a:t>
            </a:r>
          </a:p>
          <a:p>
            <a:r>
              <a:rPr lang="pt-BR" sz="1200" dirty="0" smtClean="0">
                <a:solidFill>
                  <a:srgbClr val="000000"/>
                </a:solidFill>
                <a:latin typeface="Aptos"/>
              </a:rPr>
              <a:t>MANLIG 3/3</a:t>
            </a:r>
            <a:endParaRPr lang="pt-BR" sz="1200" dirty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C1BB3999-EBF6-C260-F5F3-05CE5E6C5B06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 xmlns="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062717" y="1473411"/>
            <a:ext cx="9100458" cy="4158268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b="1" dirty="0"/>
              <a:t>Quais os principais tipos de documentação técnica utilizada nos Correios? </a:t>
            </a:r>
          </a:p>
          <a:p>
            <a:r>
              <a:rPr lang="pt-BR" sz="1400" dirty="0" smtClean="0"/>
              <a:t>Descrição  Técnica;</a:t>
            </a:r>
            <a:endParaRPr lang="pt-BR" sz="1400" dirty="0"/>
          </a:p>
          <a:p>
            <a:r>
              <a:rPr lang="pt-BR" sz="1400" dirty="0"/>
              <a:t>E</a:t>
            </a:r>
            <a:r>
              <a:rPr lang="pt-BR" sz="1400" dirty="0" smtClean="0"/>
              <a:t>specificação </a:t>
            </a:r>
            <a:r>
              <a:rPr lang="pt-BR" sz="1400" dirty="0"/>
              <a:t>T</a:t>
            </a:r>
            <a:r>
              <a:rPr lang="pt-BR" sz="1400" dirty="0" smtClean="0"/>
              <a:t>écnica</a:t>
            </a:r>
            <a:r>
              <a:rPr lang="pt-BR" sz="1400" dirty="0"/>
              <a:t>; </a:t>
            </a:r>
            <a:endParaRPr lang="pt-BR" sz="1400" dirty="0" smtClean="0"/>
          </a:p>
          <a:p>
            <a:r>
              <a:rPr lang="pt-BR" sz="1400" dirty="0"/>
              <a:t>P</a:t>
            </a:r>
            <a:r>
              <a:rPr lang="pt-BR" sz="1400" dirty="0" smtClean="0"/>
              <a:t>rojeto </a:t>
            </a:r>
            <a:r>
              <a:rPr lang="pt-BR" sz="1400" dirty="0"/>
              <a:t>B</a:t>
            </a:r>
            <a:r>
              <a:rPr lang="pt-BR" sz="1400" dirty="0" smtClean="0"/>
              <a:t>ásico</a:t>
            </a:r>
            <a:r>
              <a:rPr lang="pt-BR" sz="1400" dirty="0"/>
              <a:t>.</a:t>
            </a:r>
          </a:p>
          <a:p>
            <a:pPr marL="0" indent="0">
              <a:buNone/>
            </a:pPr>
            <a:r>
              <a:rPr lang="pt-BR" sz="1400" b="1" dirty="0"/>
              <a:t>Q</a:t>
            </a:r>
            <a:r>
              <a:rPr lang="pt-BR" sz="1400" b="1" dirty="0" smtClean="0"/>
              <a:t>ual </a:t>
            </a:r>
            <a:r>
              <a:rPr lang="pt-BR" sz="1400" b="1" dirty="0"/>
              <a:t>a finalidade de cada tipo de documentação </a:t>
            </a:r>
            <a:r>
              <a:rPr lang="pt-BR" sz="1400" b="1" dirty="0" smtClean="0"/>
              <a:t>técnica?</a:t>
            </a:r>
            <a:r>
              <a:rPr lang="pt-BR" sz="1400" dirty="0"/>
              <a:t> </a:t>
            </a:r>
            <a:endParaRPr lang="pt-BR" sz="1400" dirty="0" smtClean="0"/>
          </a:p>
          <a:p>
            <a:r>
              <a:rPr lang="pt-BR" sz="1400" dirty="0"/>
              <a:t>Descrição Técnica: Utilizada para caracterização simplificada e suficiente de bens e serviços comuns de mercado</a:t>
            </a:r>
            <a:r>
              <a:rPr lang="pt-BR" sz="1400" dirty="0" smtClean="0"/>
              <a:t>.</a:t>
            </a:r>
          </a:p>
          <a:p>
            <a:r>
              <a:rPr lang="pt-BR" sz="1400" dirty="0"/>
              <a:t>Especificação Técnica: Utilizada para caracterização detalhada e suficiente de bens e serviços comuns de mercado. </a:t>
            </a:r>
            <a:endParaRPr lang="pt-BR" sz="1400" dirty="0" smtClean="0"/>
          </a:p>
          <a:p>
            <a:r>
              <a:rPr lang="pt-BR" sz="1400" dirty="0" smtClean="0"/>
              <a:t>Projeto Básico</a:t>
            </a:r>
            <a:r>
              <a:rPr lang="pt-BR" sz="1400" dirty="0"/>
              <a:t>: Define com precisão a obra ou serviço de engenharia.</a:t>
            </a:r>
            <a:endParaRPr lang="pt-BR" sz="1400" dirty="0" smtClean="0"/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323966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D3ED2FA-E20A-AD20-D953-41E293AF4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EAF71-9310-2C49-1EED-C46DFFFA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717" y="283845"/>
            <a:ext cx="9100458" cy="581590"/>
          </a:xfrm>
        </p:spPr>
        <p:txBody>
          <a:bodyPr anchor="b">
            <a:normAutofit/>
          </a:bodyPr>
          <a:lstStyle/>
          <a:p>
            <a:pPr algn="ctr"/>
            <a:r>
              <a:rPr lang="en-US" sz="2700" dirty="0" smtClean="0"/>
              <a:t>MATRIZ DE RISCO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EDCFAE01-AA75-331A-DB4C-2C038F02A81B}"/>
              </a:ext>
            </a:extLst>
          </p:cNvPr>
          <p:cNvSpPr>
            <a:spLocks noGrp="1"/>
          </p:cNvSpPr>
          <p:nvPr>
            <p:ph sz="quarter" idx="4294967295"/>
            <p:extLst>
              <p:ext uri="{E7BDC344-281C-4309-B0C6-D0EE65EED2A8}">
                <p202:designPr xmlns:p202="http://schemas.microsoft.com/office/powerpoint/2020/02/main" xmlns="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062717" y="1203247"/>
            <a:ext cx="7706814" cy="5187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spcBef>
                <a:spcPts val="500"/>
              </a:spcBef>
              <a:buNone/>
            </a:pPr>
            <a:r>
              <a:rPr lang="en-US" sz="1400" b="1" dirty="0" smtClean="0"/>
              <a:t>Para </a:t>
            </a:r>
            <a:r>
              <a:rPr lang="en-US" sz="1400" b="1" dirty="0" err="1"/>
              <a:t>que</a:t>
            </a:r>
            <a:r>
              <a:rPr lang="en-US" sz="1400" b="1" dirty="0"/>
              <a:t> serve?</a:t>
            </a:r>
            <a:endParaRPr lang="pt-BR" sz="1400" dirty="0"/>
          </a:p>
          <a:p>
            <a:pPr algn="just">
              <a:spcBef>
                <a:spcPts val="500"/>
              </a:spcBef>
            </a:pPr>
            <a:r>
              <a:rPr lang="en-US" sz="1400" dirty="0">
                <a:ea typeface="+mn-lt"/>
                <a:cs typeface="+mn-lt"/>
              </a:rPr>
              <a:t>Define, de forma </a:t>
            </a:r>
            <a:r>
              <a:rPr lang="en-US" sz="1400" dirty="0" err="1">
                <a:ea typeface="+mn-lt"/>
                <a:cs typeface="+mn-lt"/>
              </a:rPr>
              <a:t>clara</a:t>
            </a:r>
            <a:r>
              <a:rPr lang="en-US" sz="1400" dirty="0">
                <a:ea typeface="+mn-lt"/>
                <a:cs typeface="+mn-lt"/>
              </a:rPr>
              <a:t> e </a:t>
            </a:r>
            <a:r>
              <a:rPr lang="en-US" sz="1400" dirty="0" err="1">
                <a:ea typeface="+mn-lt"/>
                <a:cs typeface="+mn-lt"/>
              </a:rPr>
              <a:t>antecipada</a:t>
            </a:r>
            <a:r>
              <a:rPr lang="en-US" sz="1400" dirty="0">
                <a:ea typeface="+mn-lt"/>
                <a:cs typeface="+mn-lt"/>
              </a:rPr>
              <a:t>, a </a:t>
            </a:r>
            <a:r>
              <a:rPr lang="en-US" sz="1400" dirty="0" err="1">
                <a:ea typeface="+mn-lt"/>
                <a:cs typeface="+mn-lt"/>
              </a:rPr>
              <a:t>responsabilidade</a:t>
            </a:r>
            <a:r>
              <a:rPr lang="en-US" sz="1400" dirty="0">
                <a:ea typeface="+mn-lt"/>
                <a:cs typeface="+mn-lt"/>
              </a:rPr>
              <a:t> de </a:t>
            </a:r>
            <a:r>
              <a:rPr lang="en-US" sz="1400" dirty="0" err="1">
                <a:ea typeface="+mn-lt"/>
                <a:cs typeface="+mn-lt"/>
              </a:rPr>
              <a:t>cada</a:t>
            </a:r>
            <a:r>
              <a:rPr lang="en-US" sz="1400" dirty="0">
                <a:ea typeface="+mn-lt"/>
                <a:cs typeface="+mn-lt"/>
              </a:rPr>
              <a:t> parte (</a:t>
            </a:r>
            <a:r>
              <a:rPr lang="en-US" sz="1400" dirty="0" err="1">
                <a:ea typeface="+mn-lt"/>
                <a:cs typeface="+mn-lt"/>
              </a:rPr>
              <a:t>Administração</a:t>
            </a:r>
            <a:r>
              <a:rPr lang="en-US" sz="1400" dirty="0">
                <a:ea typeface="+mn-lt"/>
                <a:cs typeface="+mn-lt"/>
              </a:rPr>
              <a:t> Pública e </a:t>
            </a:r>
            <a:r>
              <a:rPr lang="en-US" sz="1400" dirty="0" err="1">
                <a:ea typeface="+mn-lt"/>
                <a:cs typeface="+mn-lt"/>
              </a:rPr>
              <a:t>Contratado</a:t>
            </a:r>
            <a:r>
              <a:rPr lang="en-US" sz="1400" dirty="0">
                <a:ea typeface="+mn-lt"/>
                <a:cs typeface="+mn-lt"/>
              </a:rPr>
              <a:t>) </a:t>
            </a:r>
            <a:r>
              <a:rPr lang="en-US" sz="1400" dirty="0" err="1">
                <a:ea typeface="+mn-lt"/>
                <a:cs typeface="+mn-lt"/>
              </a:rPr>
              <a:t>diante</a:t>
            </a:r>
            <a:r>
              <a:rPr lang="en-US" sz="1400" dirty="0">
                <a:ea typeface="+mn-lt"/>
                <a:cs typeface="+mn-lt"/>
              </a:rPr>
              <a:t> de </a:t>
            </a:r>
            <a:r>
              <a:rPr lang="en-US" sz="1400" dirty="0" err="1">
                <a:ea typeface="+mn-lt"/>
                <a:cs typeface="+mn-lt"/>
              </a:rPr>
              <a:t>eventos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que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possam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impactar</a:t>
            </a:r>
            <a:r>
              <a:rPr lang="en-US" sz="1400" dirty="0">
                <a:ea typeface="+mn-lt"/>
                <a:cs typeface="+mn-lt"/>
              </a:rPr>
              <a:t> o </a:t>
            </a:r>
            <a:r>
              <a:rPr lang="en-US" sz="1400" dirty="0" err="1">
                <a:ea typeface="+mn-lt"/>
                <a:cs typeface="+mn-lt"/>
              </a:rPr>
              <a:t>contrato</a:t>
            </a:r>
            <a:r>
              <a:rPr lang="en-US" sz="1400" dirty="0" smtClean="0">
                <a:ea typeface="+mn-lt"/>
                <a:cs typeface="+mn-lt"/>
              </a:rPr>
              <a:t>.</a:t>
            </a:r>
          </a:p>
          <a:p>
            <a:pPr algn="just">
              <a:spcBef>
                <a:spcPts val="500"/>
              </a:spcBef>
            </a:pPr>
            <a:endParaRPr lang="en-US" sz="1400" dirty="0" smtClean="0">
              <a:ea typeface="+mn-lt"/>
              <a:cs typeface="+mn-lt"/>
            </a:endParaRPr>
          </a:p>
          <a:p>
            <a:pPr marL="0" indent="0" algn="just">
              <a:spcBef>
                <a:spcPts val="500"/>
              </a:spcBef>
              <a:buNone/>
            </a:pPr>
            <a:r>
              <a:rPr lang="en-US" sz="1400" b="1" dirty="0" err="1"/>
              <a:t>Obrigatoriedade</a:t>
            </a:r>
            <a:endParaRPr lang="pt-BR" sz="1400" dirty="0">
              <a:solidFill>
                <a:srgbClr val="000000"/>
              </a:solidFill>
            </a:endParaRPr>
          </a:p>
          <a:p>
            <a:pPr algn="just">
              <a:spcBef>
                <a:spcPts val="500"/>
              </a:spcBef>
            </a:pPr>
            <a:r>
              <a:rPr lang="en-US" sz="1400" dirty="0" err="1"/>
              <a:t>Todos</a:t>
            </a:r>
            <a:r>
              <a:rPr lang="en-US" sz="1400" dirty="0"/>
              <a:t> </a:t>
            </a:r>
            <a:r>
              <a:rPr lang="en-US" sz="1400" dirty="0" err="1"/>
              <a:t>os</a:t>
            </a:r>
            <a:r>
              <a:rPr lang="en-US" sz="1400" dirty="0"/>
              <a:t> </a:t>
            </a:r>
            <a:r>
              <a:rPr lang="en-US" sz="1400" dirty="0" err="1"/>
              <a:t>contratos</a:t>
            </a:r>
            <a:r>
              <a:rPr lang="en-US" sz="1400" dirty="0"/>
              <a:t> de </a:t>
            </a:r>
            <a:r>
              <a:rPr lang="en-US" sz="1400" dirty="0" err="1"/>
              <a:t>obras</a:t>
            </a:r>
            <a:r>
              <a:rPr lang="en-US" sz="1400" dirty="0"/>
              <a:t> e </a:t>
            </a:r>
            <a:r>
              <a:rPr lang="en-US" sz="1400" dirty="0" err="1"/>
              <a:t>serviços</a:t>
            </a:r>
            <a:r>
              <a:rPr lang="en-US" sz="1400" dirty="0"/>
              <a:t> </a:t>
            </a:r>
            <a:r>
              <a:rPr lang="en-US" sz="1400" dirty="0" err="1"/>
              <a:t>devem</a:t>
            </a:r>
            <a:r>
              <a:rPr lang="en-US" sz="1400" dirty="0"/>
              <a:t> </a:t>
            </a:r>
            <a:r>
              <a:rPr lang="en-US" sz="1400" dirty="0" err="1"/>
              <a:t>conter</a:t>
            </a:r>
            <a:r>
              <a:rPr lang="en-US" sz="1400" dirty="0"/>
              <a:t> </a:t>
            </a:r>
            <a:r>
              <a:rPr lang="en-US" sz="1400" dirty="0" err="1"/>
              <a:t>cláusula</a:t>
            </a:r>
            <a:r>
              <a:rPr lang="en-US" sz="1400" dirty="0"/>
              <a:t> de </a:t>
            </a:r>
            <a:r>
              <a:rPr lang="en-US" sz="1400" dirty="0" err="1"/>
              <a:t>matriz</a:t>
            </a:r>
            <a:r>
              <a:rPr lang="en-US" sz="1400" dirty="0"/>
              <a:t> de </a:t>
            </a:r>
            <a:r>
              <a:rPr lang="en-US" sz="1400" dirty="0" err="1"/>
              <a:t>riscos</a:t>
            </a:r>
            <a:r>
              <a:rPr lang="en-US" sz="1400" dirty="0"/>
              <a:t>. </a:t>
            </a:r>
            <a:r>
              <a:rPr lang="en-US" sz="1400" dirty="0" err="1"/>
              <a:t>Porém</a:t>
            </a:r>
            <a:r>
              <a:rPr lang="en-US" sz="1400" dirty="0"/>
              <a:t>, </a:t>
            </a:r>
            <a:r>
              <a:rPr lang="en-US" sz="1400" dirty="0" err="1"/>
              <a:t>pode</a:t>
            </a:r>
            <a:r>
              <a:rPr lang="en-US" sz="1400" dirty="0"/>
              <a:t> </a:t>
            </a:r>
            <a:r>
              <a:rPr lang="en-US" sz="1400" dirty="0" err="1"/>
              <a:t>ser</a:t>
            </a:r>
            <a:r>
              <a:rPr lang="en-US" sz="1400" dirty="0"/>
              <a:t> </a:t>
            </a:r>
            <a:r>
              <a:rPr lang="en-US" sz="1400" dirty="0" err="1"/>
              <a:t>dispensada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 </a:t>
            </a:r>
            <a:r>
              <a:rPr lang="en-US" sz="1400" dirty="0" err="1"/>
              <a:t>contratações</a:t>
            </a:r>
            <a:r>
              <a:rPr lang="en-US" sz="1400" dirty="0"/>
              <a:t> de </a:t>
            </a:r>
            <a:r>
              <a:rPr lang="en-US" sz="1400" dirty="0" err="1"/>
              <a:t>serviços</a:t>
            </a:r>
            <a:r>
              <a:rPr lang="en-US" sz="1400" dirty="0"/>
              <a:t> de </a:t>
            </a:r>
            <a:r>
              <a:rPr lang="en-US" sz="1400" dirty="0" err="1"/>
              <a:t>baixa</a:t>
            </a:r>
            <a:r>
              <a:rPr lang="en-US" sz="1400" dirty="0"/>
              <a:t> </a:t>
            </a:r>
            <a:r>
              <a:rPr lang="en-US" sz="1400" dirty="0" err="1"/>
              <a:t>complexidade</a:t>
            </a:r>
            <a:r>
              <a:rPr lang="en-US" sz="1400" dirty="0" smtClean="0"/>
              <a:t>.</a:t>
            </a:r>
          </a:p>
          <a:p>
            <a:pPr algn="just">
              <a:spcBef>
                <a:spcPts val="500"/>
              </a:spcBef>
            </a:pPr>
            <a:endParaRPr lang="en-US" sz="1400" dirty="0"/>
          </a:p>
          <a:p>
            <a:pPr marL="0" indent="0" algn="just">
              <a:spcBef>
                <a:spcPts val="500"/>
              </a:spcBef>
              <a:buNone/>
            </a:pPr>
            <a:r>
              <a:rPr lang="en-US" sz="1400" b="1" dirty="0" err="1"/>
              <a:t>Documento</a:t>
            </a:r>
            <a:r>
              <a:rPr lang="en-US" sz="1400" b="1" dirty="0"/>
              <a:t> </a:t>
            </a:r>
            <a:r>
              <a:rPr lang="en-US" sz="1400" b="1" dirty="0" err="1"/>
              <a:t>Orientador</a:t>
            </a:r>
            <a:endParaRPr lang="en-US" sz="1400" dirty="0"/>
          </a:p>
          <a:p>
            <a:pPr algn="just">
              <a:spcBef>
                <a:spcPts val="500"/>
              </a:spcBef>
            </a:pPr>
            <a:r>
              <a:rPr lang="en-US" sz="1400" b="1" dirty="0" err="1">
                <a:ea typeface="+mn-lt"/>
                <a:cs typeface="+mn-lt"/>
                <a:hlinkClick r:id="rId4"/>
              </a:rPr>
              <a:t>Guia</a:t>
            </a:r>
            <a:r>
              <a:rPr lang="en-US" sz="1400" b="1" dirty="0">
                <a:ea typeface="+mn-lt"/>
                <a:cs typeface="+mn-lt"/>
                <a:hlinkClick r:id="rId4"/>
              </a:rPr>
              <a:t> de </a:t>
            </a:r>
            <a:r>
              <a:rPr lang="en-US" sz="1400" b="1" dirty="0" err="1">
                <a:ea typeface="+mn-lt"/>
                <a:cs typeface="+mn-lt"/>
                <a:hlinkClick r:id="rId4"/>
              </a:rPr>
              <a:t>Gestão</a:t>
            </a:r>
            <a:r>
              <a:rPr lang="en-US" sz="1400" b="1" dirty="0">
                <a:ea typeface="+mn-lt"/>
                <a:cs typeface="+mn-lt"/>
                <a:hlinkClick r:id="rId4"/>
              </a:rPr>
              <a:t> de </a:t>
            </a:r>
            <a:r>
              <a:rPr lang="en-US" sz="1400" b="1" dirty="0" err="1">
                <a:ea typeface="+mn-lt"/>
                <a:cs typeface="+mn-lt"/>
                <a:hlinkClick r:id="rId4"/>
              </a:rPr>
              <a:t>Riscos</a:t>
            </a:r>
            <a:r>
              <a:rPr lang="en-US" sz="1400" b="1" dirty="0">
                <a:ea typeface="+mn-lt"/>
                <a:cs typeface="+mn-lt"/>
                <a:hlinkClick r:id="rId4"/>
              </a:rPr>
              <a:t>, </a:t>
            </a:r>
            <a:r>
              <a:rPr lang="en-US" sz="1400" b="1" dirty="0" err="1">
                <a:ea typeface="+mn-lt"/>
                <a:cs typeface="+mn-lt"/>
                <a:hlinkClick r:id="rId4"/>
              </a:rPr>
              <a:t>Conformidade</a:t>
            </a:r>
            <a:r>
              <a:rPr lang="en-US" sz="1400" b="1" dirty="0">
                <a:ea typeface="+mn-lt"/>
                <a:cs typeface="+mn-lt"/>
                <a:hlinkClick r:id="rId4"/>
              </a:rPr>
              <a:t> e </a:t>
            </a:r>
            <a:r>
              <a:rPr lang="en-US" sz="1400" b="1" dirty="0" err="1">
                <a:ea typeface="+mn-lt"/>
                <a:cs typeface="+mn-lt"/>
                <a:hlinkClick r:id="rId4"/>
              </a:rPr>
              <a:t>Integridade</a:t>
            </a:r>
            <a:r>
              <a:rPr lang="en-US" sz="1400" b="1" dirty="0">
                <a:ea typeface="+mn-lt"/>
                <a:cs typeface="+mn-lt"/>
              </a:rPr>
              <a:t> </a:t>
            </a:r>
            <a:r>
              <a:rPr lang="en-US" sz="1400" dirty="0">
                <a:ea typeface="+mn-lt"/>
                <a:cs typeface="+mn-lt"/>
              </a:rPr>
              <a:t>(SEI nº 54382737)</a:t>
            </a:r>
          </a:p>
          <a:p>
            <a:pPr algn="just">
              <a:spcBef>
                <a:spcPts val="500"/>
              </a:spcBef>
            </a:pPr>
            <a:endParaRPr lang="en-US" sz="1400" dirty="0"/>
          </a:p>
          <a:p>
            <a:pPr marL="0" indent="0" algn="just">
              <a:spcBef>
                <a:spcPts val="500"/>
              </a:spcBef>
              <a:buNone/>
            </a:pPr>
            <a:r>
              <a:rPr lang="en-US" sz="1400" b="1" dirty="0" err="1"/>
              <a:t>Modelos</a:t>
            </a:r>
            <a:endParaRPr lang="en-US" sz="1400" dirty="0"/>
          </a:p>
          <a:p>
            <a:pPr marL="285750" indent="-2857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 err="1">
                <a:ea typeface="+mn-lt"/>
                <a:cs typeface="+mn-lt"/>
              </a:rPr>
              <a:t>Página</a:t>
            </a:r>
            <a:r>
              <a:rPr lang="en-US" sz="1400" dirty="0">
                <a:ea typeface="+mn-lt"/>
                <a:cs typeface="+mn-lt"/>
              </a:rPr>
              <a:t> da DIRAD – </a:t>
            </a:r>
            <a:r>
              <a:rPr lang="en-US" sz="1400" dirty="0" err="1">
                <a:ea typeface="+mn-lt"/>
                <a:cs typeface="+mn-lt"/>
              </a:rPr>
              <a:t>Guias</a:t>
            </a:r>
            <a:r>
              <a:rPr lang="en-US" sz="1400" dirty="0">
                <a:ea typeface="+mn-lt"/>
                <a:cs typeface="+mn-lt"/>
              </a:rPr>
              <a:t> e </a:t>
            </a:r>
            <a:r>
              <a:rPr lang="en-US" sz="1400" dirty="0" err="1">
                <a:ea typeface="+mn-lt"/>
                <a:cs typeface="+mn-lt"/>
              </a:rPr>
              <a:t>Orientações</a:t>
            </a:r>
            <a:r>
              <a:rPr lang="en-US" sz="1400" dirty="0">
                <a:ea typeface="+mn-lt"/>
                <a:cs typeface="+mn-lt"/>
              </a:rPr>
              <a:t>: </a:t>
            </a:r>
            <a:r>
              <a:rPr lang="en-US" sz="1400" dirty="0">
                <a:ea typeface="+mn-lt"/>
                <a:cs typeface="+mn-lt"/>
                <a:hlinkClick r:id="rId5"/>
              </a:rPr>
              <a:t>https://</a:t>
            </a:r>
            <a:r>
              <a:rPr lang="en-US" sz="1400" dirty="0" smtClean="0">
                <a:ea typeface="+mn-lt"/>
                <a:cs typeface="+mn-lt"/>
                <a:hlinkClick r:id="rId5"/>
              </a:rPr>
              <a:t>intranet.correios.com.br/cs/dirad/contratacoes-corporativas/contratacoes_corporativas/guias-e-orientacoes</a:t>
            </a:r>
            <a:endParaRPr lang="en-US" sz="1400" dirty="0">
              <a:ea typeface="+mn-lt"/>
              <a:cs typeface="+mn-lt"/>
              <a:hlinkClick r:id="rId5"/>
            </a:endParaRPr>
          </a:p>
          <a:p>
            <a:pPr marL="285750" indent="-2857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 err="1">
                <a:ea typeface="+mn-lt"/>
                <a:cs typeface="+mn-lt"/>
              </a:rPr>
              <a:t>Manutenção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Predial</a:t>
            </a:r>
            <a:r>
              <a:rPr lang="en-US" sz="1400" dirty="0">
                <a:ea typeface="+mn-lt"/>
                <a:cs typeface="+mn-lt"/>
              </a:rPr>
              <a:t>: (SEI nº 57948809</a:t>
            </a:r>
            <a:r>
              <a:rPr lang="en-US" sz="1400" dirty="0" smtClean="0">
                <a:ea typeface="+mn-lt"/>
                <a:cs typeface="+mn-lt"/>
              </a:rPr>
              <a:t>)</a:t>
            </a:r>
          </a:p>
          <a:p>
            <a:pPr algn="just">
              <a:spcBef>
                <a:spcPts val="500"/>
              </a:spcBef>
            </a:pPr>
            <a:endParaRPr lang="en-US" sz="1400" dirty="0">
              <a:ea typeface="+mn-lt"/>
              <a:cs typeface="+mn-lt"/>
            </a:endParaRPr>
          </a:p>
          <a:p>
            <a:pPr marL="0" indent="0" algn="just">
              <a:spcBef>
                <a:spcPts val="500"/>
              </a:spcBef>
              <a:buNone/>
            </a:pPr>
            <a:r>
              <a:rPr lang="en-US" sz="1400" b="1" dirty="0" err="1" smtClean="0"/>
              <a:t>Importante</a:t>
            </a:r>
            <a:r>
              <a:rPr lang="en-US" sz="1400" b="1" dirty="0"/>
              <a:t>!</a:t>
            </a:r>
            <a:r>
              <a:rPr lang="en-US" sz="1400" b="1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Conforme</a:t>
            </a:r>
            <a:r>
              <a:rPr lang="en-US" sz="1400" dirty="0">
                <a:ea typeface="+mn-lt"/>
                <a:cs typeface="+mn-lt"/>
              </a:rPr>
              <a:t> Lei nº 13.303/2016, art. 81, § 8º: "É </a:t>
            </a:r>
            <a:r>
              <a:rPr lang="en-US" sz="1400" dirty="0" err="1">
                <a:ea typeface="+mn-lt"/>
                <a:cs typeface="+mn-lt"/>
              </a:rPr>
              <a:t>vedada</a:t>
            </a:r>
            <a:r>
              <a:rPr lang="en-US" sz="1400" dirty="0">
                <a:ea typeface="+mn-lt"/>
                <a:cs typeface="+mn-lt"/>
              </a:rPr>
              <a:t> a </a:t>
            </a:r>
            <a:r>
              <a:rPr lang="en-US" sz="1400" dirty="0" err="1">
                <a:ea typeface="+mn-lt"/>
                <a:cs typeface="+mn-lt"/>
              </a:rPr>
              <a:t>celebração</a:t>
            </a:r>
            <a:r>
              <a:rPr lang="en-US" sz="1400" dirty="0">
                <a:ea typeface="+mn-lt"/>
                <a:cs typeface="+mn-lt"/>
              </a:rPr>
              <a:t> de </a:t>
            </a:r>
            <a:r>
              <a:rPr lang="en-US" sz="1400" dirty="0" err="1">
                <a:ea typeface="+mn-lt"/>
                <a:cs typeface="+mn-lt"/>
              </a:rPr>
              <a:t>aditivos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decorrentes</a:t>
            </a:r>
            <a:r>
              <a:rPr lang="en-US" sz="1400" dirty="0">
                <a:ea typeface="+mn-lt"/>
                <a:cs typeface="+mn-lt"/>
              </a:rPr>
              <a:t> de </a:t>
            </a:r>
            <a:r>
              <a:rPr lang="en-US" sz="1400" dirty="0" err="1">
                <a:ea typeface="+mn-lt"/>
                <a:cs typeface="+mn-lt"/>
              </a:rPr>
              <a:t>eventos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supervenientes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alocados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matriz</a:t>
            </a:r>
            <a:r>
              <a:rPr lang="en-US" sz="1400" dirty="0">
                <a:ea typeface="+mn-lt"/>
                <a:cs typeface="+mn-lt"/>
              </a:rPr>
              <a:t> de </a:t>
            </a:r>
            <a:r>
              <a:rPr lang="en-US" sz="1400" dirty="0" err="1">
                <a:ea typeface="+mn-lt"/>
                <a:cs typeface="+mn-lt"/>
              </a:rPr>
              <a:t>riscos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como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responsabilidade</a:t>
            </a:r>
            <a:r>
              <a:rPr lang="en-US" sz="1400" dirty="0">
                <a:ea typeface="+mn-lt"/>
                <a:cs typeface="+mn-lt"/>
              </a:rPr>
              <a:t> da </a:t>
            </a:r>
            <a:r>
              <a:rPr lang="en-US" sz="1400" dirty="0" err="1">
                <a:ea typeface="+mn-lt"/>
                <a:cs typeface="+mn-lt"/>
              </a:rPr>
              <a:t>contratada</a:t>
            </a:r>
            <a:r>
              <a:rPr lang="en-US" sz="1400" dirty="0" smtClean="0">
                <a:ea typeface="+mn-lt"/>
                <a:cs typeface="+mn-lt"/>
              </a:rPr>
              <a:t>."</a:t>
            </a:r>
            <a:endParaRPr lang="en-US" sz="1400" dirty="0">
              <a:ea typeface="+mn-lt"/>
              <a:cs typeface="+mn-lt"/>
            </a:endParaRPr>
          </a:p>
          <a:p>
            <a:pPr lvl="1"/>
            <a:endParaRPr lang="en-US" dirty="0"/>
          </a:p>
          <a:p>
            <a:pPr>
              <a:spcBef>
                <a:spcPts val="2500"/>
              </a:spcBef>
            </a:pPr>
            <a:endParaRPr lang="en-US" sz="1200" dirty="0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0881" y="1994263"/>
            <a:ext cx="3131450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89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C7928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FB72F8-363B-C79E-8471-A22086041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169" y="1397394"/>
            <a:ext cx="6871062" cy="4649446"/>
          </a:xfrm>
        </p:spPr>
        <p:txBody>
          <a:bodyPr anchor="b">
            <a:normAutofit/>
          </a:bodyPr>
          <a:lstStyle/>
          <a:p>
            <a:r>
              <a:rPr lang="en-US" sz="4000" dirty="0" err="1" smtClean="0"/>
              <a:t>Considerações</a:t>
            </a:r>
            <a:r>
              <a:rPr lang="en-US" sz="4000" dirty="0" smtClean="0"/>
              <a:t> </a:t>
            </a:r>
            <a:r>
              <a:rPr lang="en-US" sz="4000" dirty="0" err="1" smtClean="0"/>
              <a:t>finais</a:t>
            </a:r>
            <a:endParaRPr lang="en-US" sz="4000" i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21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FB72F8-363B-C79E-8471-A22086041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169" y="1397394"/>
            <a:ext cx="8829366" cy="4649446"/>
          </a:xfrm>
        </p:spPr>
        <p:txBody>
          <a:bodyPr anchor="b">
            <a:normAutofit/>
          </a:bodyPr>
          <a:lstStyle/>
          <a:p>
            <a:r>
              <a:rPr lang="en-US" sz="3600" dirty="0" err="1" smtClean="0"/>
              <a:t>Registro</a:t>
            </a:r>
            <a:r>
              <a:rPr lang="en-US" sz="3600" dirty="0" smtClean="0"/>
              <a:t> da </a:t>
            </a:r>
            <a:r>
              <a:rPr lang="en-US" sz="3600" dirty="0" err="1" smtClean="0"/>
              <a:t>ação</a:t>
            </a:r>
            <a:r>
              <a:rPr lang="en-US" sz="3600" dirty="0" smtClean="0"/>
              <a:t> de </a:t>
            </a:r>
            <a:r>
              <a:rPr lang="en-US" sz="3600" dirty="0" err="1" smtClean="0"/>
              <a:t>educação</a:t>
            </a:r>
            <a:r>
              <a:rPr lang="en-US" sz="3600" dirty="0" smtClean="0"/>
              <a:t> no </a:t>
            </a:r>
            <a:r>
              <a:rPr lang="en-US" sz="3600" i="1" dirty="0" err="1" smtClean="0"/>
              <a:t>Populis</a:t>
            </a:r>
            <a:endParaRPr lang="en-US" sz="3600" i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701" y="1739444"/>
            <a:ext cx="3055000" cy="31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80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C7928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283E766-367C-7ADA-0E5C-EDEDBF6B4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509" y="625464"/>
            <a:ext cx="9143135" cy="1113980"/>
          </a:xfrm>
          <a:gradFill>
            <a:gsLst>
              <a:gs pos="100000">
                <a:schemeClr val="bg1"/>
              </a:gs>
              <a:gs pos="0">
                <a:schemeClr val="accent2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REGRAS RÁPIDAS DE INTERAÇÃO</a:t>
            </a:r>
          </a:p>
          <a:p>
            <a:pPr algn="ctr"/>
            <a:endParaRPr lang="en-US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5388077" y="2062578"/>
            <a:ext cx="6445177" cy="43971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496232" y="2656836"/>
            <a:ext cx="6141079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00100" lvl="1" indent="-342900">
              <a:buAutoNum type="arabicPeriod"/>
            </a:pP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Sessão gravada e disponibilizada;</a:t>
            </a:r>
          </a:p>
          <a:p>
            <a:pPr marL="800100" lvl="1" indent="-342900">
              <a:buAutoNum type="arabicPeriod"/>
            </a:pPr>
            <a:endParaRPr lang="pt-BR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AutoNum type="arabicPeriod"/>
            </a:pP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Material de apoio no </a:t>
            </a:r>
            <a:r>
              <a:rPr lang="pt-BR" sz="20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SharePoint</a:t>
            </a: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do Observatório das Contratações;</a:t>
            </a:r>
          </a:p>
          <a:p>
            <a:pPr marL="800100" lvl="1" indent="-342900">
              <a:buAutoNum type="arabicPeriod"/>
            </a:pPr>
            <a:endParaRPr lang="pt-BR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AutoNum type="arabicPeriod"/>
            </a:pP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Perguntas pelo </a:t>
            </a:r>
            <a:r>
              <a:rPr lang="pt-BR" sz="20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chat</a:t>
            </a: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800100" lvl="1" indent="-342900">
              <a:buAutoNum type="arabicPeriod"/>
            </a:pPr>
            <a:endParaRPr 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AutoNum type="arabicPeriod"/>
            </a:pP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Avaliação no </a:t>
            </a:r>
            <a:r>
              <a:rPr lang="pt-BR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Populis</a:t>
            </a: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ao final (</a:t>
            </a:r>
            <a:r>
              <a:rPr lang="pt-BR" sz="20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QR </a:t>
            </a:r>
            <a:r>
              <a:rPr lang="pt-BR" sz="200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Code</a:t>
            </a: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09" y="2866555"/>
            <a:ext cx="4207737" cy="283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36820" y="99044"/>
            <a:ext cx="7284046" cy="760694"/>
          </a:xfrm>
        </p:spPr>
        <p:txBody>
          <a:bodyPr/>
          <a:lstStyle/>
          <a:p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Assista:</a:t>
            </a:r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283E766-367C-7ADA-0E5C-EDEDBF6B4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6820" y="859738"/>
            <a:ext cx="6665709" cy="854761"/>
          </a:xfrm>
          <a:gradFill>
            <a:gsLst>
              <a:gs pos="100000">
                <a:schemeClr val="bg1"/>
              </a:gs>
              <a:gs pos="0">
                <a:schemeClr val="accent2"/>
              </a:gs>
            </a:gsLst>
            <a:lin ang="2700000" scaled="1"/>
          </a:gradFill>
        </p:spPr>
        <p:txBody>
          <a:bodyPr>
            <a:normAutofit fontScale="77500" lnSpcReduction="20000"/>
          </a:bodyPr>
          <a:lstStyle/>
          <a:p>
            <a:endParaRPr lang="en-US" sz="28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en-US" sz="3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que</a:t>
            </a:r>
            <a:r>
              <a:rPr lang="en-US" sz="3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é o </a:t>
            </a:r>
            <a:r>
              <a:rPr lang="en-US" sz="3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Observatório</a:t>
            </a:r>
            <a:r>
              <a:rPr lang="en-US" sz="3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das </a:t>
            </a:r>
            <a:r>
              <a:rPr lang="en-US" sz="3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Contratações</a:t>
            </a:r>
            <a:r>
              <a:rPr lang="en-US" sz="3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pPr algn="ctr"/>
            <a:endParaRPr lang="en-US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r="5958"/>
          <a:stretch>
            <a:fillRect/>
          </a:stretch>
        </p:blipFill>
        <p:spPr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4206240" y="2778034"/>
            <a:ext cx="71882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Vídeos institucionais que apresenta os objetivos, o funcionamento e os benefícios do Observatório das Contratações;</a:t>
            </a:r>
          </a:p>
          <a:p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Duração estimada: cerca de 4 minutos;</a:t>
            </a:r>
          </a:p>
          <a:p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Link para o vídeo: </a:t>
            </a:r>
            <a:r>
              <a:rPr lang="pt-BR" dirty="0" smtClean="0">
                <a:hlinkClick r:id="rId4"/>
              </a:rPr>
              <a:t>A Solução: O Observatório</a:t>
            </a:r>
            <a:endParaRPr lang="pt-BR" dirty="0">
              <a:hlinkClick r:id="rId5"/>
            </a:endParaRPr>
          </a:p>
          <a:p>
            <a:endParaRPr lang="pt-BR" dirty="0"/>
          </a:p>
          <a:p>
            <a:endParaRPr lang="pt-BR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 descr="Pesquisar inventário estrutura de tópicos">
            <a:extLst>
              <a:ext uri="{FF2B5EF4-FFF2-40B4-BE49-F238E27FC236}">
                <a16:creationId xmlns="" xmlns:a16="http://schemas.microsoft.com/office/drawing/2014/main" id="{A2584077-6D12-4E98-046D-4DBAD1260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6838" y="1720970"/>
            <a:ext cx="914400" cy="914400"/>
          </a:xfrm>
          <a:prstGeom prst="rect">
            <a:avLst/>
          </a:prstGeom>
        </p:spPr>
      </p:pic>
      <p:pic>
        <p:nvPicPr>
          <p:cNvPr id="11" name="Gráfico 10" descr="Comércio eletrônico estrutura de tópicos">
            <a:extLst>
              <a:ext uri="{FF2B5EF4-FFF2-40B4-BE49-F238E27FC236}">
                <a16:creationId xmlns="" xmlns:a16="http://schemas.microsoft.com/office/drawing/2014/main" id="{2FE66CED-1B2F-01FC-C372-D30CD2FE3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30724" y="1720970"/>
            <a:ext cx="914400" cy="914400"/>
          </a:xfrm>
          <a:prstGeom prst="rect">
            <a:avLst/>
          </a:prstGeom>
        </p:spPr>
      </p:pic>
      <p:pic>
        <p:nvPicPr>
          <p:cNvPr id="12" name="Gráfico 11" descr="Filantropia estrutura de tópicos">
            <a:extLst>
              <a:ext uri="{FF2B5EF4-FFF2-40B4-BE49-F238E27FC236}">
                <a16:creationId xmlns="" xmlns:a16="http://schemas.microsoft.com/office/drawing/2014/main" id="{0A9655BC-A35A-3562-4F04-8709536940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800" y="1720970"/>
            <a:ext cx="914400" cy="9144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6283E766-367C-7ADA-0E5C-EDEDBF6B4317}"/>
              </a:ext>
            </a:extLst>
          </p:cNvPr>
          <p:cNvSpPr txBox="1">
            <a:spLocks/>
          </p:cNvSpPr>
          <p:nvPr/>
        </p:nvSpPr>
        <p:spPr>
          <a:xfrm>
            <a:off x="747253" y="525885"/>
            <a:ext cx="9083985" cy="860462"/>
          </a:xfrm>
          <a:prstGeom prst="rect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2"/>
              </a:gs>
            </a:gsLst>
            <a:lin ang="2700000" scaled="1"/>
          </a:gra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2025: Volume e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Valores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contratados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– SE/PR</a:t>
            </a:r>
          </a:p>
          <a:p>
            <a:pPr algn="ctr"/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  <p:sp>
        <p:nvSpPr>
          <p:cNvPr id="3" name="Retângulo de cantos arredondados 2"/>
          <p:cNvSpPr/>
          <p:nvPr/>
        </p:nvSpPr>
        <p:spPr>
          <a:xfrm>
            <a:off x="597324" y="2738880"/>
            <a:ext cx="3209112" cy="121316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R$ 4mi</a:t>
            </a:r>
          </a:p>
          <a:p>
            <a:pPr algn="ctr"/>
            <a:endParaRPr lang="pt-BR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Licitações – Valor Contratado</a:t>
            </a:r>
            <a:endParaRPr lang="pt-BR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4709124" y="4091413"/>
            <a:ext cx="3209112" cy="121316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R$ 1mi</a:t>
            </a:r>
          </a:p>
          <a:p>
            <a:pPr algn="ctr"/>
            <a:endParaRPr lang="pt-BR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Alienações - Ágio</a:t>
            </a:r>
            <a:endParaRPr lang="pt-BR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597324" y="4091413"/>
            <a:ext cx="3209112" cy="121316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R$ 4mi</a:t>
            </a:r>
          </a:p>
          <a:p>
            <a:pPr algn="ctr"/>
            <a:endParaRPr lang="pt-BR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Alienações – Valor Contratado</a:t>
            </a:r>
            <a:endParaRPr lang="pt-BR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709124" y="2738880"/>
            <a:ext cx="3209112" cy="121316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R$ 671mil</a:t>
            </a:r>
          </a:p>
          <a:p>
            <a:pPr algn="ctr"/>
            <a:endParaRPr lang="pt-BR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Licitações – Economia</a:t>
            </a:r>
            <a:endParaRPr lang="pt-BR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8740022" y="2694636"/>
            <a:ext cx="3209112" cy="121316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 / 12</a:t>
            </a:r>
          </a:p>
          <a:p>
            <a:pPr algn="ctr"/>
            <a:endParaRPr lang="pt-BR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Licitações – Processos/Lotes</a:t>
            </a:r>
            <a:endParaRPr lang="pt-BR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8740022" y="4089751"/>
            <a:ext cx="3209112" cy="121316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/ 54</a:t>
            </a:r>
          </a:p>
          <a:p>
            <a:pPr algn="ctr"/>
            <a:endParaRPr lang="pt-BR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Alienações – Processos/Lotes</a:t>
            </a:r>
            <a:endParaRPr lang="pt-BR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597324" y="5443946"/>
            <a:ext cx="3209112" cy="121316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R$ 50mil</a:t>
            </a:r>
          </a:p>
          <a:p>
            <a:pPr algn="ctr"/>
            <a:endParaRPr lang="pt-BR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Contratações Diretas– Valor Aprovado</a:t>
            </a:r>
            <a:endParaRPr lang="pt-BR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4709124" y="5443946"/>
            <a:ext cx="3209112" cy="121316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R$ 4mil</a:t>
            </a:r>
          </a:p>
          <a:p>
            <a:pPr algn="ctr"/>
            <a:endParaRPr lang="pt-BR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Contratações Diretas - Economia</a:t>
            </a:r>
            <a:endParaRPr lang="pt-BR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8740022" y="5443946"/>
            <a:ext cx="3209112" cy="121316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pt-BR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/ 1</a:t>
            </a:r>
          </a:p>
          <a:p>
            <a:pPr algn="ctr"/>
            <a:endParaRPr lang="pt-BR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Contratações Diretas -</a:t>
            </a:r>
            <a:r>
              <a:rPr lang="pt-BR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Processos/Lotes</a:t>
            </a:r>
            <a:endParaRPr lang="pt-BR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4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850179"/>
              </p:ext>
            </p:extLst>
          </p:nvPr>
        </p:nvGraphicFramePr>
        <p:xfrm>
          <a:off x="5014919" y="1766466"/>
          <a:ext cx="5052645" cy="44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226398"/>
              </p:ext>
            </p:extLst>
          </p:nvPr>
        </p:nvGraphicFramePr>
        <p:xfrm>
          <a:off x="621109" y="1830883"/>
          <a:ext cx="4630616" cy="4508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76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>
                <a:lumMod val="50000"/>
              </a:schemeClr>
            </a:gs>
            <a:gs pos="0">
              <a:srgbClr val="FC7928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96736" y="628600"/>
            <a:ext cx="9523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Sucesso X Insucesso das Alienações </a:t>
            </a:r>
            <a:r>
              <a:rPr lang="pt-BR" sz="24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(2024 </a:t>
            </a:r>
            <a:r>
              <a:rPr lang="pt-BR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24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ago2025)</a:t>
            </a:r>
          </a:p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Visão </a:t>
            </a:r>
            <a:r>
              <a:rPr lang="pt-BR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Geral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54" y="667051"/>
            <a:ext cx="1429180" cy="1072393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375568"/>
              </p:ext>
            </p:extLst>
          </p:nvPr>
        </p:nvGraphicFramePr>
        <p:xfrm>
          <a:off x="6682069" y="1739444"/>
          <a:ext cx="5102942" cy="3988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655582"/>
              </p:ext>
            </p:extLst>
          </p:nvPr>
        </p:nvGraphicFramePr>
        <p:xfrm>
          <a:off x="1418491" y="1739444"/>
          <a:ext cx="4572000" cy="3991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90235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axy">
  <a:themeElements>
    <a:clrScheme name="Galaxy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Custom 64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_Copilot Layouts_win32_KO_V7" id="{277D7D6E-D023-4C41-8C54-008713810D9E}" vid="{6C12C930-BEAE-46EF-AAFA-5A28A00669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Galaxy">
    <a:dk1>
      <a:srgbClr val="000000"/>
    </a:dk1>
    <a:lt1>
      <a:srgbClr val="FFFFFF"/>
    </a:lt1>
    <a:dk2>
      <a:srgbClr val="10013F"/>
    </a:dk2>
    <a:lt2>
      <a:srgbClr val="F2F0FF"/>
    </a:lt2>
    <a:accent1>
      <a:srgbClr val="814DFF"/>
    </a:accent1>
    <a:accent2>
      <a:srgbClr val="243FFF"/>
    </a:accent2>
    <a:accent3>
      <a:srgbClr val="FF83B6"/>
    </a:accent3>
    <a:accent4>
      <a:srgbClr val="FF9022"/>
    </a:accent4>
    <a:accent5>
      <a:srgbClr val="FF1F85"/>
    </a:accent5>
    <a:accent6>
      <a:srgbClr val="1A98FF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E339AF-67FC-4BA3-8B2E-038B3ED310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99ED26-B189-4BA1-99D0-1112D8C2F106}">
  <ds:schemaRefs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16c05727-aa75-4e4a-9b5f-8a80a1165891"/>
    <ds:schemaRef ds:uri="230e9df3-be65-4c73-a93b-d1236ebd677e"/>
    <ds:schemaRef ds:uri="71af3243-3dd4-4a8d-8c0d-dd76da1f02a5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766CE19-BB35-48A2-AFDA-766E83330032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10395</TotalTime>
  <Words>1199</Words>
  <Application>Microsoft Office PowerPoint</Application>
  <PresentationFormat>Widescreen</PresentationFormat>
  <Paragraphs>366</Paragraphs>
  <Slides>45</Slides>
  <Notes>43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3" baseType="lpstr">
      <vt:lpstr>Aptos</vt:lpstr>
      <vt:lpstr>Arial</vt:lpstr>
      <vt:lpstr>Calibri</vt:lpstr>
      <vt:lpstr>Segoe UI</vt:lpstr>
      <vt:lpstr>Trebuchet MS</vt:lpstr>
      <vt:lpstr>Univers</vt:lpstr>
      <vt:lpstr>Wingdings</vt:lpstr>
      <vt:lpstr>Galaxy</vt:lpstr>
      <vt:lpstr>Observatório das contratações </vt:lpstr>
      <vt:lpstr>Observatório das contratações </vt:lpstr>
      <vt:lpstr>Apresentação do PowerPoint</vt:lpstr>
      <vt:lpstr>Apresentação do PowerPoint</vt:lpstr>
      <vt:lpstr>Apresentação do PowerPoint</vt:lpstr>
      <vt:lpstr>Assista:</vt:lpstr>
      <vt:lpstr>Apresentação do PowerPoint</vt:lpstr>
      <vt:lpstr>Apresentação do PowerPoint</vt:lpstr>
      <vt:lpstr>Apresentação do PowerPoint</vt:lpstr>
      <vt:lpstr>Sucesso X Insucesso das CONTRATAÇÕES DIRETAS (2024 a ago2025)   Visão Geral SE/pr</vt:lpstr>
      <vt:lpstr>Apresentação do PowerPoint</vt:lpstr>
      <vt:lpstr>Quais práticas das superintendências acima podemos adotar?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Pergunte no chat!</vt:lpstr>
      <vt:lpstr>CATÁLOGO DE SOLUÇÕES DO DELIC</vt:lpstr>
      <vt:lpstr>Consultoria proativa</vt:lpstr>
      <vt:lpstr> CONSULTORIA PROATIVA </vt:lpstr>
      <vt:lpstr>Consultoria proativa</vt:lpstr>
      <vt:lpstr>Consultoria expressa</vt:lpstr>
      <vt:lpstr>Consultoria NA CONTRATAÇÃO DIRETA</vt:lpstr>
      <vt:lpstr>Pesquisa  de Mercado proativa</vt:lpstr>
      <vt:lpstr> PESQUISA DE MERCADO PROATIVA</vt:lpstr>
      <vt:lpstr>Pesquisa estruturada com o Mercado fornecedor</vt:lpstr>
      <vt:lpstr>Pesquisa estruturada COM O MERCADO FORNECEDOR</vt:lpstr>
      <vt:lpstr>Amostra da pesquisa:</vt:lpstr>
      <vt:lpstr> Sharepoint do observatório (power bi, tutoriais, banco de boas práticas)  Link: sharepoint DELIC  Comunidade suprimentos  (viva engage)</vt:lpstr>
      <vt:lpstr>Pesquisa interativa com a superintendência estadual</vt:lpstr>
      <vt:lpstr>RESULTADO DA PESQUISA (RESUMO):</vt:lpstr>
      <vt:lpstr>RESULTADO DA PESQUISA (RESUMO):</vt:lpstr>
      <vt:lpstr>RESULTADO DA PESQUISA (RESUMO):</vt:lpstr>
      <vt:lpstr>Termo de solicitação da contratação</vt:lpstr>
      <vt:lpstr>Estudo técnico preliminar</vt:lpstr>
      <vt:lpstr>Estudo técnico preliminar</vt:lpstr>
      <vt:lpstr>DOCUMENTAÇÃO TÉCNICA</vt:lpstr>
      <vt:lpstr>MATRIZ DE RISCO</vt:lpstr>
      <vt:lpstr>Considerações finais</vt:lpstr>
      <vt:lpstr>Registro da ação de educação no Populis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Segregada de Sucesso e Devolução nas Licitações e Contratações Diretas da SE/RJ</dc:title>
  <dc:creator>Nilva Francisco de Oliveira</dc:creator>
  <cp:lastModifiedBy>Wellington Bahia Gavino</cp:lastModifiedBy>
  <cp:revision>233</cp:revision>
  <dcterms:created xsi:type="dcterms:W3CDTF">2025-05-21T23:03:00Z</dcterms:created>
  <dcterms:modified xsi:type="dcterms:W3CDTF">2025-10-09T12:16:09Z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MSIP_Label_681607be-898e-4053-9df6-9644d7f2cd7e_Enabled">
    <vt:lpwstr>true</vt:lpwstr>
  </property>
  <property fmtid="{D5CDD505-2E9C-101B-9397-08002B2CF9AE}" pid="5" name="MSIP_Label_681607be-898e-4053-9df6-9644d7f2cd7e_SetDate">
    <vt:lpwstr>2025-09-25T20:17:41Z</vt:lpwstr>
  </property>
  <property fmtid="{D5CDD505-2E9C-101B-9397-08002B2CF9AE}" pid="6" name="MSIP_Label_681607be-898e-4053-9df6-9644d7f2cd7e_Method">
    <vt:lpwstr>Standard</vt:lpwstr>
  </property>
  <property fmtid="{D5CDD505-2E9C-101B-9397-08002B2CF9AE}" pid="7" name="MSIP_Label_681607be-898e-4053-9df6-9644d7f2cd7e_Name">
    <vt:lpwstr>Documento preparatório - Lei 12.527</vt:lpwstr>
  </property>
  <property fmtid="{D5CDD505-2E9C-101B-9397-08002B2CF9AE}" pid="8" name="MSIP_Label_681607be-898e-4053-9df6-9644d7f2cd7e_SiteId">
    <vt:lpwstr>00069df5-ac2f-4ca7-b9a5-d99fea37ab02</vt:lpwstr>
  </property>
  <property fmtid="{D5CDD505-2E9C-101B-9397-08002B2CF9AE}" pid="9" name="MSIP_Label_681607be-898e-4053-9df6-9644d7f2cd7e_ActionId">
    <vt:lpwstr>8628b08e-92e9-4c4e-8834-0bcfaa3e0997</vt:lpwstr>
  </property>
  <property fmtid="{D5CDD505-2E9C-101B-9397-08002B2CF9AE}" pid="10" name="MSIP_Label_681607be-898e-4053-9df6-9644d7f2cd7e_ContentBits">
    <vt:lpwstr>0</vt:lpwstr>
  </property>
</Properties>
</file>